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gNUeK9UIR95aQlMTTeJvjjKnRs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7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6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6058b02c2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36058b02c2c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6058b02c2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36058b02c2c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6058b02c2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36058b02c2c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605928f3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3605928f37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6058b02c2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36058b02c2c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6058b02c2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36058b02c2c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6058b02c2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36058b02c2c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058b02c2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36058b02c2c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6058b02c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36058b02c2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6058b02c2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36058b02c2c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6058b02c2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36058b02c2c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Judul" showMasterSp="0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/>
          <p:nvPr/>
        </p:nvSpPr>
        <p:spPr>
          <a:xfrm>
            <a:off x="0" y="1587"/>
            <a:ext cx="12192000" cy="6856413"/>
          </a:xfrm>
          <a:custGeom>
            <a:rect b="b" l="l" r="r" t="t"/>
            <a:pathLst>
              <a:path extrusionOk="0" h="8638" w="15356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1" name="Google Shape;21;p7"/>
          <p:cNvSpPr txBox="1"/>
          <p:nvPr>
            <p:ph type="ctrTitle"/>
          </p:nvPr>
        </p:nvSpPr>
        <p:spPr>
          <a:xfrm>
            <a:off x="4912697" y="1806079"/>
            <a:ext cx="612434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77A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4912697" y="4777380"/>
            <a:ext cx="612434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00377A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grpSp>
        <p:nvGrpSpPr>
          <p:cNvPr id="23" name="Google Shape;23;p7"/>
          <p:cNvGrpSpPr/>
          <p:nvPr/>
        </p:nvGrpSpPr>
        <p:grpSpPr>
          <a:xfrm>
            <a:off x="256411" y="321984"/>
            <a:ext cx="5279850" cy="4682113"/>
            <a:chOff x="1663337" y="337821"/>
            <a:chExt cx="7071360" cy="6329718"/>
          </a:xfrm>
        </p:grpSpPr>
        <p:grpSp>
          <p:nvGrpSpPr>
            <p:cNvPr id="24" name="Google Shape;24;p7"/>
            <p:cNvGrpSpPr/>
            <p:nvPr/>
          </p:nvGrpSpPr>
          <p:grpSpPr>
            <a:xfrm>
              <a:off x="4020457" y="1012644"/>
              <a:ext cx="2357120" cy="1690823"/>
              <a:chOff x="4020457" y="1012644"/>
              <a:chExt cx="2357120" cy="1690823"/>
            </a:xfrm>
          </p:grpSpPr>
          <p:sp>
            <p:nvSpPr>
              <p:cNvPr id="25" name="Google Shape;25;p7"/>
              <p:cNvSpPr/>
              <p:nvPr/>
            </p:nvSpPr>
            <p:spPr>
              <a:xfrm>
                <a:off x="5199017" y="1012644"/>
                <a:ext cx="1178560" cy="101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blipFill rotWithShape="1">
                <a:blip r:embed="rId2">
                  <a:alphaModFix/>
                </a:blip>
                <a:stretch>
                  <a:fillRect b="-49999" l="0" r="0" t="0"/>
                </a:stretch>
              </a:blip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6" name="Google Shape;26;p7"/>
              <p:cNvSpPr/>
              <p:nvPr/>
            </p:nvSpPr>
            <p:spPr>
              <a:xfrm>
                <a:off x="4020457" y="1687467"/>
                <a:ext cx="1178560" cy="101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blipFill rotWithShape="1">
                <a:blip r:embed="rId2">
                  <a:alphaModFix/>
                </a:blip>
                <a:stretch>
                  <a:fillRect b="-49999" l="0" r="0" t="0"/>
                </a:stretch>
              </a:blip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27" name="Google Shape;27;p7"/>
            <p:cNvGrpSpPr/>
            <p:nvPr/>
          </p:nvGrpSpPr>
          <p:grpSpPr>
            <a:xfrm>
              <a:off x="6377577" y="337821"/>
              <a:ext cx="2357120" cy="2365646"/>
              <a:chOff x="4020457" y="337821"/>
              <a:chExt cx="2357120" cy="2365646"/>
            </a:xfrm>
          </p:grpSpPr>
          <p:sp>
            <p:nvSpPr>
              <p:cNvPr id="28" name="Google Shape;28;p7"/>
              <p:cNvSpPr/>
              <p:nvPr/>
            </p:nvSpPr>
            <p:spPr>
              <a:xfrm>
                <a:off x="4020457" y="337821"/>
                <a:ext cx="1178560" cy="101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blipFill rotWithShape="1">
                <a:blip r:embed="rId2">
                  <a:alphaModFix/>
                </a:blip>
                <a:stretch>
                  <a:fillRect b="-49999" l="0" r="0" t="0"/>
                </a:stretch>
              </a:blip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29" name="Google Shape;29;p7"/>
              <p:cNvSpPr/>
              <p:nvPr/>
            </p:nvSpPr>
            <p:spPr>
              <a:xfrm>
                <a:off x="5199017" y="1012644"/>
                <a:ext cx="1178560" cy="101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blipFill rotWithShape="1">
                <a:blip r:embed="rId2">
                  <a:alphaModFix/>
                </a:blip>
                <a:stretch>
                  <a:fillRect b="-49999" l="0" r="0" t="0"/>
                </a:stretch>
              </a:blip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0" name="Google Shape;30;p7"/>
              <p:cNvSpPr/>
              <p:nvPr/>
            </p:nvSpPr>
            <p:spPr>
              <a:xfrm>
                <a:off x="4020457" y="1687467"/>
                <a:ext cx="1178560" cy="101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blipFill rotWithShape="1">
                <a:blip r:embed="rId2">
                  <a:alphaModFix/>
                </a:blip>
                <a:stretch>
                  <a:fillRect b="-49999" l="0" r="0" t="0"/>
                </a:stretch>
              </a:blip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31" name="Google Shape;31;p7"/>
            <p:cNvGrpSpPr/>
            <p:nvPr/>
          </p:nvGrpSpPr>
          <p:grpSpPr>
            <a:xfrm>
              <a:off x="2841897" y="2319857"/>
              <a:ext cx="2357120" cy="2365646"/>
              <a:chOff x="4020457" y="337821"/>
              <a:chExt cx="2357120" cy="2365646"/>
            </a:xfrm>
          </p:grpSpPr>
          <p:sp>
            <p:nvSpPr>
              <p:cNvPr id="32" name="Google Shape;32;p7"/>
              <p:cNvSpPr/>
              <p:nvPr/>
            </p:nvSpPr>
            <p:spPr>
              <a:xfrm>
                <a:off x="4020457" y="337821"/>
                <a:ext cx="1178560" cy="101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blipFill rotWithShape="1">
                <a:blip r:embed="rId2">
                  <a:alphaModFix/>
                </a:blip>
                <a:stretch>
                  <a:fillRect b="-49999" l="0" r="0" t="0"/>
                </a:stretch>
              </a:blip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3" name="Google Shape;33;p7"/>
              <p:cNvSpPr/>
              <p:nvPr/>
            </p:nvSpPr>
            <p:spPr>
              <a:xfrm>
                <a:off x="5199017" y="1012644"/>
                <a:ext cx="1178560" cy="101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blipFill rotWithShape="1">
                <a:blip r:embed="rId2">
                  <a:alphaModFix/>
                </a:blip>
                <a:stretch>
                  <a:fillRect b="-49999" l="0" r="0" t="0"/>
                </a:stretch>
              </a:blip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4" name="Google Shape;34;p7"/>
              <p:cNvSpPr/>
              <p:nvPr/>
            </p:nvSpPr>
            <p:spPr>
              <a:xfrm>
                <a:off x="4020457" y="1687467"/>
                <a:ext cx="1178560" cy="101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blipFill rotWithShape="1">
                <a:blip r:embed="rId2">
                  <a:alphaModFix/>
                </a:blip>
                <a:stretch>
                  <a:fillRect b="-49999" l="0" r="0" t="0"/>
                </a:stretch>
              </a:blip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35" name="Google Shape;35;p7"/>
            <p:cNvGrpSpPr/>
            <p:nvPr/>
          </p:nvGrpSpPr>
          <p:grpSpPr>
            <a:xfrm>
              <a:off x="5199017" y="2319857"/>
              <a:ext cx="2357120" cy="2365646"/>
              <a:chOff x="4020457" y="337821"/>
              <a:chExt cx="2357120" cy="2365646"/>
            </a:xfrm>
          </p:grpSpPr>
          <p:sp>
            <p:nvSpPr>
              <p:cNvPr id="36" name="Google Shape;36;p7"/>
              <p:cNvSpPr/>
              <p:nvPr/>
            </p:nvSpPr>
            <p:spPr>
              <a:xfrm>
                <a:off x="4020457" y="337821"/>
                <a:ext cx="1178560" cy="101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blipFill rotWithShape="1">
                <a:blip r:embed="rId2">
                  <a:alphaModFix/>
                </a:blip>
                <a:stretch>
                  <a:fillRect b="-49999" l="0" r="0" t="0"/>
                </a:stretch>
              </a:blip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7" name="Google Shape;37;p7"/>
              <p:cNvSpPr/>
              <p:nvPr/>
            </p:nvSpPr>
            <p:spPr>
              <a:xfrm>
                <a:off x="5199017" y="1012644"/>
                <a:ext cx="1178560" cy="101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blipFill rotWithShape="1">
                <a:blip r:embed="rId2">
                  <a:alphaModFix/>
                </a:blip>
                <a:stretch>
                  <a:fillRect b="-49999" l="0" r="0" t="0"/>
                </a:stretch>
              </a:blip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38" name="Google Shape;38;p7"/>
              <p:cNvSpPr/>
              <p:nvPr/>
            </p:nvSpPr>
            <p:spPr>
              <a:xfrm>
                <a:off x="4020457" y="1687467"/>
                <a:ext cx="1178560" cy="101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blipFill rotWithShape="1">
                <a:blip r:embed="rId2">
                  <a:alphaModFix/>
                </a:blip>
                <a:stretch>
                  <a:fillRect b="-49999" l="0" r="0" t="0"/>
                </a:stretch>
              </a:blip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39" name="Google Shape;39;p7"/>
            <p:cNvGrpSpPr/>
            <p:nvPr/>
          </p:nvGrpSpPr>
          <p:grpSpPr>
            <a:xfrm>
              <a:off x="1663337" y="4301893"/>
              <a:ext cx="2357120" cy="2365646"/>
              <a:chOff x="4020457" y="337821"/>
              <a:chExt cx="2357120" cy="2365646"/>
            </a:xfrm>
          </p:grpSpPr>
          <p:sp>
            <p:nvSpPr>
              <p:cNvPr id="40" name="Google Shape;40;p7"/>
              <p:cNvSpPr/>
              <p:nvPr/>
            </p:nvSpPr>
            <p:spPr>
              <a:xfrm>
                <a:off x="4020457" y="337821"/>
                <a:ext cx="1178560" cy="101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blipFill rotWithShape="1">
                <a:blip r:embed="rId2">
                  <a:alphaModFix/>
                </a:blip>
                <a:stretch>
                  <a:fillRect b="-49999" l="0" r="0" t="0"/>
                </a:stretch>
              </a:blip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1" name="Google Shape;41;p7"/>
              <p:cNvSpPr/>
              <p:nvPr/>
            </p:nvSpPr>
            <p:spPr>
              <a:xfrm>
                <a:off x="5199017" y="1012644"/>
                <a:ext cx="1178560" cy="101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blipFill rotWithShape="1">
                <a:blip r:embed="rId2">
                  <a:alphaModFix/>
                </a:blip>
                <a:stretch>
                  <a:fillRect b="-49999" l="0" r="0" t="0"/>
                </a:stretch>
              </a:blip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2" name="Google Shape;42;p7"/>
              <p:cNvSpPr/>
              <p:nvPr/>
            </p:nvSpPr>
            <p:spPr>
              <a:xfrm>
                <a:off x="4020457" y="1687467"/>
                <a:ext cx="1178560" cy="101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blipFill rotWithShape="1">
                <a:blip r:embed="rId2">
                  <a:alphaModFix/>
                </a:blip>
                <a:stretch>
                  <a:fillRect b="-49999" l="0" r="0" t="0"/>
                </a:stretch>
              </a:blip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43" name="Google Shape;43;p7"/>
            <p:cNvGrpSpPr/>
            <p:nvPr/>
          </p:nvGrpSpPr>
          <p:grpSpPr>
            <a:xfrm>
              <a:off x="4020457" y="4301893"/>
              <a:ext cx="2357120" cy="2365646"/>
              <a:chOff x="4020457" y="337821"/>
              <a:chExt cx="2357120" cy="2365646"/>
            </a:xfrm>
          </p:grpSpPr>
          <p:sp>
            <p:nvSpPr>
              <p:cNvPr id="44" name="Google Shape;44;p7"/>
              <p:cNvSpPr/>
              <p:nvPr/>
            </p:nvSpPr>
            <p:spPr>
              <a:xfrm>
                <a:off x="4020457" y="337821"/>
                <a:ext cx="1178560" cy="101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blipFill rotWithShape="1">
                <a:blip r:embed="rId2">
                  <a:alphaModFix/>
                </a:blip>
                <a:stretch>
                  <a:fillRect b="-49999" l="0" r="0" t="0"/>
                </a:stretch>
              </a:blip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5" name="Google Shape;45;p7"/>
              <p:cNvSpPr/>
              <p:nvPr/>
            </p:nvSpPr>
            <p:spPr>
              <a:xfrm>
                <a:off x="5199017" y="1012644"/>
                <a:ext cx="1178560" cy="101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blipFill rotWithShape="1">
                <a:blip r:embed="rId2">
                  <a:alphaModFix/>
                </a:blip>
                <a:stretch>
                  <a:fillRect b="-49999" l="0" r="0" t="0"/>
                </a:stretch>
              </a:blip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46" name="Google Shape;46;p7"/>
              <p:cNvSpPr/>
              <p:nvPr/>
            </p:nvSpPr>
            <p:spPr>
              <a:xfrm>
                <a:off x="4020457" y="1687467"/>
                <a:ext cx="1178560" cy="1016000"/>
              </a:xfrm>
              <a:prstGeom prst="hexagon">
                <a:avLst>
                  <a:gd fmla="val 25000" name="adj"/>
                  <a:gd fmla="val 115470" name="vf"/>
                </a:avLst>
              </a:prstGeom>
              <a:blipFill rotWithShape="1">
                <a:blip r:embed="rId2">
                  <a:alphaModFix/>
                </a:blip>
                <a:stretch>
                  <a:fillRect b="-49999" l="0" r="0" t="0"/>
                </a:stretch>
              </a:blip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grpSp>
        <p:nvGrpSpPr>
          <p:cNvPr id="47" name="Google Shape;47;p7"/>
          <p:cNvGrpSpPr/>
          <p:nvPr/>
        </p:nvGrpSpPr>
        <p:grpSpPr>
          <a:xfrm>
            <a:off x="256411" y="321985"/>
            <a:ext cx="2319199" cy="1449626"/>
            <a:chOff x="664376" y="504865"/>
            <a:chExt cx="2319199" cy="1449626"/>
          </a:xfrm>
        </p:grpSpPr>
        <p:grpSp>
          <p:nvGrpSpPr>
            <p:cNvPr id="48" name="Google Shape;48;p7"/>
            <p:cNvGrpSpPr/>
            <p:nvPr/>
          </p:nvGrpSpPr>
          <p:grpSpPr>
            <a:xfrm>
              <a:off x="664376" y="504865"/>
              <a:ext cx="856840" cy="1449626"/>
              <a:chOff x="5972467" y="466134"/>
              <a:chExt cx="1263346" cy="2137365"/>
            </a:xfrm>
          </p:grpSpPr>
          <p:sp>
            <p:nvSpPr>
              <p:cNvPr id="49" name="Google Shape;49;p7"/>
              <p:cNvSpPr/>
              <p:nvPr/>
            </p:nvSpPr>
            <p:spPr>
              <a:xfrm rot="5400000">
                <a:off x="5535457" y="903144"/>
                <a:ext cx="2137365" cy="1263346"/>
              </a:xfrm>
              <a:prstGeom prst="homePlate">
                <a:avLst>
                  <a:gd fmla="val 50000" name="adj"/>
                </a:avLst>
              </a:prstGeom>
              <a:solidFill>
                <a:srgbClr val="00377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pic>
            <p:nvPicPr>
              <p:cNvPr id="50" name="Google Shape;50;p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018207" y="523258"/>
                <a:ext cx="1171864" cy="11573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1" name="Google Shape;51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73235" y="504865"/>
              <a:ext cx="1410340" cy="75153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Kolom">
  <p:cSld name="3 Kolom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77A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1154954" y="2603502"/>
            <a:ext cx="314187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6" name="Google Shape;126;p16"/>
          <p:cNvSpPr txBox="1"/>
          <p:nvPr>
            <p:ph idx="2" type="body"/>
          </p:nvPr>
        </p:nvSpPr>
        <p:spPr>
          <a:xfrm>
            <a:off x="1154953" y="3179764"/>
            <a:ext cx="314187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7" name="Google Shape;127;p16"/>
          <p:cNvSpPr txBox="1"/>
          <p:nvPr>
            <p:ph idx="3" type="body"/>
          </p:nvPr>
        </p:nvSpPr>
        <p:spPr>
          <a:xfrm>
            <a:off x="4512721" y="2603500"/>
            <a:ext cx="31470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8" name="Google Shape;128;p16"/>
          <p:cNvSpPr txBox="1"/>
          <p:nvPr>
            <p:ph idx="4" type="body"/>
          </p:nvPr>
        </p:nvSpPr>
        <p:spPr>
          <a:xfrm>
            <a:off x="4512721" y="3179763"/>
            <a:ext cx="3147009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9" name="Google Shape;129;p16"/>
          <p:cNvSpPr txBox="1"/>
          <p:nvPr>
            <p:ph idx="5" type="body"/>
          </p:nvPr>
        </p:nvSpPr>
        <p:spPr>
          <a:xfrm>
            <a:off x="7888135" y="2603501"/>
            <a:ext cx="314573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30" name="Google Shape;130;p16"/>
          <p:cNvSpPr txBox="1"/>
          <p:nvPr>
            <p:ph idx="6" type="body"/>
          </p:nvPr>
        </p:nvSpPr>
        <p:spPr>
          <a:xfrm>
            <a:off x="7888329" y="3179762"/>
            <a:ext cx="3145536" cy="2847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31" name="Google Shape;131;p16"/>
          <p:cNvCxnSpPr/>
          <p:nvPr/>
        </p:nvCxnSpPr>
        <p:spPr>
          <a:xfrm>
            <a:off x="440397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p16"/>
          <p:cNvCxnSpPr/>
          <p:nvPr/>
        </p:nvCxnSpPr>
        <p:spPr>
          <a:xfrm>
            <a:off x="777240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p1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Kolom Gambar">
  <p:cSld name="3 Kolom Gambar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77A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" type="body"/>
          </p:nvPr>
        </p:nvSpPr>
        <p:spPr>
          <a:xfrm>
            <a:off x="1154954" y="4532844"/>
            <a:ext cx="30504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39" name="Google Shape;139;p17"/>
          <p:cNvSpPr/>
          <p:nvPr>
            <p:ph idx="2" type="pic"/>
          </p:nvPr>
        </p:nvSpPr>
        <p:spPr>
          <a:xfrm>
            <a:off x="1334553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40" name="Google Shape;140;p17"/>
          <p:cNvSpPr txBox="1"/>
          <p:nvPr>
            <p:ph idx="3" type="body"/>
          </p:nvPr>
        </p:nvSpPr>
        <p:spPr>
          <a:xfrm>
            <a:off x="1154954" y="5109106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41" name="Google Shape;141;p17"/>
          <p:cNvSpPr txBox="1"/>
          <p:nvPr>
            <p:ph idx="4" type="body"/>
          </p:nvPr>
        </p:nvSpPr>
        <p:spPr>
          <a:xfrm>
            <a:off x="4568865" y="4532844"/>
            <a:ext cx="3050438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42" name="Google Shape;142;p17"/>
          <p:cNvSpPr/>
          <p:nvPr>
            <p:ph idx="5" type="pic"/>
          </p:nvPr>
        </p:nvSpPr>
        <p:spPr>
          <a:xfrm>
            <a:off x="4748462" y="2603500"/>
            <a:ext cx="2691243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43" name="Google Shape;143;p17"/>
          <p:cNvSpPr txBox="1"/>
          <p:nvPr>
            <p:ph idx="6" type="body"/>
          </p:nvPr>
        </p:nvSpPr>
        <p:spPr>
          <a:xfrm>
            <a:off x="4570172" y="5109105"/>
            <a:ext cx="3050438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44" name="Google Shape;144;p17"/>
          <p:cNvSpPr txBox="1"/>
          <p:nvPr>
            <p:ph idx="7" type="body"/>
          </p:nvPr>
        </p:nvSpPr>
        <p:spPr>
          <a:xfrm>
            <a:off x="7982775" y="4532845"/>
            <a:ext cx="305109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E52A4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45" name="Google Shape;145;p17"/>
          <p:cNvSpPr/>
          <p:nvPr>
            <p:ph idx="8" type="pic"/>
          </p:nvPr>
        </p:nvSpPr>
        <p:spPr>
          <a:xfrm>
            <a:off x="8163031" y="2603500"/>
            <a:ext cx="2691242" cy="159151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46" name="Google Shape;146;p17"/>
          <p:cNvSpPr txBox="1"/>
          <p:nvPr>
            <p:ph idx="9" type="body"/>
          </p:nvPr>
        </p:nvSpPr>
        <p:spPr>
          <a:xfrm>
            <a:off x="7982775" y="5109104"/>
            <a:ext cx="3051096" cy="91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47" name="Google Shape;147;p17"/>
          <p:cNvCxnSpPr/>
          <p:nvPr/>
        </p:nvCxnSpPr>
        <p:spPr>
          <a:xfrm>
            <a:off x="4405831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p17"/>
          <p:cNvCxnSpPr/>
          <p:nvPr/>
        </p:nvCxnSpPr>
        <p:spPr>
          <a:xfrm>
            <a:off x="7797802" y="2569633"/>
            <a:ext cx="0" cy="34924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p17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11" type="ftr"/>
          </p:nvPr>
        </p:nvSpPr>
        <p:spPr>
          <a:xfrm>
            <a:off x="561111" y="6391838"/>
            <a:ext cx="3644282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Teks Vertikal" type="vertTx">
  <p:cSld name="VERTICAL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77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8"/>
          <p:cNvSpPr txBox="1"/>
          <p:nvPr>
            <p:ph idx="1" type="body"/>
          </p:nvPr>
        </p:nvSpPr>
        <p:spPr>
          <a:xfrm rot="5400000">
            <a:off x="3859634" y="-101179"/>
            <a:ext cx="3416300" cy="8825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10" type="dt"/>
          </p:nvPr>
        </p:nvSpPr>
        <p:spPr>
          <a:xfrm>
            <a:off x="10695439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Konten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305506" y="934065"/>
            <a:ext cx="5635064" cy="894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77A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287434" y="2182760"/>
            <a:ext cx="5635064" cy="3837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7" name="Google Shape;57;p8"/>
          <p:cNvGrpSpPr/>
          <p:nvPr/>
        </p:nvGrpSpPr>
        <p:grpSpPr>
          <a:xfrm>
            <a:off x="438158" y="259144"/>
            <a:ext cx="905600" cy="501194"/>
            <a:chOff x="5930912" y="523258"/>
            <a:chExt cx="2292083" cy="1182899"/>
          </a:xfrm>
        </p:grpSpPr>
        <p:sp>
          <p:nvSpPr>
            <p:cNvPr id="58" name="Google Shape;58;p8"/>
            <p:cNvSpPr/>
            <p:nvPr/>
          </p:nvSpPr>
          <p:spPr>
            <a:xfrm>
              <a:off x="5930912" y="528089"/>
              <a:ext cx="2292083" cy="1178068"/>
            </a:xfrm>
            <a:prstGeom prst="homePlate">
              <a:avLst>
                <a:gd fmla="val 50000" name="adj"/>
              </a:avLst>
            </a:prstGeom>
            <a:solidFill>
              <a:srgbClr val="00377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59" name="Google Shape;59;p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018207" y="523258"/>
              <a:ext cx="1171864" cy="11573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" name="Google Shape;60;p8"/>
          <p:cNvSpPr txBox="1"/>
          <p:nvPr>
            <p:ph idx="2" type="body"/>
          </p:nvPr>
        </p:nvSpPr>
        <p:spPr>
          <a:xfrm>
            <a:off x="6300524" y="383459"/>
            <a:ext cx="5635064" cy="5636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Judul dan Konten">
  <p:cSld name="1_Judul dan Konte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2785402" y="320411"/>
            <a:ext cx="9150186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377A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287434" y="1997612"/>
            <a:ext cx="5635064" cy="4022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6" name="Google Shape;66;p9"/>
          <p:cNvGrpSpPr/>
          <p:nvPr/>
        </p:nvGrpSpPr>
        <p:grpSpPr>
          <a:xfrm>
            <a:off x="256411" y="321985"/>
            <a:ext cx="2319199" cy="1449626"/>
            <a:chOff x="664376" y="504865"/>
            <a:chExt cx="2319199" cy="1449626"/>
          </a:xfrm>
        </p:grpSpPr>
        <p:grpSp>
          <p:nvGrpSpPr>
            <p:cNvPr id="67" name="Google Shape;67;p9"/>
            <p:cNvGrpSpPr/>
            <p:nvPr/>
          </p:nvGrpSpPr>
          <p:grpSpPr>
            <a:xfrm>
              <a:off x="664376" y="504865"/>
              <a:ext cx="856840" cy="1449626"/>
              <a:chOff x="5972467" y="466134"/>
              <a:chExt cx="1263346" cy="2137365"/>
            </a:xfrm>
          </p:grpSpPr>
          <p:sp>
            <p:nvSpPr>
              <p:cNvPr id="68" name="Google Shape;68;p9"/>
              <p:cNvSpPr/>
              <p:nvPr/>
            </p:nvSpPr>
            <p:spPr>
              <a:xfrm rot="5400000">
                <a:off x="5535457" y="903144"/>
                <a:ext cx="2137365" cy="1263346"/>
              </a:xfrm>
              <a:prstGeom prst="homePlate">
                <a:avLst>
                  <a:gd fmla="val 50000" name="adj"/>
                </a:avLst>
              </a:prstGeom>
              <a:solidFill>
                <a:srgbClr val="00377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pic>
            <p:nvPicPr>
              <p:cNvPr id="69" name="Google Shape;69;p9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018207" y="523258"/>
                <a:ext cx="1171864" cy="11573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0" name="Google Shape;70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73235" y="504865"/>
              <a:ext cx="1410340" cy="75153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6300524" y="1997612"/>
            <a:ext cx="5635064" cy="4022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Bagian">
  <p:cSld name="Header Bagian"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type="title"/>
          </p:nvPr>
        </p:nvSpPr>
        <p:spPr>
          <a:xfrm>
            <a:off x="2771335" y="316952"/>
            <a:ext cx="9164254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377A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2771335" y="1145695"/>
            <a:ext cx="9164254" cy="4949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grpSp>
        <p:nvGrpSpPr>
          <p:cNvPr id="77" name="Google Shape;77;p10"/>
          <p:cNvGrpSpPr/>
          <p:nvPr/>
        </p:nvGrpSpPr>
        <p:grpSpPr>
          <a:xfrm>
            <a:off x="256411" y="321985"/>
            <a:ext cx="2319199" cy="1449626"/>
            <a:chOff x="664376" y="504865"/>
            <a:chExt cx="2319199" cy="1449626"/>
          </a:xfrm>
        </p:grpSpPr>
        <p:grpSp>
          <p:nvGrpSpPr>
            <p:cNvPr id="78" name="Google Shape;78;p10"/>
            <p:cNvGrpSpPr/>
            <p:nvPr/>
          </p:nvGrpSpPr>
          <p:grpSpPr>
            <a:xfrm>
              <a:off x="664376" y="504865"/>
              <a:ext cx="856840" cy="1449626"/>
              <a:chOff x="5972467" y="466134"/>
              <a:chExt cx="1263346" cy="2137365"/>
            </a:xfrm>
          </p:grpSpPr>
          <p:sp>
            <p:nvSpPr>
              <p:cNvPr id="79" name="Google Shape;79;p10"/>
              <p:cNvSpPr/>
              <p:nvPr/>
            </p:nvSpPr>
            <p:spPr>
              <a:xfrm rot="5400000">
                <a:off x="5535457" y="903144"/>
                <a:ext cx="2137365" cy="1263346"/>
              </a:xfrm>
              <a:prstGeom prst="homePlate">
                <a:avLst>
                  <a:gd fmla="val 50000" name="adj"/>
                </a:avLst>
              </a:prstGeom>
              <a:solidFill>
                <a:srgbClr val="00377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pic>
            <p:nvPicPr>
              <p:cNvPr id="80" name="Google Shape;80;p10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018207" y="523258"/>
                <a:ext cx="1171864" cy="11573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81" name="Google Shape;81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73235" y="504865"/>
              <a:ext cx="1410340" cy="75153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Header Bagian">
  <p:cSld name="1_Header Bagian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type="title"/>
          </p:nvPr>
        </p:nvSpPr>
        <p:spPr>
          <a:xfrm>
            <a:off x="2771335" y="316952"/>
            <a:ext cx="9164254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377A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2771335" y="1145695"/>
            <a:ext cx="9164254" cy="4949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grpSp>
        <p:nvGrpSpPr>
          <p:cNvPr id="87" name="Google Shape;87;p11"/>
          <p:cNvGrpSpPr/>
          <p:nvPr/>
        </p:nvGrpSpPr>
        <p:grpSpPr>
          <a:xfrm>
            <a:off x="256411" y="321985"/>
            <a:ext cx="2319199" cy="1449626"/>
            <a:chOff x="664376" y="504865"/>
            <a:chExt cx="2319199" cy="1449626"/>
          </a:xfrm>
        </p:grpSpPr>
        <p:grpSp>
          <p:nvGrpSpPr>
            <p:cNvPr id="88" name="Google Shape;88;p11"/>
            <p:cNvGrpSpPr/>
            <p:nvPr/>
          </p:nvGrpSpPr>
          <p:grpSpPr>
            <a:xfrm>
              <a:off x="664376" y="504865"/>
              <a:ext cx="856840" cy="1449626"/>
              <a:chOff x="5972467" y="466134"/>
              <a:chExt cx="1263346" cy="2137365"/>
            </a:xfrm>
          </p:grpSpPr>
          <p:sp>
            <p:nvSpPr>
              <p:cNvPr id="89" name="Google Shape;89;p11"/>
              <p:cNvSpPr/>
              <p:nvPr/>
            </p:nvSpPr>
            <p:spPr>
              <a:xfrm rot="5400000">
                <a:off x="5535457" y="903144"/>
                <a:ext cx="2137365" cy="1263346"/>
              </a:xfrm>
              <a:prstGeom prst="homePlate">
                <a:avLst>
                  <a:gd fmla="val 50000" name="adj"/>
                </a:avLst>
              </a:prstGeom>
              <a:solidFill>
                <a:srgbClr val="00377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pic>
            <p:nvPicPr>
              <p:cNvPr id="90" name="Google Shape;90;p11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018207" y="523258"/>
                <a:ext cx="1171864" cy="11573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1" name="Google Shape;91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73235" y="504865"/>
              <a:ext cx="1410340" cy="75153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2" name="Google Shape;92;p11"/>
          <p:cNvGrpSpPr/>
          <p:nvPr/>
        </p:nvGrpSpPr>
        <p:grpSpPr>
          <a:xfrm>
            <a:off x="287433" y="4129885"/>
            <a:ext cx="1305897" cy="1298422"/>
            <a:chOff x="4020457" y="337821"/>
            <a:chExt cx="2357120" cy="2365646"/>
          </a:xfrm>
        </p:grpSpPr>
        <p:sp>
          <p:nvSpPr>
            <p:cNvPr id="93" name="Google Shape;93;p11"/>
            <p:cNvSpPr/>
            <p:nvPr/>
          </p:nvSpPr>
          <p:spPr>
            <a:xfrm>
              <a:off x="4020457" y="337821"/>
              <a:ext cx="1178560" cy="1016000"/>
            </a:xfrm>
            <a:prstGeom prst="hexagon">
              <a:avLst>
                <a:gd fmla="val 25000" name="adj"/>
                <a:gd fmla="val 115470" name="vf"/>
              </a:avLst>
            </a:prstGeom>
            <a:blipFill rotWithShape="1">
              <a:blip r:embed="rId4">
                <a:alphaModFix/>
              </a:blip>
              <a:stretch>
                <a:fillRect b="-44998" l="-10998" r="1997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5199017" y="1012644"/>
              <a:ext cx="1178560" cy="1016000"/>
            </a:xfrm>
            <a:prstGeom prst="hexagon">
              <a:avLst>
                <a:gd fmla="val 25000" name="adj"/>
                <a:gd fmla="val 115470" name="vf"/>
              </a:avLst>
            </a:prstGeom>
            <a:blipFill rotWithShape="1">
              <a:blip r:embed="rId4">
                <a:alphaModFix/>
              </a:blip>
              <a:stretch>
                <a:fillRect b="-44998" l="-10998" r="1997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4020457" y="1687467"/>
              <a:ext cx="1178560" cy="1016000"/>
            </a:xfrm>
            <a:prstGeom prst="hexagon">
              <a:avLst>
                <a:gd fmla="val 25000" name="adj"/>
                <a:gd fmla="val 115470" name="vf"/>
              </a:avLst>
            </a:prstGeom>
            <a:blipFill rotWithShape="1">
              <a:blip r:embed="rId4">
                <a:alphaModFix/>
              </a:blip>
              <a:stretch>
                <a:fillRect b="-44998" l="-10998" r="1997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96" name="Google Shape;96;p11"/>
          <p:cNvSpPr txBox="1"/>
          <p:nvPr>
            <p:ph idx="2" type="body"/>
          </p:nvPr>
        </p:nvSpPr>
        <p:spPr>
          <a:xfrm>
            <a:off x="123247" y="5596336"/>
            <a:ext cx="251492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00377A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 Konten" type="twoObj">
  <p:cSld name="TWO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/>
          <p:nvPr>
            <p:ph type="title"/>
          </p:nvPr>
        </p:nvSpPr>
        <p:spPr>
          <a:xfrm>
            <a:off x="5818077" y="360728"/>
            <a:ext cx="6117512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77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" type="body"/>
          </p:nvPr>
        </p:nvSpPr>
        <p:spPr>
          <a:xfrm>
            <a:off x="1154954" y="2603500"/>
            <a:ext cx="4825158" cy="3416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2" type="body"/>
          </p:nvPr>
        </p:nvSpPr>
        <p:spPr>
          <a:xfrm>
            <a:off x="6208712" y="2603500"/>
            <a:ext cx="4825159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bandingan" type="twoTxTwoObj">
  <p:cSld name="TWO_OBJECTS_WITH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title"/>
          </p:nvPr>
        </p:nvSpPr>
        <p:spPr>
          <a:xfrm>
            <a:off x="5818077" y="360728"/>
            <a:ext cx="6117512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77A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1" type="body"/>
          </p:nvPr>
        </p:nvSpPr>
        <p:spPr>
          <a:xfrm>
            <a:off x="1154954" y="2603500"/>
            <a:ext cx="482515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13"/>
          <p:cNvSpPr txBox="1"/>
          <p:nvPr>
            <p:ph idx="2" type="body"/>
          </p:nvPr>
        </p:nvSpPr>
        <p:spPr>
          <a:xfrm>
            <a:off x="1154954" y="3179762"/>
            <a:ext cx="4825158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3" type="body"/>
          </p:nvPr>
        </p:nvSpPr>
        <p:spPr>
          <a:xfrm>
            <a:off x="6208712" y="2603500"/>
            <a:ext cx="482515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13"/>
          <p:cNvSpPr txBox="1"/>
          <p:nvPr>
            <p:ph idx="4" type="body"/>
          </p:nvPr>
        </p:nvSpPr>
        <p:spPr>
          <a:xfrm>
            <a:off x="6208712" y="3179762"/>
            <a:ext cx="4825159" cy="2840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110" name="Google Shape;110;p13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Saja" type="titleOnly">
  <p:cSld name="TITLE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77A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song" showMasterSp="0" type="blank">
  <p:cSld name="BLANK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5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6"/>
          <p:cNvGrpSpPr/>
          <p:nvPr/>
        </p:nvGrpSpPr>
        <p:grpSpPr>
          <a:xfrm>
            <a:off x="0" y="1587"/>
            <a:ext cx="12192000" cy="6856413"/>
            <a:chOff x="0" y="1587"/>
            <a:chExt cx="12192000" cy="6856413"/>
          </a:xfrm>
        </p:grpSpPr>
        <p:sp>
          <p:nvSpPr>
            <p:cNvPr id="7" name="Google Shape;7;p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6"/>
            <p:cNvSpPr/>
            <p:nvPr/>
          </p:nvSpPr>
          <p:spPr>
            <a:xfrm rot="-589932">
              <a:off x="8490951" y="1797517"/>
              <a:ext cx="3299407" cy="440924"/>
            </a:xfrm>
            <a:custGeom>
              <a:rect b="b" l="l" r="r" t="t"/>
              <a:pathLst>
                <a:path extrusionOk="0" h="5291" w="1000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6"/>
            <p:cNvSpPr/>
            <p:nvPr/>
          </p:nvSpPr>
          <p:spPr>
            <a:xfrm>
              <a:off x="459506" y="1866405"/>
              <a:ext cx="11277600" cy="4533900"/>
            </a:xfrm>
            <a:custGeom>
              <a:rect b="b" l="l" r="r" t="t"/>
              <a:pathLst>
                <a:path extrusionOk="0" h="2856" w="7104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" name="Google Shape;13;p6"/>
            <p:cNvSpPr/>
            <p:nvPr/>
          </p:nvSpPr>
          <p:spPr>
            <a:xfrm>
              <a:off x="0" y="1587"/>
              <a:ext cx="12192000" cy="6856413"/>
            </a:xfrm>
            <a:custGeom>
              <a:rect b="b" l="l" r="r" t="t"/>
              <a:pathLst>
                <a:path extrusionOk="0" h="8638" w="15356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" name="Google Shape;14;p6"/>
          <p:cNvSpPr txBox="1"/>
          <p:nvPr>
            <p:ph type="title"/>
          </p:nvPr>
        </p:nvSpPr>
        <p:spPr>
          <a:xfrm>
            <a:off x="5818077" y="360728"/>
            <a:ext cx="6117512" cy="706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377A"/>
              </a:buClr>
              <a:buSzPts val="3600"/>
              <a:buFont typeface="Century Gothic"/>
              <a:buNone/>
              <a:defRPr b="1" i="0" sz="3600" u="none" cap="none" strike="noStrike">
                <a:solidFill>
                  <a:srgbClr val="00377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idx="1" type="body"/>
          </p:nvPr>
        </p:nvSpPr>
        <p:spPr>
          <a:xfrm>
            <a:off x="5818077" y="1426833"/>
            <a:ext cx="6117512" cy="4668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00377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00377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00377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00377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00377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6"/>
          <p:cNvSpPr txBox="1"/>
          <p:nvPr>
            <p:ph idx="10" type="dt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" name="Google Shape;17;p6"/>
          <p:cNvSpPr txBox="1"/>
          <p:nvPr>
            <p:ph idx="11" type="ftr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6"/>
          <p:cNvSpPr txBox="1"/>
          <p:nvPr/>
        </p:nvSpPr>
        <p:spPr>
          <a:xfrm>
            <a:off x="5787055" y="1630470"/>
            <a:ext cx="4283821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377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"/>
          <p:cNvSpPr txBox="1"/>
          <p:nvPr>
            <p:ph type="ctrTitle"/>
          </p:nvPr>
        </p:nvSpPr>
        <p:spPr>
          <a:xfrm>
            <a:off x="4912697" y="1806079"/>
            <a:ext cx="612434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77A"/>
              </a:buClr>
              <a:buSzPts val="5400"/>
              <a:buFont typeface="Century Gothic"/>
              <a:buNone/>
            </a:pPr>
            <a:r>
              <a:rPr lang="en-ID"/>
              <a:t>9. Koleksi dan Generik</a:t>
            </a:r>
            <a:endParaRPr/>
          </a:p>
        </p:txBody>
      </p:sp>
      <p:sp>
        <p:nvSpPr>
          <p:cNvPr id="163" name="Google Shape;163;p1"/>
          <p:cNvSpPr txBox="1"/>
          <p:nvPr>
            <p:ph idx="1" type="subTitle"/>
          </p:nvPr>
        </p:nvSpPr>
        <p:spPr>
          <a:xfrm>
            <a:off x="4912697" y="4777380"/>
            <a:ext cx="612434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ID"/>
              <a:t>PEMROGRAMAN BERORIENTASI OBJEK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"/>
          <p:cNvSpPr txBox="1"/>
          <p:nvPr>
            <p:ph type="title"/>
          </p:nvPr>
        </p:nvSpPr>
        <p:spPr>
          <a:xfrm>
            <a:off x="305506" y="934065"/>
            <a:ext cx="5635064" cy="894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77A"/>
              </a:buClr>
              <a:buSzPts val="3600"/>
              <a:buFont typeface="Century Gothic"/>
              <a:buNone/>
            </a:pPr>
            <a:r>
              <a:rPr lang="en-ID"/>
              <a:t>3. Implementasi Koleksi</a:t>
            </a:r>
            <a:endParaRPr/>
          </a:p>
        </p:txBody>
      </p:sp>
      <p:sp>
        <p:nvSpPr>
          <p:cNvPr id="233" name="Google Shape;233;p3"/>
          <p:cNvSpPr txBox="1"/>
          <p:nvPr>
            <p:ph idx="1" type="body"/>
          </p:nvPr>
        </p:nvSpPr>
        <p:spPr>
          <a:xfrm>
            <a:off x="287434" y="2182760"/>
            <a:ext cx="5635064" cy="3837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AutoNum type="arabicPeriod"/>
            </a:pPr>
            <a:r>
              <a:rPr lang="en-ID"/>
              <a:t>Sistem Manajemen Mahasiswa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AutoNum type="arabicPeriod"/>
            </a:pPr>
            <a:r>
              <a:rPr lang="en-ID"/>
              <a:t>Aplikasi Todo List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AutoNum type="arabicPeriod"/>
            </a:pPr>
            <a:r>
              <a:rPr lang="en-ID"/>
              <a:t>Analisis Data</a:t>
            </a:r>
            <a:endParaRPr/>
          </a:p>
        </p:txBody>
      </p:sp>
      <p:pic>
        <p:nvPicPr>
          <p:cNvPr id="234" name="Google Shape;234;p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8848" y="1837586"/>
            <a:ext cx="4022725" cy="4022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of a google chrome browser&#10;&#10;AI-generated content may be incorrect." id="235" name="Google Shape;23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3026" y="537450"/>
            <a:ext cx="2499187" cy="178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6058b02c2c_0_63"/>
          <p:cNvSpPr txBox="1"/>
          <p:nvPr>
            <p:ph type="title"/>
          </p:nvPr>
        </p:nvSpPr>
        <p:spPr>
          <a:xfrm>
            <a:off x="305500" y="934075"/>
            <a:ext cx="112533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77A"/>
              </a:buClr>
              <a:buSzPts val="3600"/>
              <a:buFont typeface="Century Gothic"/>
              <a:buNone/>
            </a:pPr>
            <a:r>
              <a:rPr lang="en-ID"/>
              <a:t>3.1. </a:t>
            </a:r>
            <a:r>
              <a:rPr lang="en-ID"/>
              <a:t>Sistem Manajemen Mahasiswa</a:t>
            </a:r>
            <a:endParaRPr/>
          </a:p>
        </p:txBody>
      </p:sp>
      <p:sp>
        <p:nvSpPr>
          <p:cNvPr id="241" name="Google Shape;241;g36058b02c2c_0_63"/>
          <p:cNvSpPr txBox="1"/>
          <p:nvPr>
            <p:ph idx="1" type="body"/>
          </p:nvPr>
        </p:nvSpPr>
        <p:spPr>
          <a:xfrm>
            <a:off x="287416" y="2182750"/>
            <a:ext cx="11253300" cy="3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D"/>
              <a:t>Menggunakan Map untuk menyimpan data mahasiswa berdasarkan NIM: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AutoNum type="arabicPeriod"/>
            </a:pPr>
            <a:r>
              <a:rPr lang="en-ID"/>
              <a:t>let mahasiswa = new Map();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AutoNum type="arabicPeriod"/>
            </a:pPr>
            <a:r>
              <a:rPr lang="en-ID"/>
              <a:t>mahasiswa.set("22001", { nama: "Andi", jurusan: "Informatika" });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AutoNum type="arabicPeriod"/>
            </a:pPr>
            <a:r>
              <a:rPr lang="en-ID"/>
              <a:t>mahasiswa.set("22002", { nama: "Budi", jurusan: "Sistem Informasi" });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AutoNum type="arabicPeriod"/>
            </a:pPr>
            <a:r>
              <a:rPr lang="en-ID"/>
              <a:t>console.log(mahasiswa.get("22001").nama); // Output: Andi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6058b02c2c_0_72"/>
          <p:cNvSpPr txBox="1"/>
          <p:nvPr>
            <p:ph type="title"/>
          </p:nvPr>
        </p:nvSpPr>
        <p:spPr>
          <a:xfrm>
            <a:off x="305500" y="934075"/>
            <a:ext cx="112533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77A"/>
              </a:buClr>
              <a:buSzPts val="3600"/>
              <a:buFont typeface="Century Gothic"/>
              <a:buNone/>
            </a:pPr>
            <a:r>
              <a:rPr lang="en-ID"/>
              <a:t>3.</a:t>
            </a:r>
            <a:r>
              <a:rPr lang="en-ID"/>
              <a:t>2. Aplikasi Todo List</a:t>
            </a:r>
            <a:endParaRPr/>
          </a:p>
        </p:txBody>
      </p:sp>
      <p:sp>
        <p:nvSpPr>
          <p:cNvPr id="247" name="Google Shape;247;g36058b02c2c_0_72"/>
          <p:cNvSpPr txBox="1"/>
          <p:nvPr>
            <p:ph idx="1" type="body"/>
          </p:nvPr>
        </p:nvSpPr>
        <p:spPr>
          <a:xfrm>
            <a:off x="287416" y="2182750"/>
            <a:ext cx="11253300" cy="3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D"/>
              <a:t>Menggunakan Set untuk menyimpan daftar tugas agar tidak ada duplikasi: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AutoNum type="arabicPeriod"/>
            </a:pPr>
            <a:r>
              <a:rPr lang="en-ID"/>
              <a:t>let tugas = new Set();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AutoNum type="arabicPeriod"/>
            </a:pPr>
            <a:r>
              <a:rPr lang="en-ID"/>
              <a:t>tugas.add("Belajar OOP");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AutoNum type="arabicPeriod"/>
            </a:pPr>
            <a:r>
              <a:rPr lang="en-ID"/>
              <a:t>tugas.add("Mengerjakan Tugas");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AutoNum type="arabicPeriod"/>
            </a:pPr>
            <a:r>
              <a:rPr lang="en-ID"/>
              <a:t>tugas.add("Belajar OOP"); // Tidak akan ditambahkan lagi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AutoNum type="arabicPeriod"/>
            </a:pPr>
            <a:r>
              <a:rPr lang="en-ID"/>
              <a:t>console.log(tugas); // Output: { 'Belajar OOP', 'Mengerjakan Tugas' 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6058b02c2c_0_79"/>
          <p:cNvSpPr txBox="1"/>
          <p:nvPr>
            <p:ph type="title"/>
          </p:nvPr>
        </p:nvSpPr>
        <p:spPr>
          <a:xfrm>
            <a:off x="305500" y="934075"/>
            <a:ext cx="112533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77A"/>
              </a:buClr>
              <a:buSzPts val="3600"/>
              <a:buFont typeface="Century Gothic"/>
              <a:buNone/>
            </a:pPr>
            <a:r>
              <a:rPr lang="en-ID"/>
              <a:t>3.3. </a:t>
            </a:r>
            <a:r>
              <a:rPr lang="en-ID"/>
              <a:t>Analisis Data</a:t>
            </a:r>
            <a:endParaRPr/>
          </a:p>
        </p:txBody>
      </p:sp>
      <p:sp>
        <p:nvSpPr>
          <p:cNvPr id="253" name="Google Shape;253;g36058b02c2c_0_79"/>
          <p:cNvSpPr txBox="1"/>
          <p:nvPr>
            <p:ph idx="1" type="body"/>
          </p:nvPr>
        </p:nvSpPr>
        <p:spPr>
          <a:xfrm>
            <a:off x="287425" y="2182750"/>
            <a:ext cx="5725500" cy="3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D" sz="1600"/>
              <a:t>Menggunakan Array (List) untuk menyimpan dan memproses data transaksi pengguna.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D" sz="1600"/>
              <a:t> 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600"/>
              <a:t>// Data transaksi dalam bentuk array of objects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600"/>
              <a:t> let transaksi = [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600"/>
              <a:t>   { user: "Andi", jumlah: 50000, kategori: "Makanan" },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600"/>
              <a:t>   { user: "Budi", jumlah: 75000, kategori: "Transportasi" },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600"/>
              <a:t>   { user: "Andi", jumlah: 20000, kategori: "Minuman" },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600"/>
              <a:t>   { user: "Citra", jumlah: 100000, kategori: "Belanja" },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600"/>
              <a:t>   { user: "Budi", jumlah: 50000, kategori: "Makanan" }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D" sz="1600"/>
              <a:t> ];</a:t>
            </a:r>
            <a:endParaRPr sz="1600"/>
          </a:p>
        </p:txBody>
      </p:sp>
      <p:sp>
        <p:nvSpPr>
          <p:cNvPr id="254" name="Google Shape;254;g36058b02c2c_0_79"/>
          <p:cNvSpPr txBox="1"/>
          <p:nvPr>
            <p:ph idx="1" type="body"/>
          </p:nvPr>
        </p:nvSpPr>
        <p:spPr>
          <a:xfrm>
            <a:off x="6331525" y="2279725"/>
            <a:ext cx="5417100" cy="3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-ID" sz="1600"/>
              <a:t> </a:t>
            </a:r>
            <a:r>
              <a:rPr lang="en-ID" sz="1600"/>
              <a:t> // Analisis: Total pengeluaran per user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-ID" sz="1600"/>
              <a:t> let totalPerUser = {};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-ID" sz="1600"/>
              <a:t> transaksi.forEach(trx =&gt; {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-ID" sz="1600"/>
              <a:t>   if (!totalPerUser[trx.user]) {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-ID" sz="1600"/>
              <a:t>     totalPerUser[trx.user] = 0;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-ID" sz="1600"/>
              <a:t>   }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-ID" sz="1600"/>
              <a:t>   totalPerUser[trx.user] += trx.jumlah;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-ID" sz="1600"/>
              <a:t> });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-ID" sz="1600"/>
              <a:t> console.log(totalPerUser);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-ID" sz="1600"/>
              <a:t> // Output: { Andi: 70000, Budi: 125000, Citra: 100000 }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"/>
          <p:cNvSpPr txBox="1"/>
          <p:nvPr>
            <p:ph type="title"/>
          </p:nvPr>
        </p:nvSpPr>
        <p:spPr>
          <a:xfrm>
            <a:off x="305506" y="934065"/>
            <a:ext cx="5635064" cy="894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77A"/>
              </a:buClr>
              <a:buSzPts val="3600"/>
              <a:buFont typeface="Century Gothic"/>
              <a:buNone/>
            </a:pPr>
            <a:r>
              <a:rPr lang="en-ID"/>
              <a:t>Kesimpulan</a:t>
            </a:r>
            <a:endParaRPr/>
          </a:p>
        </p:txBody>
      </p:sp>
      <p:sp>
        <p:nvSpPr>
          <p:cNvPr id="260" name="Google Shape;260;p5"/>
          <p:cNvSpPr txBox="1"/>
          <p:nvPr>
            <p:ph idx="1" type="body"/>
          </p:nvPr>
        </p:nvSpPr>
        <p:spPr>
          <a:xfrm>
            <a:off x="287434" y="2182760"/>
            <a:ext cx="5635064" cy="3837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ID"/>
              <a:t>Array</a:t>
            </a:r>
            <a:r>
              <a:rPr lang="en-ID"/>
              <a:t> (</a:t>
            </a:r>
            <a:r>
              <a:rPr b="1" lang="en-ID"/>
              <a:t>List</a:t>
            </a:r>
            <a:r>
              <a:rPr lang="en-ID"/>
              <a:t>) → Untuk daftar data berurutan, fleksibel, mudah diakses.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ID"/>
              <a:t>Set</a:t>
            </a:r>
            <a:r>
              <a:rPr lang="en-ID"/>
              <a:t> → Untuk kumpulan data unik, efisien dalam pencarian.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ID"/>
              <a:t>Map</a:t>
            </a:r>
            <a:r>
              <a:rPr lang="en-ID"/>
              <a:t> → Untuk penyimpanan data dalam bentuk key-value.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D"/>
              <a:t>Generics → Membantu menulis kode yang lebih fleksibel untuk berbagai tipe data.</a:t>
            </a:r>
            <a:endParaRPr/>
          </a:p>
        </p:txBody>
      </p:sp>
      <p:pic>
        <p:nvPicPr>
          <p:cNvPr descr="A group of people in blue outfits&#10;&#10;AI-generated content may be incorrect." id="261" name="Google Shape;261;p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9504" y="830183"/>
            <a:ext cx="5197633" cy="5197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605928f37f_0_0"/>
          <p:cNvSpPr txBox="1"/>
          <p:nvPr>
            <p:ph type="title"/>
          </p:nvPr>
        </p:nvSpPr>
        <p:spPr>
          <a:xfrm>
            <a:off x="305506" y="934065"/>
            <a:ext cx="56352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77A"/>
              </a:buClr>
              <a:buSzPts val="3600"/>
              <a:buFont typeface="Century Gothic"/>
              <a:buNone/>
            </a:pPr>
            <a:r>
              <a:rPr lang="en-ID"/>
              <a:t>Praktikum: </a:t>
            </a:r>
            <a:endParaRPr/>
          </a:p>
        </p:txBody>
      </p:sp>
      <p:sp>
        <p:nvSpPr>
          <p:cNvPr id="267" name="Google Shape;267;g3605928f37f_0_0"/>
          <p:cNvSpPr txBox="1"/>
          <p:nvPr>
            <p:ph idx="1" type="body"/>
          </p:nvPr>
        </p:nvSpPr>
        <p:spPr>
          <a:xfrm>
            <a:off x="287434" y="2182760"/>
            <a:ext cx="5635200" cy="3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ID"/>
              <a:t>Membuat struktur dasar halaman web</a:t>
            </a:r>
            <a:endParaRPr/>
          </a:p>
        </p:txBody>
      </p:sp>
      <p:pic>
        <p:nvPicPr>
          <p:cNvPr descr="A group of people in blue outfits&#10;&#10;AI-generated content may be incorrect." id="268" name="Google Shape;268;g3605928f37f_0_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9504" y="830183"/>
            <a:ext cx="5197500" cy="51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"/>
          <p:cNvSpPr txBox="1"/>
          <p:nvPr>
            <p:ph type="title"/>
          </p:nvPr>
        </p:nvSpPr>
        <p:spPr>
          <a:xfrm>
            <a:off x="305506" y="934065"/>
            <a:ext cx="5635064" cy="894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77A"/>
              </a:buClr>
              <a:buSzPts val="3600"/>
              <a:buFont typeface="Century Gothic"/>
              <a:buNone/>
            </a:pPr>
            <a:r>
              <a:rPr lang="en-ID"/>
              <a:t>Koleksi dan Generik</a:t>
            </a:r>
            <a:endParaRPr/>
          </a:p>
        </p:txBody>
      </p:sp>
      <p:sp>
        <p:nvSpPr>
          <p:cNvPr id="169" name="Google Shape;169;p2"/>
          <p:cNvSpPr txBox="1"/>
          <p:nvPr>
            <p:ph idx="1" type="body"/>
          </p:nvPr>
        </p:nvSpPr>
        <p:spPr>
          <a:xfrm>
            <a:off x="287434" y="2182760"/>
            <a:ext cx="5635064" cy="3837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ID"/>
              <a:t>Di dunia nyata, kita sering berurusan dengan kumpulan data—misalnya, daftar nama mahasiswa dalam kelas, katalog produk di e-commerce, atau bahkan daftar teman di media sosial. Dalam pemrograman berorientasi objek (OOP), kita membutuhkan struktur data yang fleksibel untuk menyimpan dan mengelola data ini secara efisien.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ID"/>
              <a:t>JavaScript menyediakan beberapa koleksi (collections) utama, seperti List (Array), Set, dan Map, yang memiliki keunggulan masing-masing. Selain itu, konsep generics dalam bahasa lain (seperti Java dan TypeScript) juga bisa diterapkan di JavaScript untuk meningkatkan fleksibilitas dalam mengelola koleksi data.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8848" y="1837586"/>
            <a:ext cx="4022725" cy="4022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of a google chrome browser&#10;&#10;AI-generated content may be incorrect." id="171" name="Google Shape;17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3026" y="537450"/>
            <a:ext cx="2499187" cy="178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6058b02c2c_0_7"/>
          <p:cNvSpPr txBox="1"/>
          <p:nvPr>
            <p:ph type="title"/>
          </p:nvPr>
        </p:nvSpPr>
        <p:spPr>
          <a:xfrm>
            <a:off x="305506" y="934065"/>
            <a:ext cx="56352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77A"/>
              </a:buClr>
              <a:buSzPts val="3600"/>
              <a:buFont typeface="Century Gothic"/>
              <a:buNone/>
            </a:pPr>
            <a:r>
              <a:rPr lang="en-ID"/>
              <a:t>1. Penggunaan Struktur Data dalam OOP</a:t>
            </a:r>
            <a:endParaRPr/>
          </a:p>
        </p:txBody>
      </p:sp>
      <p:sp>
        <p:nvSpPr>
          <p:cNvPr id="177" name="Google Shape;177;g36058b02c2c_0_7"/>
          <p:cNvSpPr txBox="1"/>
          <p:nvPr>
            <p:ph idx="1" type="body"/>
          </p:nvPr>
        </p:nvSpPr>
        <p:spPr>
          <a:xfrm>
            <a:off x="287434" y="2182760"/>
            <a:ext cx="5635200" cy="3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D"/>
              <a:t>List (Array) - Struktur Data Paling Umum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D"/>
              <a:t>Set - Kumpulan Data Unik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ID"/>
              <a:t>Map - Penyimpanan Data dengan Key-Value</a:t>
            </a:r>
            <a:endParaRPr/>
          </a:p>
        </p:txBody>
      </p:sp>
      <p:pic>
        <p:nvPicPr>
          <p:cNvPr id="178" name="Google Shape;178;g36058b02c2c_0_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8848" y="1837586"/>
            <a:ext cx="4022700" cy="402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of a google chrome browser&#10;&#10;AI-generated content may be incorrect." id="179" name="Google Shape;179;g36058b02c2c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3026" y="537450"/>
            <a:ext cx="2499187" cy="178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6058b02c2c_0_17"/>
          <p:cNvSpPr txBox="1"/>
          <p:nvPr>
            <p:ph type="title"/>
          </p:nvPr>
        </p:nvSpPr>
        <p:spPr>
          <a:xfrm>
            <a:off x="305506" y="934065"/>
            <a:ext cx="56352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77A"/>
              </a:buClr>
              <a:buSzPts val="3600"/>
              <a:buFont typeface="Century Gothic"/>
              <a:buNone/>
            </a:pPr>
            <a:r>
              <a:rPr lang="en-ID"/>
              <a:t>List</a:t>
            </a:r>
            <a:endParaRPr/>
          </a:p>
        </p:txBody>
      </p:sp>
      <p:sp>
        <p:nvSpPr>
          <p:cNvPr id="185" name="Google Shape;185;g36058b02c2c_0_17"/>
          <p:cNvSpPr txBox="1"/>
          <p:nvPr>
            <p:ph idx="1" type="body"/>
          </p:nvPr>
        </p:nvSpPr>
        <p:spPr>
          <a:xfrm>
            <a:off x="287434" y="2182760"/>
            <a:ext cx="5635200" cy="3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/>
              <a:t>Array atau List adalah struktur data yang paling sering digunakan untuk menyimpan sekumpulan nilai.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/>
              <a:t>Contoh penggunaan Array dalam JavaScript: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/>
              <a:t>let mahasiswa = ["Andi", "Budi", "Citra", "Dewi"];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/>
              <a:t>console.log(mahasiswa[0]); // Output: Andi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ID"/>
              <a:t>Kelebihan</a:t>
            </a:r>
            <a:r>
              <a:rPr lang="en-ID"/>
              <a:t>: Akses cepat dengan indeks, banyak fungsi bawaan (map, filter, reduce).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ID"/>
              <a:t>Kekurangan</a:t>
            </a:r>
            <a:r>
              <a:rPr lang="en-ID"/>
              <a:t>: Tidak menjamin data unik, operasi pencarian bisa lambat untuk data besar.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g36058b02c2c_0_1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8848" y="1837586"/>
            <a:ext cx="4022700" cy="402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of a google chrome browser&#10;&#10;AI-generated content may be incorrect." id="187" name="Google Shape;187;g36058b02c2c_0_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3026" y="537450"/>
            <a:ext cx="2499187" cy="178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6058b02c2c_0_26"/>
          <p:cNvSpPr txBox="1"/>
          <p:nvPr>
            <p:ph type="title"/>
          </p:nvPr>
        </p:nvSpPr>
        <p:spPr>
          <a:xfrm>
            <a:off x="305506" y="934065"/>
            <a:ext cx="56352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77A"/>
              </a:buClr>
              <a:buSzPts val="3600"/>
              <a:buFont typeface="Century Gothic"/>
              <a:buNone/>
            </a:pPr>
            <a:r>
              <a:rPr lang="en-ID"/>
              <a:t>Set</a:t>
            </a:r>
            <a:endParaRPr/>
          </a:p>
        </p:txBody>
      </p:sp>
      <p:sp>
        <p:nvSpPr>
          <p:cNvPr id="193" name="Google Shape;193;g36058b02c2c_0_26"/>
          <p:cNvSpPr txBox="1"/>
          <p:nvPr>
            <p:ph idx="1" type="body"/>
          </p:nvPr>
        </p:nvSpPr>
        <p:spPr>
          <a:xfrm>
            <a:off x="287434" y="2182760"/>
            <a:ext cx="5635200" cy="3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/>
              <a:t>Set digunakan untuk menyimpan data tanpa duplikasi.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/>
              <a:t>let angka = new Set([1, 2, 3, 3, 4, 5, 5]);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/>
              <a:t>console.log(angka); // Output: {1, 2, 3, 4, 5}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ID"/>
              <a:t>Kelebihan</a:t>
            </a:r>
            <a:r>
              <a:rPr lang="en-ID"/>
              <a:t>: Menjaga keunikan elemen, lebih cepat untuk pencarian.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ID"/>
              <a:t>Kekurangan</a:t>
            </a:r>
            <a:r>
              <a:rPr lang="en-ID"/>
              <a:t>: Tidak memiliki indeks, tidak bisa mengakses elemen secara langsung dengan set[0].</a:t>
            </a:r>
            <a:endParaRPr/>
          </a:p>
        </p:txBody>
      </p:sp>
      <p:pic>
        <p:nvPicPr>
          <p:cNvPr id="194" name="Google Shape;194;g36058b02c2c_0_2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8848" y="1837586"/>
            <a:ext cx="4022700" cy="402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of a google chrome browser&#10;&#10;AI-generated content may be incorrect." id="195" name="Google Shape;195;g36058b02c2c_0_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3026" y="537450"/>
            <a:ext cx="2499187" cy="178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6058b02c2c_0_33"/>
          <p:cNvSpPr txBox="1"/>
          <p:nvPr>
            <p:ph type="title"/>
          </p:nvPr>
        </p:nvSpPr>
        <p:spPr>
          <a:xfrm>
            <a:off x="305506" y="934065"/>
            <a:ext cx="56352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77A"/>
              </a:buClr>
              <a:buSzPts val="3600"/>
              <a:buFont typeface="Century Gothic"/>
              <a:buNone/>
            </a:pPr>
            <a:r>
              <a:rPr lang="en-ID"/>
              <a:t>Map</a:t>
            </a:r>
            <a:endParaRPr/>
          </a:p>
        </p:txBody>
      </p:sp>
      <p:sp>
        <p:nvSpPr>
          <p:cNvPr id="201" name="Google Shape;201;g36058b02c2c_0_33"/>
          <p:cNvSpPr txBox="1"/>
          <p:nvPr>
            <p:ph idx="1" type="body"/>
          </p:nvPr>
        </p:nvSpPr>
        <p:spPr>
          <a:xfrm>
            <a:off x="287434" y="2182760"/>
            <a:ext cx="5635200" cy="3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ID"/>
              <a:t>Map digunakan untuk menyimpan data dalam bentuk key-value pair, seperti dictionary pada Python.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ID"/>
              <a:t>let mahasiswa = new Map();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ID"/>
              <a:t>mahasiswa.set("001", "Andi");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ID"/>
              <a:t>mahasiswa.set("002", "Budi");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ID"/>
              <a:t>console.log(mahasiswa.get("001")); // Output: Andi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-313182" lvl="0" marL="4572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ID"/>
              <a:t>Kelebihan: Lebih fleksibel dibanding objek biasa, mendukung tipe data apa pun sebagai key.</a:t>
            </a:r>
            <a:endParaRPr/>
          </a:p>
          <a:p>
            <a:pPr indent="-313182" lvl="0" marL="4572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ID"/>
              <a:t>Kekurangan: Tidak seefisien array untuk iterasi data kecil.</a:t>
            </a:r>
            <a:endParaRPr/>
          </a:p>
        </p:txBody>
      </p:sp>
      <p:pic>
        <p:nvPicPr>
          <p:cNvPr id="202" name="Google Shape;202;g36058b02c2c_0_3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8848" y="1837586"/>
            <a:ext cx="4022700" cy="402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of a google chrome browser&#10;&#10;AI-generated content may be incorrect." id="203" name="Google Shape;203;g36058b02c2c_0_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3026" y="537450"/>
            <a:ext cx="2499187" cy="178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58b02c2c_0_0"/>
          <p:cNvSpPr txBox="1"/>
          <p:nvPr>
            <p:ph type="title"/>
          </p:nvPr>
        </p:nvSpPr>
        <p:spPr>
          <a:xfrm>
            <a:off x="305506" y="934065"/>
            <a:ext cx="56352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77A"/>
              </a:buClr>
              <a:buSzPts val="3600"/>
              <a:buFont typeface="Century Gothic"/>
              <a:buNone/>
            </a:pPr>
            <a:r>
              <a:rPr lang="en-ID"/>
              <a:t>Generik</a:t>
            </a:r>
            <a:endParaRPr/>
          </a:p>
        </p:txBody>
      </p:sp>
      <p:sp>
        <p:nvSpPr>
          <p:cNvPr id="209" name="Google Shape;209;g36058b02c2c_0_0"/>
          <p:cNvSpPr txBox="1"/>
          <p:nvPr>
            <p:ph idx="1" type="body"/>
          </p:nvPr>
        </p:nvSpPr>
        <p:spPr>
          <a:xfrm>
            <a:off x="287434" y="2182760"/>
            <a:ext cx="5635200" cy="3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D"/>
              <a:t>Meskipun JavaScript tidak memiliki generics seperti di TypeScript atau Java, kita bisa mensimulasikan generics dengan cara yang fleksibel menggunakan fungsi dan class berbasis tipe dinamis.</a:t>
            </a:r>
            <a:endParaRPr/>
          </a:p>
        </p:txBody>
      </p:sp>
      <p:pic>
        <p:nvPicPr>
          <p:cNvPr id="210" name="Google Shape;210;g36058b02c2c_0_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8848" y="1837586"/>
            <a:ext cx="4022700" cy="402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of a google chrome browser&#10;&#10;AI-generated content may be incorrect." id="211" name="Google Shape;211;g36058b02c2c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3026" y="537450"/>
            <a:ext cx="2499187" cy="178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6058b02c2c_0_53"/>
          <p:cNvSpPr txBox="1"/>
          <p:nvPr>
            <p:ph type="title"/>
          </p:nvPr>
        </p:nvSpPr>
        <p:spPr>
          <a:xfrm>
            <a:off x="305506" y="934065"/>
            <a:ext cx="56352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77A"/>
              </a:buClr>
              <a:buSzPts val="3600"/>
              <a:buFont typeface="Century Gothic"/>
              <a:buNone/>
            </a:pPr>
            <a:r>
              <a:rPr lang="en-ID"/>
              <a:t>Generik TypeScript</a:t>
            </a:r>
            <a:endParaRPr/>
          </a:p>
        </p:txBody>
      </p:sp>
      <p:sp>
        <p:nvSpPr>
          <p:cNvPr id="217" name="Google Shape;217;g36058b02c2c_0_53"/>
          <p:cNvSpPr txBox="1"/>
          <p:nvPr>
            <p:ph idx="1" type="body"/>
          </p:nvPr>
        </p:nvSpPr>
        <p:spPr>
          <a:xfrm>
            <a:off x="287434" y="2182760"/>
            <a:ext cx="5635200" cy="3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D"/>
              <a:t>Misalnya, kita ingin membuat fungsi yang bisa menerima berbagai tipe data dalam array tanpa tergantung pada satu jenis tertentu: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D"/>
              <a:t>function printItems&lt;T&gt;(items: T[]): void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D"/>
              <a:t>    items.forEach(item =&gt; console.log(item));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D"/>
              <a:t>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D"/>
              <a:t>// Bisa digunakan untuk berbagai tipe data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D"/>
              <a:t>printItems&lt;number&gt;([1, 2, 3, 4]);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D"/>
              <a:t>printItems&lt;string&gt;(["Andi", "Budi", "Citra"]);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g36058b02c2c_0_5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8848" y="1837586"/>
            <a:ext cx="4022700" cy="402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of a google chrome browser&#10;&#10;AI-generated content may be incorrect." id="219" name="Google Shape;219;g36058b02c2c_0_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3026" y="537450"/>
            <a:ext cx="2499187" cy="178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058b02c2c_0_46"/>
          <p:cNvSpPr txBox="1"/>
          <p:nvPr>
            <p:ph type="title"/>
          </p:nvPr>
        </p:nvSpPr>
        <p:spPr>
          <a:xfrm>
            <a:off x="305506" y="934065"/>
            <a:ext cx="56352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77A"/>
              </a:buClr>
              <a:buSzPts val="3600"/>
              <a:buFont typeface="Century Gothic"/>
              <a:buNone/>
            </a:pPr>
            <a:r>
              <a:rPr lang="en-ID"/>
              <a:t>Generik Javascript</a:t>
            </a:r>
            <a:endParaRPr/>
          </a:p>
        </p:txBody>
      </p:sp>
      <p:sp>
        <p:nvSpPr>
          <p:cNvPr id="225" name="Google Shape;225;g36058b02c2c_0_46"/>
          <p:cNvSpPr txBox="1"/>
          <p:nvPr>
            <p:ph idx="1" type="body"/>
          </p:nvPr>
        </p:nvSpPr>
        <p:spPr>
          <a:xfrm>
            <a:off x="287434" y="2182760"/>
            <a:ext cx="5635200" cy="3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D"/>
              <a:t>contoh dalam TypeScript, tetapi dalam JavaScript kita bisa mencapai hal yang serupa dengan pendekatan berbasis fungsi: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D"/>
              <a:t>function printItems(items) 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D"/>
              <a:t>    items.forEach(item =&gt; console.log(item));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D"/>
              <a:t>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D"/>
              <a:t>printItems([1, 2, 3]);  // Output: 1, 2, 3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D"/>
              <a:t>printItems(["A", "B", "C"]);  // Output: A, B, C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g36058b02c2c_0_4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8848" y="1837586"/>
            <a:ext cx="4022700" cy="402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of a google chrome browser&#10;&#10;AI-generated content may be incorrect." id="227" name="Google Shape;227;g36058b02c2c_0_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3026" y="537450"/>
            <a:ext cx="2499187" cy="178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2022-11-11T19:48:43Z</dcterms:created>
  <dc:creator>wawan</dc:creator>
</cp:coreProperties>
</file>