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IBM Plex Sans Bold" charset="1" panose="020B0803050203000203"/>
      <p:regular r:id="rId13"/>
    </p:embeddedFont>
    <p:embeddedFont>
      <p:font typeface="Open Sans Extra Bold" charset="1" panose="020B0906030804020204"/>
      <p:regular r:id="rId14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Now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notesMasters/notesMaster1.xml" Type="http://schemas.openxmlformats.org/officeDocument/2006/relationships/notesMaster"/><Relationship Id="rId11" Target="theme/theme2.xml" Type="http://schemas.openxmlformats.org/officeDocument/2006/relationships/theme"/><Relationship Id="rId12" Target="notesSlides/notesSlide1.xml" Type="http://schemas.openxmlformats.org/officeDocument/2006/relationships/notes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Slides/notesSlide2.xml" Type="http://schemas.openxmlformats.org/officeDocument/2006/relationships/notesSlide"/><Relationship Id="rId16" Target="notesSlides/notesSlide3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*Elasticsearch:</a:t>
            </a:r>
          </a:p>
          <a:p>
            <a:r>
              <a:rPr lang="en-US"/>
              <a:t/>
            </a:r>
          </a:p>
          <a:p>
            <a:r>
              <a:rPr lang="en-US"/>
              <a:t>Envoi direct des données traitées vers Elasticsearch pour l'indexation et l'analyse.</a:t>
            </a:r>
          </a:p>
          <a:p>
            <a:r>
              <a:rPr lang="en-US"/>
              <a:t/>
            </a:r>
          </a:p>
          <a:p>
            <a:r>
              <a:rPr lang="en-US"/>
              <a:t>*Base de Données:</a:t>
            </a:r>
          </a:p>
          <a:p>
            <a:r>
              <a:rPr lang="en-US"/>
              <a:t/>
            </a:r>
          </a:p>
          <a:p>
            <a:r>
              <a:rPr lang="en-US"/>
              <a:t>Sauvegarde des données traitées dans une base de données relationnelle ou NoSQL.</a:t>
            </a:r>
          </a:p>
          <a:p>
            <a:r>
              <a:rPr lang="en-US"/>
              <a:t/>
            </a:r>
          </a:p>
          <a:p>
            <a:r>
              <a:rPr lang="en-US"/>
              <a:t>*API HTTP:</a:t>
            </a:r>
          </a:p>
          <a:p>
            <a:r>
              <a:rPr lang="en-US"/>
              <a:t/>
            </a:r>
          </a:p>
          <a:p>
            <a:r>
              <a:rPr lang="en-US"/>
              <a:t>Transmission des données via des appels API HTTP vers d'autres services et systèmes.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*Elasticsearch:</a:t>
            </a:r>
          </a:p>
          <a:p>
            <a:r>
              <a:rPr lang="en-US"/>
              <a:t/>
            </a:r>
          </a:p>
          <a:p>
            <a:r>
              <a:rPr lang="en-US"/>
              <a:t>Envoi direct des données traitées vers Elasticsearch pour l'indexation et l'analyse.</a:t>
            </a:r>
          </a:p>
          <a:p>
            <a:r>
              <a:rPr lang="en-US"/>
              <a:t/>
            </a:r>
          </a:p>
          <a:p>
            <a:r>
              <a:rPr lang="en-US"/>
              <a:t>*Base de Données:</a:t>
            </a:r>
          </a:p>
          <a:p>
            <a:r>
              <a:rPr lang="en-US"/>
              <a:t/>
            </a:r>
          </a:p>
          <a:p>
            <a:r>
              <a:rPr lang="en-US"/>
              <a:t>Sauvegarde des données traitées dans une base de données relationnelle ou NoSQL.</a:t>
            </a:r>
          </a:p>
          <a:p>
            <a:r>
              <a:rPr lang="en-US"/>
              <a:t/>
            </a:r>
          </a:p>
          <a:p>
            <a:r>
              <a:rPr lang="en-US"/>
              <a:t>*API HTTP:</a:t>
            </a:r>
          </a:p>
          <a:p>
            <a:r>
              <a:rPr lang="en-US"/>
              <a:t/>
            </a:r>
          </a:p>
          <a:p>
            <a:r>
              <a:rPr lang="en-US"/>
              <a:t>Transmission des données via des appels API HTTP vers d'autres services et systèmes.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*Connexion à la Base de Données:</a:t>
            </a:r>
          </a:p>
          <a:p>
            <a:r>
              <a:rPr lang="en-US"/>
              <a:t/>
            </a:r>
          </a:p>
          <a:p>
            <a:r>
              <a:rPr lang="en-US"/>
              <a:t>Le JDBC input établit une connexion sécurisée avec des bases de données relationnelles telles que MySQL et PostgreSQL.</a:t>
            </a:r>
          </a:p>
          <a:p>
            <a:r>
              <a:rPr lang="en-US"/>
              <a:t/>
            </a:r>
          </a:p>
          <a:p>
            <a:r>
              <a:rPr lang="en-US"/>
              <a:t>*Importation de Données:</a:t>
            </a:r>
          </a:p>
          <a:p>
            <a:r>
              <a:rPr lang="en-US"/>
              <a:t/>
            </a:r>
          </a:p>
          <a:p>
            <a:r>
              <a:rPr lang="en-US"/>
              <a:t>Il permet d'importer efficacement des données à partir de ces bases de données dans le pipeline de Logstash.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*Flexibilité Avancée:</a:t>
            </a:r>
          </a:p>
          <a:p>
            <a:r>
              <a:rPr lang="en-US"/>
              <a:t/>
            </a:r>
          </a:p>
          <a:p>
            <a:r>
              <a:rPr lang="en-US"/>
              <a:t>Il offre une flexibilité avancée pour personnaliser les requêtes SQL et les paramètres de connexion.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*Connexion à la Base de Données:</a:t>
            </a:r>
          </a:p>
          <a:p>
            <a:r>
              <a:rPr lang="en-US"/>
              <a:t/>
            </a:r>
          </a:p>
          <a:p>
            <a:r>
              <a:rPr lang="en-US"/>
              <a:t>Le JDBC input établit une connexion sécurisée avec des bases de données relationnelles telles que MySQL et PostgreSQL.</a:t>
            </a:r>
          </a:p>
          <a:p>
            <a:r>
              <a:rPr lang="en-US"/>
              <a:t/>
            </a:r>
          </a:p>
          <a:p>
            <a:r>
              <a:rPr lang="en-US"/>
              <a:t>*Importation de Données:</a:t>
            </a:r>
          </a:p>
          <a:p>
            <a:r>
              <a:rPr lang="en-US"/>
              <a:t/>
            </a:r>
          </a:p>
          <a:p>
            <a:r>
              <a:rPr lang="en-US"/>
              <a:t>Il permet d'importer efficacement des données à partir de ces bases de données dans le pipeline de Logstash.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*Flexibilité Avancée:</a:t>
            </a:r>
          </a:p>
          <a:p>
            <a:r>
              <a:rPr lang="en-US"/>
              <a:t/>
            </a:r>
          </a:p>
          <a:p>
            <a:r>
              <a:rPr lang="en-US"/>
              <a:t>Il offre une flexibilité avancée pour personnaliser les requêtes SQL et les paramètres de connexion.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19196">
            <a:off x="-8713022" y="7473883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3" id="3"/>
          <p:cNvSpPr/>
          <p:nvPr/>
        </p:nvSpPr>
        <p:spPr>
          <a:xfrm rot="2319196">
            <a:off x="10697527" y="-4986492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2796810" cy="3175202"/>
          </a:xfrm>
          <a:custGeom>
            <a:avLst/>
            <a:gdLst/>
            <a:ahLst/>
            <a:cxnLst/>
            <a:rect r="r" b="b" t="t" l="l"/>
            <a:pathLst>
              <a:path h="3175202" w="2796810">
                <a:moveTo>
                  <a:pt x="0" y="0"/>
                </a:moveTo>
                <a:lnTo>
                  <a:pt x="2796810" y="0"/>
                </a:lnTo>
                <a:lnTo>
                  <a:pt x="2796810" y="3175202"/>
                </a:lnTo>
                <a:lnTo>
                  <a:pt x="0" y="317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4644328" y="5103604"/>
            <a:ext cx="7287839" cy="398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36705" y="3539114"/>
            <a:ext cx="2307622" cy="3128980"/>
          </a:xfrm>
          <a:custGeom>
            <a:avLst/>
            <a:gdLst/>
            <a:ahLst/>
            <a:cxnLst/>
            <a:rect r="r" b="b" t="t" l="l"/>
            <a:pathLst>
              <a:path h="3128980" w="2307622">
                <a:moveTo>
                  <a:pt x="0" y="0"/>
                </a:moveTo>
                <a:lnTo>
                  <a:pt x="2307623" y="0"/>
                </a:lnTo>
                <a:lnTo>
                  <a:pt x="2307623" y="3128980"/>
                </a:lnTo>
                <a:lnTo>
                  <a:pt x="0" y="3128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52088" y="2919079"/>
            <a:ext cx="1871378" cy="2124564"/>
          </a:xfrm>
          <a:custGeom>
            <a:avLst/>
            <a:gdLst/>
            <a:ahLst/>
            <a:cxnLst/>
            <a:rect r="r" b="b" t="t" l="l"/>
            <a:pathLst>
              <a:path h="2124564" w="1871378">
                <a:moveTo>
                  <a:pt x="0" y="0"/>
                </a:moveTo>
                <a:lnTo>
                  <a:pt x="1871378" y="0"/>
                </a:lnTo>
                <a:lnTo>
                  <a:pt x="1871378" y="2124564"/>
                </a:lnTo>
                <a:lnTo>
                  <a:pt x="0" y="2124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32166" y="3477382"/>
            <a:ext cx="3012040" cy="3132522"/>
          </a:xfrm>
          <a:custGeom>
            <a:avLst/>
            <a:gdLst/>
            <a:ahLst/>
            <a:cxnLst/>
            <a:rect r="r" b="b" t="t" l="l"/>
            <a:pathLst>
              <a:path h="3132522" w="3012040">
                <a:moveTo>
                  <a:pt x="0" y="0"/>
                </a:moveTo>
                <a:lnTo>
                  <a:pt x="3012041" y="0"/>
                </a:lnTo>
                <a:lnTo>
                  <a:pt x="3012041" y="3132522"/>
                </a:lnTo>
                <a:lnTo>
                  <a:pt x="0" y="3132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78598" y="923925"/>
            <a:ext cx="1492925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607550"/>
            <a:ext cx="595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972894"/>
            <a:ext cx="512765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excel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74361" y="6972894"/>
            <a:ext cx="534252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Base de données: ElasticSearch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19196">
            <a:off x="-8713022" y="7473883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3" id="3"/>
          <p:cNvSpPr/>
          <p:nvPr/>
        </p:nvSpPr>
        <p:spPr>
          <a:xfrm rot="2319196">
            <a:off x="10697527" y="-4986492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2796810" cy="3175202"/>
          </a:xfrm>
          <a:custGeom>
            <a:avLst/>
            <a:gdLst/>
            <a:ahLst/>
            <a:cxnLst/>
            <a:rect r="r" b="b" t="t" l="l"/>
            <a:pathLst>
              <a:path h="3175202" w="2796810">
                <a:moveTo>
                  <a:pt x="0" y="0"/>
                </a:moveTo>
                <a:lnTo>
                  <a:pt x="2796810" y="0"/>
                </a:lnTo>
                <a:lnTo>
                  <a:pt x="2796810" y="3175202"/>
                </a:lnTo>
                <a:lnTo>
                  <a:pt x="0" y="317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5082680" y="3653992"/>
            <a:ext cx="4980337" cy="8477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063017" y="2576449"/>
            <a:ext cx="1851279" cy="1925330"/>
          </a:xfrm>
          <a:custGeom>
            <a:avLst/>
            <a:gdLst/>
            <a:ahLst/>
            <a:cxnLst/>
            <a:rect r="r" b="b" t="t" l="l"/>
            <a:pathLst>
              <a:path h="1925330" w="1851279">
                <a:moveTo>
                  <a:pt x="0" y="0"/>
                </a:moveTo>
                <a:lnTo>
                  <a:pt x="1851279" y="0"/>
                </a:lnTo>
                <a:lnTo>
                  <a:pt x="1851279" y="1925330"/>
                </a:lnTo>
                <a:lnTo>
                  <a:pt x="0" y="1925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941" y="4787444"/>
            <a:ext cx="4571739" cy="1629202"/>
          </a:xfrm>
          <a:custGeom>
            <a:avLst/>
            <a:gdLst/>
            <a:ahLst/>
            <a:cxnLst/>
            <a:rect r="r" b="b" t="t" l="l"/>
            <a:pathLst>
              <a:path h="1629202" w="4571739">
                <a:moveTo>
                  <a:pt x="0" y="0"/>
                </a:moveTo>
                <a:lnTo>
                  <a:pt x="4571739" y="0"/>
                </a:lnTo>
                <a:lnTo>
                  <a:pt x="4571739" y="1629201"/>
                </a:lnTo>
                <a:lnTo>
                  <a:pt x="0" y="1629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12077" y="923925"/>
            <a:ext cx="2025967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Config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607550"/>
            <a:ext cx="595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0941" y="6479087"/>
            <a:ext cx="512765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Application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14296" y="3118052"/>
            <a:ext cx="534252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Base de données: ElasticSearch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894476" y="7149811"/>
            <a:ext cx="4188360" cy="2355923"/>
            <a:chOff x="0" y="0"/>
            <a:chExt cx="1128903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-430" t="0" r="-430" b="0"/>
              </a:stretch>
            </a:blipFill>
          </p:spPr>
        </p:sp>
      </p:grpSp>
      <p:sp>
        <p:nvSpPr>
          <p:cNvPr name="AutoShape 14" id="14"/>
          <p:cNvSpPr/>
          <p:nvPr/>
        </p:nvSpPr>
        <p:spPr>
          <a:xfrm>
            <a:off x="10988656" y="4501779"/>
            <a:ext cx="0" cy="26480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1556373" y="5332804"/>
            <a:ext cx="534252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Covertir les données en KPI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19196">
            <a:off x="11013239" y="-4875767"/>
            <a:ext cx="16230600" cy="6713144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3" id="3"/>
          <p:cNvSpPr/>
          <p:nvPr/>
        </p:nvSpPr>
        <p:spPr>
          <a:xfrm rot="2319196">
            <a:off x="-9096863" y="8568330"/>
            <a:ext cx="16230600" cy="6494993"/>
          </a:xfrm>
          <a:prstGeom prst="rect">
            <a:avLst/>
          </a:prstGeom>
          <a:solidFill>
            <a:srgbClr val="0453F1"/>
          </a:solid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414404" y="650709"/>
          <a:ext cx="14570462" cy="9735541"/>
        </p:xfrm>
        <a:graphic>
          <a:graphicData uri="http://schemas.openxmlformats.org/drawingml/2006/table">
            <a:tbl>
              <a:tblPr/>
              <a:tblGrid>
                <a:gridCol w="7069795"/>
                <a:gridCol w="7500667"/>
              </a:tblGrid>
              <a:tr h="11092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71C9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5271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User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49543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Datasource(ajouter,modifier,supprimer,afficher,visionner details,assigner a portlet et datasource):</a:t>
                      </a:r>
                      <a:endParaRPr lang="en-US" sz="1100"/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URL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User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Mot de passe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Chart(ajouter,modifier,supprimer,afficher,visionner details,assigner a portlet et datasource): Type de KPI(Pie,Table,Bar)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Chart(modifier,visionner la liste de chart,visionner details):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4912006" y="237324"/>
            <a:ext cx="8197288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sz="5376">
                <a:solidFill>
                  <a:srgbClr val="0453F1"/>
                </a:solidFill>
                <a:latin typeface="Now Bold"/>
                <a:ea typeface="Now Bold"/>
                <a:cs typeface="Now Bold"/>
                <a:sym typeface="Now Bold"/>
              </a:rPr>
              <a:t>USE CASE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6000" y="9457462"/>
            <a:ext cx="2976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19196">
            <a:off x="10697527" y="-4986492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3" id="3"/>
          <p:cNvSpPr/>
          <p:nvPr/>
        </p:nvSpPr>
        <p:spPr>
          <a:xfrm rot="2319196">
            <a:off x="-8713022" y="7473883"/>
            <a:ext cx="16230600" cy="7724060"/>
          </a:xfrm>
          <a:prstGeom prst="rect">
            <a:avLst/>
          </a:prstGeom>
          <a:solidFill>
            <a:srgbClr val="0453F1"/>
          </a:solid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468122" y="252695"/>
          <a:ext cx="14791178" cy="9584573"/>
        </p:xfrm>
        <a:graphic>
          <a:graphicData uri="http://schemas.openxmlformats.org/drawingml/2006/table">
            <a:tbl>
              <a:tblPr/>
              <a:tblGrid>
                <a:gridCol w="7395589"/>
                <a:gridCol w="7395589"/>
              </a:tblGrid>
              <a:tr h="11093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71C9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5271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User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43129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Portlet(ajouter,modifier,supprimer,visionner details,,assigner a Chart et dashboard):</a:t>
                      </a:r>
                      <a:endParaRPr lang="en-US" sz="1100"/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Position KPI(lignes et colonne) dans dashboard</a:t>
                      </a:r>
                    </a:p>
                    <a:p>
                      <a:pPr algn="l">
                        <a:lnSpc>
                          <a:spcPts val="50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3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Dashboard(ajouter,modifier,supprimer,afficher liste dashboard,visionner details,assigner a portlet,afficher liste assignation):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Dashboard(modifier,visionnerliste dashboard et details,visionner liste assignation):</a:t>
                      </a:r>
                      <a:r>
                        <a:rPr lang="en-US" sz="36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7526000" y="9457462"/>
            <a:ext cx="2976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DAGOxFcrN4s</dc:identifier>
  <dcterms:modified xsi:type="dcterms:W3CDTF">2011-08-01T06:04:30Z</dcterms:modified>
  <cp:revision>1</cp:revision>
  <dc:title>Copie de Présentation Basique Simple en Blocs Diagonale Bleu et Blanc</dc:title>
</cp:coreProperties>
</file>