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315200"/>
  <p:notesSz cx="6858000" cy="9144000"/>
  <p:embeddedFontLst>
    <p:embeddedFont>
      <p:font typeface="Montserrat"/>
      <p:regular r:id="rId31"/>
      <p:bold r:id="rId32"/>
      <p:italic r:id="rId33"/>
      <p:boldItalic r:id="rId34"/>
    </p:embeddedFont>
    <p:embeddedFont>
      <p:font typeface="Poppins"/>
      <p:regular r:id="rId35"/>
      <p:bold r:id="rId36"/>
      <p:italic r:id="rId37"/>
      <p:boldItalic r:id="rId38"/>
    </p:embeddedFont>
    <p:embeddedFont>
      <p:font typeface="Montserrat Medium"/>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B07E9A-EF43-4051-A491-21593EB93132}">
  <a:tblStyle styleId="{56B07E9A-EF43-4051-A491-21593EB931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5F2A7B7-C79C-4B61-963E-1ADBDA70DED6}"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04ACF5-B515-4A22-84BB-057A5978B57B}"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3.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5.xml"/><Relationship Id="rId44" Type="http://schemas.openxmlformats.org/officeDocument/2006/relationships/font" Target="fonts/MontserratExtraBold-boldItalic.fntdata"/><Relationship Id="rId21" Type="http://schemas.openxmlformats.org/officeDocument/2006/relationships/slide" Target="slides/slide14.xml"/><Relationship Id="rId43" Type="http://schemas.openxmlformats.org/officeDocument/2006/relationships/font" Target="fonts/MontserratExtraBold-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italic.fntdata"/><Relationship Id="rId10" Type="http://schemas.openxmlformats.org/officeDocument/2006/relationships/slide" Target="slides/slide3.xml"/><Relationship Id="rId32" Type="http://schemas.openxmlformats.org/officeDocument/2006/relationships/font" Target="fonts/Montserrat-bold.fntdata"/><Relationship Id="rId13" Type="http://schemas.openxmlformats.org/officeDocument/2006/relationships/slide" Target="slides/slide6.xml"/><Relationship Id="rId35" Type="http://schemas.openxmlformats.org/officeDocument/2006/relationships/font" Target="fonts/Poppins-regular.fntdata"/><Relationship Id="rId12" Type="http://schemas.openxmlformats.org/officeDocument/2006/relationships/slide" Target="slides/slide5.xml"/><Relationship Id="rId34" Type="http://schemas.openxmlformats.org/officeDocument/2006/relationships/font" Target="fonts/Montserrat-boldItalic.fntdata"/><Relationship Id="rId15" Type="http://schemas.openxmlformats.org/officeDocument/2006/relationships/slide" Target="slides/slide8.xml"/><Relationship Id="rId37" Type="http://schemas.openxmlformats.org/officeDocument/2006/relationships/font" Target="fonts/Poppins-italic.fntdata"/><Relationship Id="rId14" Type="http://schemas.openxmlformats.org/officeDocument/2006/relationships/slide" Target="slides/slide7.xml"/><Relationship Id="rId36" Type="http://schemas.openxmlformats.org/officeDocument/2006/relationships/font" Target="fonts/Poppins-bold.fntdata"/><Relationship Id="rId17" Type="http://schemas.openxmlformats.org/officeDocument/2006/relationships/slide" Target="slides/slide10.xml"/><Relationship Id="rId39" Type="http://schemas.openxmlformats.org/officeDocument/2006/relationships/font" Target="fonts/MontserratMedium-regular.fntdata"/><Relationship Id="rId16" Type="http://schemas.openxmlformats.org/officeDocument/2006/relationships/slide" Target="slides/slide9.xml"/><Relationship Id="rId38" Type="http://schemas.openxmlformats.org/officeDocument/2006/relationships/font" Target="fonts/Poppi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bbfa126a_0_311: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bbfa126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bbfa126a_0_288: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bbfa126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2bbfa126a_0_2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2bbfa126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bbfa126a_0_32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2bbfa126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bbfa126a_0_337: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2bbfa126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bbfa126a_0_346: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bbfa126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bbfa126a_0_393: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2bbfa126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2bbfa126a_0_41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2bbfa126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2bbfa126a_0_4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2bbfa126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2bbfa126a_0_537: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2bbfa126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bbfa126a_0_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bbfa12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bbfa126a_0_489: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2bbfa126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2bbfa126a_0_498: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2bbfa126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78902de9_0_26: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78902d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2bbfa126a_0_52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2bbfa126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63fccd1c_0_25: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63fccd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563fccd1c_0_31: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563fccd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bbfa126a_0_184: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bbfa126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bbfa126a_0_239: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bbfa126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563fccd1c_0_2: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563fccd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563fccd1c_0_1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563fccd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bbfa126a_0_297: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bbfa126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249367" y="1456058"/>
            <a:ext cx="6816600" cy="40140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6" name="Google Shape;56;p14"/>
          <p:cNvSpPr txBox="1"/>
          <p:nvPr>
            <p:ph idx="1" type="subTitle"/>
          </p:nvPr>
        </p:nvSpPr>
        <p:spPr>
          <a:xfrm>
            <a:off x="249360" y="5542289"/>
            <a:ext cx="6816600" cy="1550100"/>
          </a:xfrm>
          <a:prstGeom prst="rect">
            <a:avLst/>
          </a:prstGeom>
        </p:spPr>
        <p:txBody>
          <a:bodyPr anchorCtr="0" anchor="t" bIns="87650" lIns="87650" spcFirstLastPara="1" rIns="87650" wrap="square" tIns="87650">
            <a:normAutofit/>
          </a:bodyPr>
          <a:lstStyle>
            <a:lvl1pPr lvl="0" rtl="0" algn="ctr">
              <a:lnSpc>
                <a:spcPct val="100000"/>
              </a:lnSpc>
              <a:spcBef>
                <a:spcPts val="0"/>
              </a:spcBef>
              <a:spcAft>
                <a:spcPts val="0"/>
              </a:spcAft>
              <a:buSzPts val="2700"/>
              <a:buNone/>
              <a:defRPr sz="2700"/>
            </a:lvl1pPr>
            <a:lvl2pPr lvl="1" rtl="0" algn="ctr">
              <a:lnSpc>
                <a:spcPct val="100000"/>
              </a:lnSpc>
              <a:spcBef>
                <a:spcPts val="0"/>
              </a:spcBef>
              <a:spcAft>
                <a:spcPts val="0"/>
              </a:spcAft>
              <a:buSzPts val="2700"/>
              <a:buNone/>
              <a:defRPr sz="2700"/>
            </a:lvl2pPr>
            <a:lvl3pPr lvl="2" rtl="0" algn="ctr">
              <a:lnSpc>
                <a:spcPct val="100000"/>
              </a:lnSpc>
              <a:spcBef>
                <a:spcPts val="0"/>
              </a:spcBef>
              <a:spcAft>
                <a:spcPts val="0"/>
              </a:spcAft>
              <a:buSzPts val="2700"/>
              <a:buNone/>
              <a:defRPr sz="2700"/>
            </a:lvl3pPr>
            <a:lvl4pPr lvl="3" rtl="0" algn="ctr">
              <a:lnSpc>
                <a:spcPct val="100000"/>
              </a:lnSpc>
              <a:spcBef>
                <a:spcPts val="0"/>
              </a:spcBef>
              <a:spcAft>
                <a:spcPts val="0"/>
              </a:spcAft>
              <a:buSzPts val="2700"/>
              <a:buNone/>
              <a:defRPr sz="2700"/>
            </a:lvl4pPr>
            <a:lvl5pPr lvl="4" rtl="0" algn="ctr">
              <a:lnSpc>
                <a:spcPct val="100000"/>
              </a:lnSpc>
              <a:spcBef>
                <a:spcPts val="0"/>
              </a:spcBef>
              <a:spcAft>
                <a:spcPts val="0"/>
              </a:spcAft>
              <a:buSzPts val="2700"/>
              <a:buNone/>
              <a:defRPr sz="2700"/>
            </a:lvl5pPr>
            <a:lvl6pPr lvl="5" rtl="0" algn="ctr">
              <a:lnSpc>
                <a:spcPct val="100000"/>
              </a:lnSpc>
              <a:spcBef>
                <a:spcPts val="0"/>
              </a:spcBef>
              <a:spcAft>
                <a:spcPts val="0"/>
              </a:spcAft>
              <a:buSzPts val="2700"/>
              <a:buNone/>
              <a:defRPr sz="2700"/>
            </a:lvl6pPr>
            <a:lvl7pPr lvl="6" rtl="0" algn="ctr">
              <a:lnSpc>
                <a:spcPct val="100000"/>
              </a:lnSpc>
              <a:spcBef>
                <a:spcPts val="0"/>
              </a:spcBef>
              <a:spcAft>
                <a:spcPts val="0"/>
              </a:spcAft>
              <a:buSzPts val="2700"/>
              <a:buNone/>
              <a:defRPr sz="2700"/>
            </a:lvl7pPr>
            <a:lvl8pPr lvl="7" rtl="0" algn="ctr">
              <a:lnSpc>
                <a:spcPct val="100000"/>
              </a:lnSpc>
              <a:spcBef>
                <a:spcPts val="0"/>
              </a:spcBef>
              <a:spcAft>
                <a:spcPts val="0"/>
              </a:spcAft>
              <a:buSzPts val="2700"/>
              <a:buNone/>
              <a:defRPr sz="2700"/>
            </a:lvl8pPr>
            <a:lvl9pPr lvl="8" rtl="0" algn="ctr">
              <a:lnSpc>
                <a:spcPct val="100000"/>
              </a:lnSpc>
              <a:spcBef>
                <a:spcPts val="0"/>
              </a:spcBef>
              <a:spcAft>
                <a:spcPts val="0"/>
              </a:spcAft>
              <a:buSzPts val="2700"/>
              <a:buNone/>
              <a:defRPr sz="2700"/>
            </a:lvl9pPr>
          </a:lstStyle>
          <a:p/>
        </p:txBody>
      </p:sp>
      <p:sp>
        <p:nvSpPr>
          <p:cNvPr id="57" name="Google Shape;57;p14"/>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49360" y="4206107"/>
            <a:ext cx="6816600" cy="1646100"/>
          </a:xfrm>
          <a:prstGeom prst="rect">
            <a:avLst/>
          </a:prstGeom>
        </p:spPr>
        <p:txBody>
          <a:bodyPr anchorCtr="0" anchor="ctr" bIns="87650" lIns="87650" spcFirstLastPara="1" rIns="87650" wrap="square" tIns="87650">
            <a:normAutofit/>
          </a:bodyPr>
          <a:lstStyle>
            <a:lvl1pPr lvl="0" rtl="0" algn="ctr">
              <a:spcBef>
                <a:spcPts val="0"/>
              </a:spcBef>
              <a:spcAft>
                <a:spcPts val="0"/>
              </a:spcAft>
              <a:buSzPts val="3500"/>
              <a:buNone/>
              <a:defRPr sz="3500"/>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p:txBody>
      </p:sp>
      <p:sp>
        <p:nvSpPr>
          <p:cNvPr id="60" name="Google Shape;60;p15"/>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3" name="Google Shape;63;p16"/>
          <p:cNvSpPr txBox="1"/>
          <p:nvPr>
            <p:ph idx="1" type="body"/>
          </p:nvPr>
        </p:nvSpPr>
        <p:spPr>
          <a:xfrm>
            <a:off x="249360" y="2253729"/>
            <a:ext cx="6816600" cy="6681000"/>
          </a:xfrm>
          <a:prstGeom prst="rect">
            <a:avLst/>
          </a:prstGeom>
        </p:spPr>
        <p:txBody>
          <a:bodyPr anchorCtr="0" anchor="t" bIns="87650" lIns="87650" spcFirstLastPara="1" rIns="87650" wrap="square" tIns="87650">
            <a:normAutofit/>
          </a:bodyPr>
          <a:lstStyle>
            <a:lvl1pPr indent="-336550" lvl="0" marL="457200" rtl="0">
              <a:spcBef>
                <a:spcPts val="0"/>
              </a:spcBef>
              <a:spcAft>
                <a:spcPts val="0"/>
              </a:spcAft>
              <a:buSzPts val="1700"/>
              <a:buChar char="●"/>
              <a:defRPr/>
            </a:lvl1pPr>
            <a:lvl2pPr indent="-311150" lvl="1" marL="914400" rtl="0">
              <a:spcBef>
                <a:spcPts val="0"/>
              </a:spcBef>
              <a:spcAft>
                <a:spcPts val="0"/>
              </a:spcAft>
              <a:buSzPts val="1300"/>
              <a:buChar char="○"/>
              <a:defRPr/>
            </a:lvl2pPr>
            <a:lvl3pPr indent="-311150" lvl="2" marL="1371600" rtl="0">
              <a:spcBef>
                <a:spcPts val="0"/>
              </a:spcBef>
              <a:spcAft>
                <a:spcPts val="0"/>
              </a:spcAft>
              <a:buSzPts val="1300"/>
              <a:buChar char="■"/>
              <a:defRPr/>
            </a:lvl3pPr>
            <a:lvl4pPr indent="-311150" lvl="3" marL="1828800" rtl="0">
              <a:spcBef>
                <a:spcPts val="0"/>
              </a:spcBef>
              <a:spcAft>
                <a:spcPts val="0"/>
              </a:spcAft>
              <a:buSzPts val="1300"/>
              <a:buChar char="●"/>
              <a:defRPr/>
            </a:lvl4pPr>
            <a:lvl5pPr indent="-311150" lvl="4" marL="2286000" rtl="0">
              <a:spcBef>
                <a:spcPts val="0"/>
              </a:spcBef>
              <a:spcAft>
                <a:spcPts val="0"/>
              </a:spcAft>
              <a:buSzPts val="1300"/>
              <a:buChar char="○"/>
              <a:defRPr/>
            </a:lvl5pPr>
            <a:lvl6pPr indent="-311150" lvl="5" marL="2743200" rtl="0">
              <a:spcBef>
                <a:spcPts val="0"/>
              </a:spcBef>
              <a:spcAft>
                <a:spcPts val="0"/>
              </a:spcAft>
              <a:buSzPts val="13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311150" lvl="8" marL="4114800" rtl="0">
              <a:spcBef>
                <a:spcPts val="0"/>
              </a:spcBef>
              <a:spcAft>
                <a:spcPts val="0"/>
              </a:spcAft>
              <a:buSzPts val="1300"/>
              <a:buChar char="■"/>
              <a:defRPr/>
            </a:lvl9pPr>
          </a:lstStyle>
          <a:p/>
        </p:txBody>
      </p:sp>
      <p:sp>
        <p:nvSpPr>
          <p:cNvPr id="64" name="Google Shape;64;p16"/>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7" name="Google Shape;67;p17"/>
          <p:cNvSpPr txBox="1"/>
          <p:nvPr>
            <p:ph idx="1" type="body"/>
          </p:nvPr>
        </p:nvSpPr>
        <p:spPr>
          <a:xfrm>
            <a:off x="249360" y="2253729"/>
            <a:ext cx="3199800" cy="6681000"/>
          </a:xfrm>
          <a:prstGeom prst="rect">
            <a:avLst/>
          </a:prstGeom>
        </p:spPr>
        <p:txBody>
          <a:bodyPr anchorCtr="0" anchor="t" bIns="87650" lIns="87650" spcFirstLastPara="1" rIns="87650" wrap="square" tIns="87650">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3865920" y="2253729"/>
            <a:ext cx="3199800" cy="6681000"/>
          </a:xfrm>
          <a:prstGeom prst="rect">
            <a:avLst/>
          </a:prstGeom>
        </p:spPr>
        <p:txBody>
          <a:bodyPr anchorCtr="0" anchor="t" bIns="87650" lIns="87650" spcFirstLastPara="1" rIns="87650" wrap="square" tIns="87650">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72" name="Google Shape;72;p18"/>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249360" y="1086507"/>
            <a:ext cx="2246400" cy="1477800"/>
          </a:xfrm>
          <a:prstGeom prst="rect">
            <a:avLst/>
          </a:prstGeom>
        </p:spPr>
        <p:txBody>
          <a:bodyPr anchorCtr="0" anchor="b" bIns="87650" lIns="87650" spcFirstLastPara="1" rIns="87650" wrap="square" tIns="87650">
            <a:norm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75" name="Google Shape;75;p19"/>
          <p:cNvSpPr txBox="1"/>
          <p:nvPr>
            <p:ph idx="1" type="body"/>
          </p:nvPr>
        </p:nvSpPr>
        <p:spPr>
          <a:xfrm>
            <a:off x="249360" y="2717440"/>
            <a:ext cx="2246400" cy="6217500"/>
          </a:xfrm>
          <a:prstGeom prst="rect">
            <a:avLst/>
          </a:prstGeom>
        </p:spPr>
        <p:txBody>
          <a:bodyPr anchorCtr="0" anchor="t" bIns="87650" lIns="87650" spcFirstLastPara="1" rIns="87650" wrap="square" tIns="87650">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392200" y="880293"/>
            <a:ext cx="5094300" cy="7999800"/>
          </a:xfrm>
          <a:prstGeom prst="rect">
            <a:avLst/>
          </a:prstGeom>
        </p:spPr>
        <p:txBody>
          <a:bodyPr anchorCtr="0" anchor="ctr" bIns="87650" lIns="87650" spcFirstLastPara="1" rIns="87650" wrap="square" tIns="87650">
            <a:normAutofit/>
          </a:bodyPr>
          <a:lstStyle>
            <a:lvl1pPr lvl="0" rtl="0">
              <a:spcBef>
                <a:spcPts val="0"/>
              </a:spcBef>
              <a:spcAft>
                <a:spcPts val="0"/>
              </a:spcAft>
              <a:buSzPts val="4600"/>
              <a:buNone/>
              <a:defRPr sz="4600"/>
            </a:lvl1pPr>
            <a:lvl2pPr lvl="1" rtl="0">
              <a:spcBef>
                <a:spcPts val="0"/>
              </a:spcBef>
              <a:spcAft>
                <a:spcPts val="0"/>
              </a:spcAft>
              <a:buSzPts val="4600"/>
              <a:buNone/>
              <a:defRPr sz="4600"/>
            </a:lvl2pPr>
            <a:lvl3pPr lvl="2" rtl="0">
              <a:spcBef>
                <a:spcPts val="0"/>
              </a:spcBef>
              <a:spcAft>
                <a:spcPts val="0"/>
              </a:spcAft>
              <a:buSzPts val="4600"/>
              <a:buNone/>
              <a:defRPr sz="4600"/>
            </a:lvl3pPr>
            <a:lvl4pPr lvl="3" rtl="0">
              <a:spcBef>
                <a:spcPts val="0"/>
              </a:spcBef>
              <a:spcAft>
                <a:spcPts val="0"/>
              </a:spcAft>
              <a:buSzPts val="4600"/>
              <a:buNone/>
              <a:defRPr sz="4600"/>
            </a:lvl4pPr>
            <a:lvl5pPr lvl="4" rtl="0">
              <a:spcBef>
                <a:spcPts val="0"/>
              </a:spcBef>
              <a:spcAft>
                <a:spcPts val="0"/>
              </a:spcAft>
              <a:buSzPts val="4600"/>
              <a:buNone/>
              <a:defRPr sz="4600"/>
            </a:lvl5pPr>
            <a:lvl6pPr lvl="5" rtl="0">
              <a:spcBef>
                <a:spcPts val="0"/>
              </a:spcBef>
              <a:spcAft>
                <a:spcPts val="0"/>
              </a:spcAft>
              <a:buSzPts val="4600"/>
              <a:buNone/>
              <a:defRPr sz="4600"/>
            </a:lvl6pPr>
            <a:lvl7pPr lvl="6" rtl="0">
              <a:spcBef>
                <a:spcPts val="0"/>
              </a:spcBef>
              <a:spcAft>
                <a:spcPts val="0"/>
              </a:spcAft>
              <a:buSzPts val="4600"/>
              <a:buNone/>
              <a:defRPr sz="4600"/>
            </a:lvl7pPr>
            <a:lvl8pPr lvl="7" rtl="0">
              <a:spcBef>
                <a:spcPts val="0"/>
              </a:spcBef>
              <a:spcAft>
                <a:spcPts val="0"/>
              </a:spcAft>
              <a:buSzPts val="4600"/>
              <a:buNone/>
              <a:defRPr sz="4600"/>
            </a:lvl8pPr>
            <a:lvl9pPr lvl="8" rtl="0">
              <a:spcBef>
                <a:spcPts val="0"/>
              </a:spcBef>
              <a:spcAft>
                <a:spcPts val="0"/>
              </a:spcAft>
              <a:buSzPts val="4600"/>
              <a:buNone/>
              <a:defRPr sz="4600"/>
            </a:lvl9pPr>
          </a:lstStyle>
          <a:p/>
        </p:txBody>
      </p:sp>
      <p:sp>
        <p:nvSpPr>
          <p:cNvPr id="79" name="Google Shape;79;p20"/>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3657600" y="-244"/>
            <a:ext cx="3657600" cy="10058400"/>
          </a:xfrm>
          <a:prstGeom prst="rect">
            <a:avLst/>
          </a:prstGeom>
          <a:solidFill>
            <a:schemeClr val="lt2"/>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12400" y="2411542"/>
            <a:ext cx="3236100" cy="28986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83" name="Google Shape;83;p21"/>
          <p:cNvSpPr txBox="1"/>
          <p:nvPr>
            <p:ph idx="1" type="subTitle"/>
          </p:nvPr>
        </p:nvSpPr>
        <p:spPr>
          <a:xfrm>
            <a:off x="212400" y="5481569"/>
            <a:ext cx="3236100" cy="2415300"/>
          </a:xfrm>
          <a:prstGeom prst="rect">
            <a:avLst/>
          </a:prstGeom>
        </p:spPr>
        <p:txBody>
          <a:bodyPr anchorCtr="0" anchor="t" bIns="87650" lIns="87650" spcFirstLastPara="1" rIns="87650" wrap="square" tIns="87650">
            <a:norm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4" name="Google Shape;84;p21"/>
          <p:cNvSpPr txBox="1"/>
          <p:nvPr>
            <p:ph idx="2" type="body"/>
          </p:nvPr>
        </p:nvSpPr>
        <p:spPr>
          <a:xfrm>
            <a:off x="3951600" y="1415969"/>
            <a:ext cx="3069600" cy="7226100"/>
          </a:xfrm>
          <a:prstGeom prst="rect">
            <a:avLst/>
          </a:prstGeom>
        </p:spPr>
        <p:txBody>
          <a:bodyPr anchorCtr="0" anchor="ctr" bIns="87650" lIns="87650" spcFirstLastPara="1" rIns="87650" wrap="square" tIns="87650">
            <a:normAutofit/>
          </a:bodyPr>
          <a:lstStyle>
            <a:lvl1pPr indent="-336550" lvl="0" marL="457200" rtl="0">
              <a:spcBef>
                <a:spcPts val="0"/>
              </a:spcBef>
              <a:spcAft>
                <a:spcPts val="0"/>
              </a:spcAft>
              <a:buSzPts val="1700"/>
              <a:buChar char="●"/>
              <a:defRPr/>
            </a:lvl1pPr>
            <a:lvl2pPr indent="-311150" lvl="1" marL="914400" rtl="0">
              <a:spcBef>
                <a:spcPts val="0"/>
              </a:spcBef>
              <a:spcAft>
                <a:spcPts val="0"/>
              </a:spcAft>
              <a:buSzPts val="1300"/>
              <a:buChar char="○"/>
              <a:defRPr/>
            </a:lvl2pPr>
            <a:lvl3pPr indent="-311150" lvl="2" marL="1371600" rtl="0">
              <a:spcBef>
                <a:spcPts val="0"/>
              </a:spcBef>
              <a:spcAft>
                <a:spcPts val="0"/>
              </a:spcAft>
              <a:buSzPts val="1300"/>
              <a:buChar char="■"/>
              <a:defRPr/>
            </a:lvl3pPr>
            <a:lvl4pPr indent="-311150" lvl="3" marL="1828800" rtl="0">
              <a:spcBef>
                <a:spcPts val="0"/>
              </a:spcBef>
              <a:spcAft>
                <a:spcPts val="0"/>
              </a:spcAft>
              <a:buSzPts val="1300"/>
              <a:buChar char="●"/>
              <a:defRPr/>
            </a:lvl4pPr>
            <a:lvl5pPr indent="-311150" lvl="4" marL="2286000" rtl="0">
              <a:spcBef>
                <a:spcPts val="0"/>
              </a:spcBef>
              <a:spcAft>
                <a:spcPts val="0"/>
              </a:spcAft>
              <a:buSzPts val="1300"/>
              <a:buChar char="○"/>
              <a:defRPr/>
            </a:lvl5pPr>
            <a:lvl6pPr indent="-311150" lvl="5" marL="2743200" rtl="0">
              <a:spcBef>
                <a:spcPts val="0"/>
              </a:spcBef>
              <a:spcAft>
                <a:spcPts val="0"/>
              </a:spcAft>
              <a:buSzPts val="13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311150" lvl="8" marL="4114800" rtl="0">
              <a:spcBef>
                <a:spcPts val="0"/>
              </a:spcBef>
              <a:spcAft>
                <a:spcPts val="0"/>
              </a:spcAft>
              <a:buSzPts val="1300"/>
              <a:buChar char="■"/>
              <a:defRPr/>
            </a:lvl9pPr>
          </a:lstStyle>
          <a:p/>
        </p:txBody>
      </p:sp>
      <p:sp>
        <p:nvSpPr>
          <p:cNvPr id="85" name="Google Shape;85;p21"/>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249360" y="8273124"/>
            <a:ext cx="4799100" cy="1183500"/>
          </a:xfrm>
          <a:prstGeom prst="rect">
            <a:avLst/>
          </a:prstGeom>
        </p:spPr>
        <p:txBody>
          <a:bodyPr anchorCtr="0" anchor="ctr" bIns="87650" lIns="87650" spcFirstLastPara="1" rIns="87650" wrap="square" tIns="87650">
            <a:normAutofit/>
          </a:bodyPr>
          <a:lstStyle>
            <a:lvl1pPr indent="-228600" lvl="0" marL="457200" rtl="0">
              <a:lnSpc>
                <a:spcPct val="100000"/>
              </a:lnSpc>
              <a:spcBef>
                <a:spcPts val="0"/>
              </a:spcBef>
              <a:spcAft>
                <a:spcPts val="0"/>
              </a:spcAft>
              <a:buSzPts val="1700"/>
              <a:buNone/>
              <a:defRPr/>
            </a:lvl1pPr>
          </a:lstStyle>
          <a:p/>
        </p:txBody>
      </p:sp>
      <p:sp>
        <p:nvSpPr>
          <p:cNvPr id="88" name="Google Shape;88;p22"/>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249360" y="2163089"/>
            <a:ext cx="6816600" cy="38397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11500"/>
              <a:buNone/>
              <a:defRPr sz="11500"/>
            </a:lvl1pPr>
            <a:lvl2pPr lvl="1" rtl="0" algn="ctr">
              <a:spcBef>
                <a:spcPts val="0"/>
              </a:spcBef>
              <a:spcAft>
                <a:spcPts val="0"/>
              </a:spcAft>
              <a:buSzPts val="11500"/>
              <a:buNone/>
              <a:defRPr sz="11500"/>
            </a:lvl2pPr>
            <a:lvl3pPr lvl="2" rtl="0" algn="ctr">
              <a:spcBef>
                <a:spcPts val="0"/>
              </a:spcBef>
              <a:spcAft>
                <a:spcPts val="0"/>
              </a:spcAft>
              <a:buSzPts val="11500"/>
              <a:buNone/>
              <a:defRPr sz="11500"/>
            </a:lvl3pPr>
            <a:lvl4pPr lvl="3" rtl="0" algn="ctr">
              <a:spcBef>
                <a:spcPts val="0"/>
              </a:spcBef>
              <a:spcAft>
                <a:spcPts val="0"/>
              </a:spcAft>
              <a:buSzPts val="11500"/>
              <a:buNone/>
              <a:defRPr sz="11500"/>
            </a:lvl4pPr>
            <a:lvl5pPr lvl="4" rtl="0" algn="ctr">
              <a:spcBef>
                <a:spcPts val="0"/>
              </a:spcBef>
              <a:spcAft>
                <a:spcPts val="0"/>
              </a:spcAft>
              <a:buSzPts val="11500"/>
              <a:buNone/>
              <a:defRPr sz="11500"/>
            </a:lvl5pPr>
            <a:lvl6pPr lvl="5" rtl="0" algn="ctr">
              <a:spcBef>
                <a:spcPts val="0"/>
              </a:spcBef>
              <a:spcAft>
                <a:spcPts val="0"/>
              </a:spcAft>
              <a:buSzPts val="11500"/>
              <a:buNone/>
              <a:defRPr sz="11500"/>
            </a:lvl6pPr>
            <a:lvl7pPr lvl="6" rtl="0" algn="ctr">
              <a:spcBef>
                <a:spcPts val="0"/>
              </a:spcBef>
              <a:spcAft>
                <a:spcPts val="0"/>
              </a:spcAft>
              <a:buSzPts val="11500"/>
              <a:buNone/>
              <a:defRPr sz="11500"/>
            </a:lvl7pPr>
            <a:lvl8pPr lvl="7" rtl="0" algn="ctr">
              <a:spcBef>
                <a:spcPts val="0"/>
              </a:spcBef>
              <a:spcAft>
                <a:spcPts val="0"/>
              </a:spcAft>
              <a:buSzPts val="11500"/>
              <a:buNone/>
              <a:defRPr sz="11500"/>
            </a:lvl8pPr>
            <a:lvl9pPr lvl="8" rtl="0" algn="ctr">
              <a:spcBef>
                <a:spcPts val="0"/>
              </a:spcBef>
              <a:spcAft>
                <a:spcPts val="0"/>
              </a:spcAft>
              <a:buSzPts val="11500"/>
              <a:buNone/>
              <a:defRPr sz="11500"/>
            </a:lvl9pPr>
          </a:lstStyle>
          <a:p>
            <a:r>
              <a:t>xx%</a:t>
            </a:r>
          </a:p>
        </p:txBody>
      </p:sp>
      <p:sp>
        <p:nvSpPr>
          <p:cNvPr id="91" name="Google Shape;91;p23"/>
          <p:cNvSpPr txBox="1"/>
          <p:nvPr>
            <p:ph idx="1" type="body"/>
          </p:nvPr>
        </p:nvSpPr>
        <p:spPr>
          <a:xfrm>
            <a:off x="249360" y="6164351"/>
            <a:ext cx="6816600" cy="2543700"/>
          </a:xfrm>
          <a:prstGeom prst="rect">
            <a:avLst/>
          </a:prstGeom>
        </p:spPr>
        <p:txBody>
          <a:bodyPr anchorCtr="0" anchor="t" bIns="87650" lIns="87650" spcFirstLastPara="1" rIns="87650" wrap="square" tIns="87650">
            <a:normAutofit/>
          </a:bodyPr>
          <a:lstStyle>
            <a:lvl1pPr indent="-336550" lvl="0" marL="457200" rtl="0" algn="ctr">
              <a:spcBef>
                <a:spcPts val="0"/>
              </a:spcBef>
              <a:spcAft>
                <a:spcPts val="0"/>
              </a:spcAft>
              <a:buSzPts val="1700"/>
              <a:buChar char="●"/>
              <a:defRPr/>
            </a:lvl1pPr>
            <a:lvl2pPr indent="-311150" lvl="1" marL="914400" rtl="0" algn="ctr">
              <a:spcBef>
                <a:spcPts val="0"/>
              </a:spcBef>
              <a:spcAft>
                <a:spcPts val="0"/>
              </a:spcAft>
              <a:buSzPts val="1300"/>
              <a:buChar char="○"/>
              <a:defRPr/>
            </a:lvl2pPr>
            <a:lvl3pPr indent="-311150" lvl="2" marL="1371600" rtl="0" algn="ctr">
              <a:spcBef>
                <a:spcPts val="0"/>
              </a:spcBef>
              <a:spcAft>
                <a:spcPts val="0"/>
              </a:spcAft>
              <a:buSzPts val="1300"/>
              <a:buChar char="■"/>
              <a:defRPr/>
            </a:lvl3pPr>
            <a:lvl4pPr indent="-311150" lvl="3" marL="1828800" rtl="0" algn="ctr">
              <a:spcBef>
                <a:spcPts val="0"/>
              </a:spcBef>
              <a:spcAft>
                <a:spcPts val="0"/>
              </a:spcAft>
              <a:buSzPts val="1300"/>
              <a:buChar char="●"/>
              <a:defRPr/>
            </a:lvl4pPr>
            <a:lvl5pPr indent="-311150" lvl="4" marL="2286000" rtl="0" algn="ctr">
              <a:spcBef>
                <a:spcPts val="0"/>
              </a:spcBef>
              <a:spcAft>
                <a:spcPts val="0"/>
              </a:spcAft>
              <a:buSzPts val="1300"/>
              <a:buChar char="○"/>
              <a:defRPr/>
            </a:lvl5pPr>
            <a:lvl6pPr indent="-311150" lvl="5" marL="2743200" rtl="0" algn="ctr">
              <a:spcBef>
                <a:spcPts val="0"/>
              </a:spcBef>
              <a:spcAft>
                <a:spcPts val="0"/>
              </a:spcAft>
              <a:buSzPts val="1300"/>
              <a:buChar char="■"/>
              <a:defRPr/>
            </a:lvl6pPr>
            <a:lvl7pPr indent="-311150" lvl="6" marL="3200400" rtl="0" algn="ctr">
              <a:spcBef>
                <a:spcPts val="0"/>
              </a:spcBef>
              <a:spcAft>
                <a:spcPts val="0"/>
              </a:spcAft>
              <a:buSzPts val="1300"/>
              <a:buChar char="●"/>
              <a:defRPr/>
            </a:lvl7pPr>
            <a:lvl8pPr indent="-311150" lvl="7" marL="3657600" rtl="0" algn="ctr">
              <a:spcBef>
                <a:spcPts val="0"/>
              </a:spcBef>
              <a:spcAft>
                <a:spcPts val="0"/>
              </a:spcAft>
              <a:buSzPts val="1300"/>
              <a:buChar char="○"/>
              <a:defRPr/>
            </a:lvl8pPr>
            <a:lvl9pPr indent="-311150" lvl="8" marL="4114800" rtl="0" algn="ctr">
              <a:spcBef>
                <a:spcPts val="0"/>
              </a:spcBef>
              <a:spcAft>
                <a:spcPts val="0"/>
              </a:spcAft>
              <a:buSzPts val="1300"/>
              <a:buChar char="■"/>
              <a:defRPr/>
            </a:lvl9pPr>
          </a:lstStyle>
          <a:p/>
        </p:txBody>
      </p:sp>
      <p:sp>
        <p:nvSpPr>
          <p:cNvPr id="92" name="Google Shape;92;p23"/>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9360" y="870271"/>
            <a:ext cx="6816600" cy="1119900"/>
          </a:xfrm>
          <a:prstGeom prst="rect">
            <a:avLst/>
          </a:prstGeom>
          <a:noFill/>
          <a:ln>
            <a:noFill/>
          </a:ln>
        </p:spPr>
        <p:txBody>
          <a:bodyPr anchorCtr="0" anchor="t" bIns="87650" lIns="87650" spcFirstLastPara="1" rIns="87650" wrap="square" tIns="87650">
            <a:normAutofit/>
          </a:bodyPr>
          <a:lstStyle>
            <a:lvl1pPr lvl="0"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sp>
        <p:nvSpPr>
          <p:cNvPr id="52" name="Google Shape;52;p13"/>
          <p:cNvSpPr txBox="1"/>
          <p:nvPr>
            <p:ph idx="1" type="body"/>
          </p:nvPr>
        </p:nvSpPr>
        <p:spPr>
          <a:xfrm>
            <a:off x="249360" y="2253729"/>
            <a:ext cx="6816600" cy="6681000"/>
          </a:xfrm>
          <a:prstGeom prst="rect">
            <a:avLst/>
          </a:prstGeom>
          <a:noFill/>
          <a:ln>
            <a:noFill/>
          </a:ln>
        </p:spPr>
        <p:txBody>
          <a:bodyPr anchorCtr="0" anchor="t" bIns="87650" lIns="87650" spcFirstLastPara="1" rIns="87650" wrap="square" tIns="8765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11150" lvl="1" marL="914400" rtl="0">
              <a:lnSpc>
                <a:spcPct val="115000"/>
              </a:lnSpc>
              <a:spcBef>
                <a:spcPts val="0"/>
              </a:spcBef>
              <a:spcAft>
                <a:spcPts val="0"/>
              </a:spcAft>
              <a:buClr>
                <a:schemeClr val="dk2"/>
              </a:buClr>
              <a:buSzPts val="1300"/>
              <a:buChar char="○"/>
              <a:defRPr sz="1300">
                <a:solidFill>
                  <a:schemeClr val="dk2"/>
                </a:solidFill>
              </a:defRPr>
            </a:lvl2pPr>
            <a:lvl3pPr indent="-311150" lvl="2" marL="1371600" rtl="0">
              <a:lnSpc>
                <a:spcPct val="115000"/>
              </a:lnSpc>
              <a:spcBef>
                <a:spcPts val="0"/>
              </a:spcBef>
              <a:spcAft>
                <a:spcPts val="0"/>
              </a:spcAft>
              <a:buClr>
                <a:schemeClr val="dk2"/>
              </a:buClr>
              <a:buSzPts val="1300"/>
              <a:buChar char="■"/>
              <a:defRPr sz="1300">
                <a:solidFill>
                  <a:schemeClr val="dk2"/>
                </a:solidFill>
              </a:defRPr>
            </a:lvl3pPr>
            <a:lvl4pPr indent="-311150" lvl="3" marL="1828800" rtl="0">
              <a:lnSpc>
                <a:spcPct val="115000"/>
              </a:lnSpc>
              <a:spcBef>
                <a:spcPts val="0"/>
              </a:spcBef>
              <a:spcAft>
                <a:spcPts val="0"/>
              </a:spcAft>
              <a:buClr>
                <a:schemeClr val="dk2"/>
              </a:buClr>
              <a:buSzPts val="1300"/>
              <a:buChar char="●"/>
              <a:defRPr sz="1300">
                <a:solidFill>
                  <a:schemeClr val="dk2"/>
                </a:solidFill>
              </a:defRPr>
            </a:lvl4pPr>
            <a:lvl5pPr indent="-311150" lvl="4" marL="2286000" rtl="0">
              <a:lnSpc>
                <a:spcPct val="115000"/>
              </a:lnSpc>
              <a:spcBef>
                <a:spcPts val="0"/>
              </a:spcBef>
              <a:spcAft>
                <a:spcPts val="0"/>
              </a:spcAft>
              <a:buClr>
                <a:schemeClr val="dk2"/>
              </a:buClr>
              <a:buSzPts val="1300"/>
              <a:buChar char="○"/>
              <a:defRPr sz="1300">
                <a:solidFill>
                  <a:schemeClr val="dk2"/>
                </a:solidFill>
              </a:defRPr>
            </a:lvl5pPr>
            <a:lvl6pPr indent="-311150" lvl="5" marL="2743200" rtl="0">
              <a:lnSpc>
                <a:spcPct val="115000"/>
              </a:lnSpc>
              <a:spcBef>
                <a:spcPts val="0"/>
              </a:spcBef>
              <a:spcAft>
                <a:spcPts val="0"/>
              </a:spcAft>
              <a:buClr>
                <a:schemeClr val="dk2"/>
              </a:buClr>
              <a:buSzPts val="1300"/>
              <a:buChar char="■"/>
              <a:defRPr sz="1300">
                <a:solidFill>
                  <a:schemeClr val="dk2"/>
                </a:solidFill>
              </a:defRPr>
            </a:lvl6pPr>
            <a:lvl7pPr indent="-311150" lvl="6" marL="3200400" rtl="0">
              <a:lnSpc>
                <a:spcPct val="115000"/>
              </a:lnSpc>
              <a:spcBef>
                <a:spcPts val="0"/>
              </a:spcBef>
              <a:spcAft>
                <a:spcPts val="0"/>
              </a:spcAft>
              <a:buClr>
                <a:schemeClr val="dk2"/>
              </a:buClr>
              <a:buSzPts val="1300"/>
              <a:buChar char="●"/>
              <a:defRPr sz="1300">
                <a:solidFill>
                  <a:schemeClr val="dk2"/>
                </a:solidFill>
              </a:defRPr>
            </a:lvl7pPr>
            <a:lvl8pPr indent="-311150" lvl="7" marL="3657600" rtl="0">
              <a:lnSpc>
                <a:spcPct val="115000"/>
              </a:lnSpc>
              <a:spcBef>
                <a:spcPts val="0"/>
              </a:spcBef>
              <a:spcAft>
                <a:spcPts val="0"/>
              </a:spcAft>
              <a:buClr>
                <a:schemeClr val="dk2"/>
              </a:buClr>
              <a:buSzPts val="1300"/>
              <a:buChar char="○"/>
              <a:defRPr sz="1300">
                <a:solidFill>
                  <a:schemeClr val="dk2"/>
                </a:solidFill>
              </a:defRPr>
            </a:lvl8pPr>
            <a:lvl9pPr indent="-311150" lvl="8" marL="4114800" rtl="0">
              <a:lnSpc>
                <a:spcPct val="115000"/>
              </a:lnSpc>
              <a:spcBef>
                <a:spcPts val="0"/>
              </a:spcBef>
              <a:spcAft>
                <a:spcPts val="0"/>
              </a:spcAft>
              <a:buClr>
                <a:schemeClr val="dk2"/>
              </a:buClr>
              <a:buSzPts val="1300"/>
              <a:buChar char="■"/>
              <a:defRPr sz="1300">
                <a:solidFill>
                  <a:schemeClr val="dk2"/>
                </a:solidFill>
              </a:defRPr>
            </a:lvl9pPr>
          </a:lstStyle>
          <a:p/>
        </p:txBody>
      </p:sp>
      <p:sp>
        <p:nvSpPr>
          <p:cNvPr id="53" name="Google Shape;53;p13"/>
          <p:cNvSpPr txBox="1"/>
          <p:nvPr>
            <p:ph idx="12" type="sldNum"/>
          </p:nvPr>
        </p:nvSpPr>
        <p:spPr>
          <a:xfrm>
            <a:off x="6777966" y="9119180"/>
            <a:ext cx="438900" cy="769500"/>
          </a:xfrm>
          <a:prstGeom prst="rect">
            <a:avLst/>
          </a:prstGeom>
          <a:noFill/>
          <a:ln>
            <a:noFill/>
          </a:ln>
        </p:spPr>
        <p:txBody>
          <a:bodyPr anchorCtr="0" anchor="ctr" bIns="87650" lIns="87650" spcFirstLastPara="1" rIns="87650" wrap="square" tIns="87650">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google.com" TargetMode="External"/><Relationship Id="rId4" Type="http://schemas.openxmlformats.org/officeDocument/2006/relationships/hyperlink" Target="http://google.com" TargetMode="External"/><Relationship Id="rId5" Type="http://schemas.openxmlformats.org/officeDocument/2006/relationships/hyperlink" Target="http://google.com" TargetMode="External"/><Relationship Id="rId6" Type="http://schemas.openxmlformats.org/officeDocument/2006/relationships/hyperlink" Target="http://google.com" TargetMode="External"/><Relationship Id="rId7" Type="http://schemas.openxmlformats.org/officeDocument/2006/relationships/hyperlink" Target="http://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7.xml"/><Relationship Id="rId6" Type="http://schemas.openxmlformats.org/officeDocument/2006/relationships/slide" Target="/ppt/slides/slide11.xml"/><Relationship Id="rId7" Type="http://schemas.openxmlformats.org/officeDocument/2006/relationships/slide" Target="/ppt/slides/slide14.xml"/><Relationship Id="rId8" Type="http://schemas.openxmlformats.org/officeDocument/2006/relationships/slide" Target="/ppt/slides/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www.google.com/maps/search/Encore+at+the+Wynn,+3131+Las+Vegas+Blvd+S,+Las+Vegas,+NV+89109+-+Ravel+Room?source=mc" TargetMode="External"/><Relationship Id="rId4" Type="http://schemas.openxmlformats.org/officeDocument/2006/relationships/hyperlink" Target="https://www.smithandwollensky.com/our-restaurants/las-vega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hhs.gov/coronavirus/community-based-testing-sites/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374B"/>
        </a:solidFill>
      </p:bgPr>
    </p:bg>
    <p:spTree>
      <p:nvGrpSpPr>
        <p:cNvPr id="98" name="Shape 98"/>
        <p:cNvGrpSpPr/>
        <p:nvPr/>
      </p:nvGrpSpPr>
      <p:grpSpPr>
        <a:xfrm>
          <a:off x="0" y="0"/>
          <a:ext cx="0" cy="0"/>
          <a:chOff x="0" y="0"/>
          <a:chExt cx="0" cy="0"/>
        </a:xfrm>
      </p:grpSpPr>
      <p:sp>
        <p:nvSpPr>
          <p:cNvPr id="99" name="Google Shape;99;p25"/>
          <p:cNvSpPr/>
          <p:nvPr/>
        </p:nvSpPr>
        <p:spPr>
          <a:xfrm>
            <a:off x="5145325" y="-21300"/>
            <a:ext cx="2272200" cy="10058400"/>
          </a:xfrm>
          <a:prstGeom prst="rect">
            <a:avLst/>
          </a:prstGeom>
          <a:solidFill>
            <a:srgbClr val="EBE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25"/>
          <p:cNvPicPr preferRelativeResize="0"/>
          <p:nvPr/>
        </p:nvPicPr>
        <p:blipFill rotWithShape="1">
          <a:blip r:embed="rId3">
            <a:alphaModFix/>
          </a:blip>
          <a:srcRect b="53662" l="29792" r="55530" t="0"/>
          <a:stretch/>
        </p:blipFill>
        <p:spPr>
          <a:xfrm>
            <a:off x="5337397" y="279098"/>
            <a:ext cx="2088478" cy="4374194"/>
          </a:xfrm>
          <a:prstGeom prst="rect">
            <a:avLst/>
          </a:prstGeom>
          <a:noFill/>
          <a:ln>
            <a:noFill/>
          </a:ln>
        </p:spPr>
      </p:pic>
      <p:pic>
        <p:nvPicPr>
          <p:cNvPr id="101" name="Google Shape;101;p25"/>
          <p:cNvPicPr preferRelativeResize="0"/>
          <p:nvPr/>
        </p:nvPicPr>
        <p:blipFill rotWithShape="1">
          <a:blip r:embed="rId3">
            <a:alphaModFix/>
          </a:blip>
          <a:srcRect b="709" l="29792" r="55530" t="47881"/>
          <a:stretch/>
        </p:blipFill>
        <p:spPr>
          <a:xfrm>
            <a:off x="5337397" y="4824026"/>
            <a:ext cx="2088478" cy="4852971"/>
          </a:xfrm>
          <a:prstGeom prst="rect">
            <a:avLst/>
          </a:prstGeom>
          <a:noFill/>
          <a:ln>
            <a:noFill/>
          </a:ln>
        </p:spPr>
      </p:pic>
      <p:sp>
        <p:nvSpPr>
          <p:cNvPr id="102" name="Google Shape;102;p25"/>
          <p:cNvSpPr txBox="1"/>
          <p:nvPr/>
        </p:nvSpPr>
        <p:spPr>
          <a:xfrm>
            <a:off x="6830703" y="-1295"/>
            <a:ext cx="381600" cy="10038300"/>
          </a:xfrm>
          <a:prstGeom prst="rect">
            <a:avLst/>
          </a:prstGeom>
          <a:solidFill>
            <a:srgbClr val="5E374B">
              <a:alpha val="759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nvSpPr>
        <p:spPr>
          <a:xfrm>
            <a:off x="286850" y="3976350"/>
            <a:ext cx="46848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EBE9DA"/>
                </a:solidFill>
                <a:latin typeface="Montserrat"/>
                <a:ea typeface="Montserrat"/>
                <a:cs typeface="Montserrat"/>
                <a:sym typeface="Montserrat"/>
              </a:rPr>
              <a:t>Prepared for:</a:t>
            </a:r>
            <a:endParaRPr b="1" sz="2000">
              <a:solidFill>
                <a:srgbClr val="EBE9DA"/>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EBE9DA"/>
              </a:solidFill>
              <a:latin typeface="Montserrat"/>
              <a:ea typeface="Montserrat"/>
              <a:cs typeface="Montserrat"/>
              <a:sym typeface="Montserrat"/>
            </a:endParaRPr>
          </a:p>
          <a:p>
            <a:pPr indent="0" lvl="0" marL="0" rtl="0" algn="l">
              <a:spcBef>
                <a:spcPts val="0"/>
              </a:spcBef>
              <a:spcAft>
                <a:spcPts val="0"/>
              </a:spcAft>
              <a:buNone/>
            </a:pPr>
            <a:r>
              <a:rPr b="1" lang="en" sz="2800">
                <a:solidFill>
                  <a:srgbClr val="EBE9DA"/>
                </a:solidFill>
                <a:latin typeface="Montserrat"/>
                <a:ea typeface="Montserrat"/>
                <a:cs typeface="Montserrat"/>
                <a:sym typeface="Montserrat"/>
              </a:rPr>
              <a:t>Gary Perez </a:t>
            </a:r>
            <a:endParaRPr b="1" sz="2800">
              <a:solidFill>
                <a:srgbClr val="EBE9DA"/>
              </a:solidFill>
              <a:latin typeface="Montserrat"/>
              <a:ea typeface="Montserrat"/>
              <a:cs typeface="Montserrat"/>
              <a:sym typeface="Montserrat"/>
            </a:endParaRPr>
          </a:p>
          <a:p>
            <a:pPr indent="0" lvl="0" marL="0" rtl="0" algn="l">
              <a:spcBef>
                <a:spcPts val="0"/>
              </a:spcBef>
              <a:spcAft>
                <a:spcPts val="0"/>
              </a:spcAft>
              <a:buNone/>
            </a:pPr>
            <a:r>
              <a:rPr lang="en" sz="2500">
                <a:solidFill>
                  <a:srgbClr val="EBE9DA"/>
                </a:solidFill>
                <a:latin typeface="Montserrat Medium"/>
                <a:ea typeface="Montserrat Medium"/>
                <a:cs typeface="Montserrat Medium"/>
                <a:sym typeface="Montserrat Medium"/>
              </a:rPr>
              <a:t>AWS Reinvent Conference</a:t>
            </a:r>
            <a:endParaRPr sz="2500">
              <a:solidFill>
                <a:srgbClr val="EBE9DA"/>
              </a:solidFill>
              <a:latin typeface="Montserrat Medium"/>
              <a:ea typeface="Montserrat Medium"/>
              <a:cs typeface="Montserrat Medium"/>
              <a:sym typeface="Montserrat Medium"/>
            </a:endParaRPr>
          </a:p>
          <a:p>
            <a:pPr indent="0" lvl="0" marL="0" rtl="0" algn="l">
              <a:spcBef>
                <a:spcPts val="0"/>
              </a:spcBef>
              <a:spcAft>
                <a:spcPts val="0"/>
              </a:spcAft>
              <a:buNone/>
            </a:pPr>
            <a:r>
              <a:rPr lang="en" sz="2200">
                <a:solidFill>
                  <a:srgbClr val="EBE9DA"/>
                </a:solidFill>
                <a:latin typeface="Montserrat"/>
                <a:ea typeface="Montserrat"/>
                <a:cs typeface="Montserrat"/>
                <a:sym typeface="Montserrat"/>
              </a:rPr>
              <a:t>Nov 29th - Dec </a:t>
            </a:r>
            <a:r>
              <a:rPr lang="en" sz="2200">
                <a:solidFill>
                  <a:srgbClr val="EBE9DA"/>
                </a:solidFill>
                <a:latin typeface="Montserrat"/>
                <a:ea typeface="Montserrat"/>
                <a:cs typeface="Montserrat"/>
                <a:sym typeface="Montserrat"/>
              </a:rPr>
              <a:t>4th </a:t>
            </a:r>
            <a:endParaRPr sz="2200">
              <a:solidFill>
                <a:srgbClr val="EBE9DA"/>
              </a:solidFill>
              <a:latin typeface="Montserrat"/>
              <a:ea typeface="Montserrat"/>
              <a:cs typeface="Montserrat"/>
              <a:sym typeface="Montserrat"/>
            </a:endParaRPr>
          </a:p>
        </p:txBody>
      </p:sp>
      <p:sp>
        <p:nvSpPr>
          <p:cNvPr id="104" name="Google Shape;104;p25"/>
          <p:cNvSpPr txBox="1"/>
          <p:nvPr/>
        </p:nvSpPr>
        <p:spPr>
          <a:xfrm>
            <a:off x="775550" y="1628875"/>
            <a:ext cx="468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EBE9DA"/>
                </a:solidFill>
                <a:latin typeface="Montserrat"/>
                <a:ea typeface="Montserrat"/>
                <a:cs typeface="Montserrat"/>
                <a:sym typeface="Montserrat"/>
              </a:rPr>
              <a:t>Travel Pack</a:t>
            </a:r>
            <a:endParaRPr b="1" sz="4000">
              <a:solidFill>
                <a:srgbClr val="EBE9DA"/>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nvSpPr>
        <p:spPr>
          <a:xfrm>
            <a:off x="332150" y="443400"/>
            <a:ext cx="6122100" cy="9468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Your COVID Vaccine Card</a:t>
            </a:r>
            <a:endParaRPr b="1" sz="3000">
              <a:solidFill>
                <a:srgbClr val="5E374B"/>
              </a:solidFill>
              <a:latin typeface="Montserrat"/>
              <a:ea typeface="Montserrat"/>
              <a:cs typeface="Montserrat"/>
              <a:sym typeface="Montserrat"/>
            </a:endParaRPr>
          </a:p>
          <a:p>
            <a:pPr indent="0" lvl="0" marL="0" rtl="0" algn="l">
              <a:spcBef>
                <a:spcPts val="0"/>
              </a:spcBef>
              <a:spcAft>
                <a:spcPts val="0"/>
              </a:spcAft>
              <a:buNone/>
            </a:pPr>
            <a:r>
              <a:rPr b="1" i="1" lang="en" sz="2000">
                <a:solidFill>
                  <a:srgbClr val="5E374B"/>
                </a:solidFill>
                <a:latin typeface="Montserrat"/>
                <a:ea typeface="Montserrat"/>
                <a:cs typeface="Montserrat"/>
                <a:sym typeface="Montserrat"/>
              </a:rPr>
              <a:t>(May be required to enter some events)</a:t>
            </a:r>
            <a:endParaRPr b="1" i="1" sz="2000">
              <a:solidFill>
                <a:srgbClr val="5E374B"/>
              </a:solidFill>
              <a:latin typeface="Montserrat"/>
              <a:ea typeface="Montserrat"/>
              <a:cs typeface="Montserrat"/>
              <a:sym typeface="Montserrat"/>
            </a:endParaRPr>
          </a:p>
        </p:txBody>
      </p:sp>
      <p:sp>
        <p:nvSpPr>
          <p:cNvPr id="174" name="Google Shape;174;p34"/>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75" name="Google Shape;175;p34"/>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76" name="Google Shape;176;p34"/>
          <p:cNvPicPr preferRelativeResize="0"/>
          <p:nvPr/>
        </p:nvPicPr>
        <p:blipFill>
          <a:blip r:embed="rId3">
            <a:alphaModFix/>
          </a:blip>
          <a:stretch>
            <a:fillRect/>
          </a:stretch>
        </p:blipFill>
        <p:spPr>
          <a:xfrm>
            <a:off x="941025" y="2439150"/>
            <a:ext cx="5588165" cy="4122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82" name="Google Shape;182;p35"/>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83" name="Google Shape;183;p35"/>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Hotel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Hotel confirmation</a:t>
            </a:r>
            <a:endParaRPr b="1" sz="3000">
              <a:solidFill>
                <a:srgbClr val="5E374B"/>
              </a:solidFill>
              <a:latin typeface="Montserrat"/>
              <a:ea typeface="Montserrat"/>
              <a:cs typeface="Montserrat"/>
              <a:sym typeface="Montserrat"/>
            </a:endParaRPr>
          </a:p>
        </p:txBody>
      </p:sp>
      <p:sp>
        <p:nvSpPr>
          <p:cNvPr id="189" name="Google Shape;189;p3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90" name="Google Shape;190;p3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91" name="Google Shape;191;p36"/>
          <p:cNvPicPr preferRelativeResize="0"/>
          <p:nvPr/>
        </p:nvPicPr>
        <p:blipFill>
          <a:blip r:embed="rId3">
            <a:alphaModFix/>
          </a:blip>
          <a:stretch>
            <a:fillRect/>
          </a:stretch>
        </p:blipFill>
        <p:spPr>
          <a:xfrm>
            <a:off x="152400" y="2040330"/>
            <a:ext cx="7010401" cy="65255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Hotel confirmation</a:t>
            </a:r>
            <a:endParaRPr b="1" sz="3000">
              <a:solidFill>
                <a:srgbClr val="5E374B"/>
              </a:solidFill>
              <a:latin typeface="Montserrat"/>
              <a:ea typeface="Montserrat"/>
              <a:cs typeface="Montserrat"/>
              <a:sym typeface="Montserrat"/>
            </a:endParaRPr>
          </a:p>
        </p:txBody>
      </p:sp>
      <p:sp>
        <p:nvSpPr>
          <p:cNvPr id="197" name="Google Shape;197;p37"/>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98" name="Google Shape;198;p37"/>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99" name="Google Shape;199;p37"/>
          <p:cNvPicPr preferRelativeResize="0"/>
          <p:nvPr/>
        </p:nvPicPr>
        <p:blipFill>
          <a:blip r:embed="rId3">
            <a:alphaModFix/>
          </a:blip>
          <a:stretch>
            <a:fillRect/>
          </a:stretch>
        </p:blipFill>
        <p:spPr>
          <a:xfrm>
            <a:off x="747950" y="1215574"/>
            <a:ext cx="5819300" cy="4834375"/>
          </a:xfrm>
          <a:prstGeom prst="rect">
            <a:avLst/>
          </a:prstGeom>
          <a:noFill/>
          <a:ln>
            <a:noFill/>
          </a:ln>
        </p:spPr>
      </p:pic>
      <p:pic>
        <p:nvPicPr>
          <p:cNvPr id="200" name="Google Shape;200;p37"/>
          <p:cNvPicPr preferRelativeResize="0"/>
          <p:nvPr/>
        </p:nvPicPr>
        <p:blipFill rotWithShape="1">
          <a:blip r:embed="rId4">
            <a:alphaModFix/>
          </a:blip>
          <a:srcRect b="4232" l="0" r="0" t="0"/>
          <a:stretch/>
        </p:blipFill>
        <p:spPr>
          <a:xfrm>
            <a:off x="875275" y="6049950"/>
            <a:ext cx="5564650" cy="347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206" name="Google Shape;206;p38"/>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207" name="Google Shape;207;p38"/>
          <p:cNvSpPr txBox="1"/>
          <p:nvPr/>
        </p:nvSpPr>
        <p:spPr>
          <a:xfrm>
            <a:off x="696350" y="3387673"/>
            <a:ext cx="5006700" cy="40932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Event </a:t>
            </a:r>
            <a:r>
              <a:rPr lang="en" sz="4800">
                <a:solidFill>
                  <a:srgbClr val="EBE9DA"/>
                </a:solidFill>
                <a:latin typeface="Montserrat"/>
                <a:ea typeface="Montserrat"/>
                <a:cs typeface="Montserrat"/>
                <a:sym typeface="Montserrat"/>
              </a:rPr>
              <a:t>information</a:t>
            </a:r>
            <a:endParaRPr sz="4800">
              <a:solidFill>
                <a:srgbClr val="EBE9DA"/>
              </a:solidFill>
              <a:latin typeface="Montserrat"/>
              <a:ea typeface="Montserrat"/>
              <a:cs typeface="Montserrat"/>
              <a:sym typeface="Montserrat"/>
            </a:endParaRPr>
          </a:p>
          <a:p>
            <a:pPr indent="0" lvl="0" marL="0" rtl="0" algn="l">
              <a:spcBef>
                <a:spcPts val="0"/>
              </a:spcBef>
              <a:spcAft>
                <a:spcPts val="0"/>
              </a:spcAft>
              <a:buNone/>
            </a:pPr>
            <a:r>
              <a:t/>
            </a:r>
            <a:endParaRPr sz="48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Invitation letter</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Key contacts</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Registration confirmation</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Conference information</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re:Invest campus</a:t>
            </a:r>
            <a:endParaRPr sz="2000">
              <a:solidFill>
                <a:srgbClr val="EBE9DA"/>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Invitation letter</a:t>
            </a:r>
            <a:endParaRPr b="1" sz="3000">
              <a:solidFill>
                <a:srgbClr val="5E374B"/>
              </a:solidFill>
              <a:latin typeface="Montserrat"/>
              <a:ea typeface="Montserrat"/>
              <a:cs typeface="Montserrat"/>
              <a:sym typeface="Montserrat"/>
            </a:endParaRPr>
          </a:p>
        </p:txBody>
      </p:sp>
      <p:sp>
        <p:nvSpPr>
          <p:cNvPr id="213" name="Google Shape;213;p39"/>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14" name="Google Shape;214;p39"/>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215" name="Google Shape;215;p39"/>
          <p:cNvPicPr preferRelativeResize="0"/>
          <p:nvPr/>
        </p:nvPicPr>
        <p:blipFill>
          <a:blip r:embed="rId3">
            <a:alphaModFix/>
          </a:blip>
          <a:stretch>
            <a:fillRect/>
          </a:stretch>
        </p:blipFill>
        <p:spPr>
          <a:xfrm>
            <a:off x="428625" y="1045475"/>
            <a:ext cx="6553549" cy="847863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Conference information</a:t>
            </a:r>
            <a:endParaRPr b="1" sz="3000">
              <a:solidFill>
                <a:srgbClr val="5E374B"/>
              </a:solidFill>
              <a:latin typeface="Montserrat"/>
              <a:ea typeface="Montserrat"/>
              <a:cs typeface="Montserrat"/>
              <a:sym typeface="Montserrat"/>
            </a:endParaRPr>
          </a:p>
        </p:txBody>
      </p:sp>
      <p:sp>
        <p:nvSpPr>
          <p:cNvPr id="221" name="Google Shape;221;p40"/>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22" name="Google Shape;222;p40"/>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23" name="Google Shape;223;p40"/>
          <p:cNvSpPr/>
          <p:nvPr/>
        </p:nvSpPr>
        <p:spPr>
          <a:xfrm>
            <a:off x="536125" y="145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COVID Vaccination Verification</a:t>
            </a:r>
            <a:endParaRPr b="1" sz="2000">
              <a:solidFill>
                <a:schemeClr val="lt1"/>
              </a:solidFill>
              <a:latin typeface="Montserrat"/>
              <a:ea typeface="Montserrat"/>
              <a:cs typeface="Montserrat"/>
              <a:sym typeface="Montserrat"/>
            </a:endParaRPr>
          </a:p>
        </p:txBody>
      </p:sp>
      <p:sp>
        <p:nvSpPr>
          <p:cNvPr id="224" name="Google Shape;224;p40"/>
          <p:cNvSpPr/>
          <p:nvPr/>
        </p:nvSpPr>
        <p:spPr>
          <a:xfrm>
            <a:off x="560500" y="2263550"/>
            <a:ext cx="6246000" cy="21933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All re:Invent badge holders must be fully vaccinated against COVID-19 prior to checking in at the event. Record of COVID-19 vaccination must be provided at onsite check-in to receive your re:Invent badge.</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Acceptable records include your physical COVID-19 vaccination/immunization card, a photo of your vaccination/immunization card, or a digital verification from a smartphone application.</a:t>
            </a:r>
            <a:endParaRPr>
              <a:latin typeface="Montserrat"/>
              <a:ea typeface="Montserrat"/>
              <a:cs typeface="Montserrat"/>
              <a:sym typeface="Montserrat"/>
            </a:endParaRPr>
          </a:p>
        </p:txBody>
      </p:sp>
      <p:sp>
        <p:nvSpPr>
          <p:cNvPr id="225" name="Google Shape;225;p40"/>
          <p:cNvSpPr/>
          <p:nvPr/>
        </p:nvSpPr>
        <p:spPr>
          <a:xfrm>
            <a:off x="548313" y="460462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Masks</a:t>
            </a:r>
            <a:endParaRPr b="1" sz="2000">
              <a:solidFill>
                <a:schemeClr val="lt1"/>
              </a:solidFill>
              <a:latin typeface="Montserrat"/>
              <a:ea typeface="Montserrat"/>
              <a:cs typeface="Montserrat"/>
              <a:sym typeface="Montserrat"/>
            </a:endParaRPr>
          </a:p>
        </p:txBody>
      </p:sp>
      <p:sp>
        <p:nvSpPr>
          <p:cNvPr id="226" name="Google Shape;226;p40"/>
          <p:cNvSpPr/>
          <p:nvPr/>
        </p:nvSpPr>
        <p:spPr>
          <a:xfrm>
            <a:off x="560500" y="5391100"/>
            <a:ext cx="6246000" cy="1082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Masks are required for everyone at re:Invent except when eating or drinking. We require attendees to remain stationary while they eat. If attendees are outside a designated meal hall or eating area, they must replace their masks between bites or sips.</a:t>
            </a:r>
            <a:endParaRPr>
              <a:latin typeface="Montserrat"/>
              <a:ea typeface="Montserrat"/>
              <a:cs typeface="Montserrat"/>
              <a:sym typeface="Montserrat"/>
            </a:endParaRPr>
          </a:p>
        </p:txBody>
      </p:sp>
      <p:sp>
        <p:nvSpPr>
          <p:cNvPr id="227" name="Google Shape;227;p40"/>
          <p:cNvSpPr/>
          <p:nvPr/>
        </p:nvSpPr>
        <p:spPr>
          <a:xfrm>
            <a:off x="560500" y="668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Check-in and badge pick-up</a:t>
            </a:r>
            <a:endParaRPr b="1" sz="2000">
              <a:solidFill>
                <a:schemeClr val="lt1"/>
              </a:solidFill>
              <a:latin typeface="Montserrat"/>
              <a:ea typeface="Montserrat"/>
              <a:cs typeface="Montserrat"/>
              <a:sym typeface="Montserrat"/>
            </a:endParaRPr>
          </a:p>
        </p:txBody>
      </p:sp>
      <p:sp>
        <p:nvSpPr>
          <p:cNvPr id="228" name="Google Shape;228;p40"/>
          <p:cNvSpPr/>
          <p:nvPr/>
        </p:nvSpPr>
        <p:spPr>
          <a:xfrm>
            <a:off x="560500" y="7483650"/>
            <a:ext cx="3994200" cy="1850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Registration opens on </a:t>
            </a:r>
            <a:r>
              <a:rPr b="1" lang="en">
                <a:latin typeface="Montserrat"/>
                <a:ea typeface="Montserrat"/>
                <a:cs typeface="Montserrat"/>
                <a:sym typeface="Montserrat"/>
              </a:rPr>
              <a:t>Sunday, Nov. 28 at 10:00 AM PT</a:t>
            </a:r>
            <a:r>
              <a:rPr lang="en">
                <a:latin typeface="Montserrat"/>
                <a:ea typeface="Montserrat"/>
                <a:cs typeface="Montserrat"/>
                <a:sym typeface="Montserrat"/>
              </a:rPr>
              <a:t> at The Venetian. Please be prepared to present a valid, government-issued photo ID and proof of vaccination to pick up your badge. You'll need your badge to access re:Invent activities and transportation. Use the following QR code to check-in</a:t>
            </a:r>
            <a:endParaRPr>
              <a:latin typeface="Montserrat"/>
              <a:ea typeface="Montserrat"/>
              <a:cs typeface="Montserrat"/>
              <a:sym typeface="Montserrat"/>
            </a:endParaRPr>
          </a:p>
        </p:txBody>
      </p:sp>
      <p:pic>
        <p:nvPicPr>
          <p:cNvPr id="229" name="Google Shape;229;p40"/>
          <p:cNvPicPr preferRelativeResize="0"/>
          <p:nvPr/>
        </p:nvPicPr>
        <p:blipFill>
          <a:blip r:embed="rId3">
            <a:alphaModFix/>
          </a:blip>
          <a:stretch>
            <a:fillRect/>
          </a:stretch>
        </p:blipFill>
        <p:spPr>
          <a:xfrm>
            <a:off x="4850500" y="7474475"/>
            <a:ext cx="1855458" cy="18972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Conference information</a:t>
            </a:r>
            <a:endParaRPr b="1" sz="3000">
              <a:solidFill>
                <a:srgbClr val="5E374B"/>
              </a:solidFill>
              <a:latin typeface="Montserrat"/>
              <a:ea typeface="Montserrat"/>
              <a:cs typeface="Montserrat"/>
              <a:sym typeface="Montserrat"/>
            </a:endParaRPr>
          </a:p>
        </p:txBody>
      </p:sp>
      <p:sp>
        <p:nvSpPr>
          <p:cNvPr id="235" name="Google Shape;235;p41"/>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36" name="Google Shape;236;p41"/>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37" name="Google Shape;237;p41"/>
          <p:cNvSpPr/>
          <p:nvPr/>
        </p:nvSpPr>
        <p:spPr>
          <a:xfrm>
            <a:off x="536125" y="145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 Download the mobile app</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38" name="Google Shape;238;p41"/>
          <p:cNvSpPr/>
          <p:nvPr/>
        </p:nvSpPr>
        <p:spPr>
          <a:xfrm>
            <a:off x="560500" y="2263550"/>
            <a:ext cx="6246000" cy="13182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mobile app is your one-stop shop for exploring the event, building and managing your schedule, and learning the latest on transportation.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IOS Link:</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3"/>
              </a:rPr>
              <a:t>download here</a:t>
            </a:r>
            <a:endParaRPr>
              <a:latin typeface="Montserrat"/>
              <a:ea typeface="Montserrat"/>
              <a:cs typeface="Montserrat"/>
              <a:sym typeface="Montserrat"/>
            </a:endParaRPr>
          </a:p>
        </p:txBody>
      </p:sp>
      <p:sp>
        <p:nvSpPr>
          <p:cNvPr id="239" name="Google Shape;239;p41"/>
          <p:cNvSpPr/>
          <p:nvPr/>
        </p:nvSpPr>
        <p:spPr>
          <a:xfrm>
            <a:off x="548313" y="375322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Getting around</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40" name="Google Shape;240;p41"/>
          <p:cNvSpPr/>
          <p:nvPr/>
        </p:nvSpPr>
        <p:spPr>
          <a:xfrm>
            <a:off x="572700" y="4563400"/>
            <a:ext cx="6246000" cy="1082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Free campus shuttles for badged attendees run continuously, on direct routes, to and from our campus venues.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Transport options:</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4"/>
              </a:rPr>
              <a:t>D</a:t>
            </a:r>
            <a:r>
              <a:rPr lang="en" u="sng">
                <a:solidFill>
                  <a:schemeClr val="hlink"/>
                </a:solidFill>
                <a:latin typeface="Montserrat"/>
                <a:ea typeface="Montserrat"/>
                <a:cs typeface="Montserrat"/>
                <a:sym typeface="Montserrat"/>
                <a:hlinkClick r:id="rId5"/>
              </a:rPr>
              <a:t>iscover</a:t>
            </a:r>
            <a:endParaRPr>
              <a:latin typeface="Montserrat"/>
              <a:ea typeface="Montserrat"/>
              <a:cs typeface="Montserrat"/>
              <a:sym typeface="Montserrat"/>
            </a:endParaRPr>
          </a:p>
        </p:txBody>
      </p:sp>
      <p:sp>
        <p:nvSpPr>
          <p:cNvPr id="241" name="Google Shape;241;p41"/>
          <p:cNvSpPr/>
          <p:nvPr/>
        </p:nvSpPr>
        <p:spPr>
          <a:xfrm>
            <a:off x="560500" y="58169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Overall</a:t>
            </a:r>
            <a:r>
              <a:rPr b="1" lang="en" sz="2000">
                <a:solidFill>
                  <a:schemeClr val="lt1"/>
                </a:solidFill>
                <a:latin typeface="Montserrat"/>
                <a:ea typeface="Montserrat"/>
                <a:cs typeface="Montserrat"/>
                <a:sym typeface="Montserrat"/>
              </a:rPr>
              <a:t> Agenda</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42" name="Google Shape;242;p41"/>
          <p:cNvSpPr/>
          <p:nvPr/>
        </p:nvSpPr>
        <p:spPr>
          <a:xfrm>
            <a:off x="584900" y="6627150"/>
            <a:ext cx="6246000" cy="26286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Browse the high-level agenda for AWS ReInvent 2021 and start planning your week.</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Read the agenda: </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6"/>
              </a:rPr>
              <a:t>here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You can also access the attendee portal to reserve seats for events you want to attend. Here is your information: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Link: </a:t>
            </a:r>
            <a:r>
              <a:rPr lang="en" u="sng">
                <a:solidFill>
                  <a:schemeClr val="hlink"/>
                </a:solidFill>
                <a:latin typeface="Montserrat"/>
                <a:ea typeface="Montserrat"/>
                <a:cs typeface="Montserrat"/>
                <a:sym typeface="Montserrat"/>
                <a:hlinkClick r:id="rId7"/>
              </a:rPr>
              <a:t>AWS Attendee Portal</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AWS re:Invent campus</a:t>
            </a:r>
            <a:endParaRPr b="1" sz="3000">
              <a:solidFill>
                <a:srgbClr val="5E374B"/>
              </a:solidFill>
              <a:latin typeface="Montserrat"/>
              <a:ea typeface="Montserrat"/>
              <a:cs typeface="Montserrat"/>
              <a:sym typeface="Montserrat"/>
            </a:endParaRPr>
          </a:p>
        </p:txBody>
      </p:sp>
      <p:sp>
        <p:nvSpPr>
          <p:cNvPr id="248" name="Google Shape;248;p42"/>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49" name="Google Shape;249;p42"/>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50" name="Google Shape;250;p42"/>
          <p:cNvSpPr/>
          <p:nvPr/>
        </p:nvSpPr>
        <p:spPr>
          <a:xfrm>
            <a:off x="534600" y="2299374"/>
            <a:ext cx="6246000" cy="47664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re:Invent campus in Las Vegas! With four dedicated re:Invent venues, the onsite re:Invent experience offers a unique opportunity to immerse yourself in AWS learning. Key venues include: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sz="1800">
                <a:solidFill>
                  <a:srgbClr val="5E374B"/>
                </a:solidFill>
                <a:latin typeface="Montserrat"/>
                <a:ea typeface="Montserrat"/>
                <a:cs typeface="Montserrat"/>
                <a:sym typeface="Montserrat"/>
              </a:rPr>
              <a:t>Caesars Forum</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a:latin typeface="Montserrat"/>
                <a:ea typeface="Montserrat"/>
                <a:cs typeface="Montserrat"/>
                <a:sym typeface="Montserrat"/>
              </a:rPr>
              <a:t>Events:</a:t>
            </a:r>
            <a:r>
              <a:rPr lang="en">
                <a:latin typeface="Montserrat"/>
                <a:ea typeface="Montserrat"/>
                <a:cs typeface="Montserrat"/>
                <a:sym typeface="Montserrat"/>
              </a:rPr>
              <a:t> Breakout content, Content Hub, meals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Encore</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Bookable Meeting Space, breakout content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The Venetian | The Palazzo</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Breakout content, AWS Certification exams, AWS Certification Lounge, Content Hub, Expo, keynotes, leadership sessions, registration, GameDay, self-paced labs, spotlight labs, SWAG</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Wynn</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Breakout content, Jams, Content Hub, Bootcamps, meals</a:t>
            </a:r>
            <a:endParaRPr>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Map</a:t>
            </a:r>
            <a:endParaRPr b="1" sz="3000">
              <a:solidFill>
                <a:srgbClr val="5E374B"/>
              </a:solidFill>
              <a:latin typeface="Montserrat"/>
              <a:ea typeface="Montserrat"/>
              <a:cs typeface="Montserrat"/>
              <a:sym typeface="Montserrat"/>
            </a:endParaRPr>
          </a:p>
        </p:txBody>
      </p:sp>
      <p:sp>
        <p:nvSpPr>
          <p:cNvPr id="256" name="Google Shape;256;p43"/>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57" name="Google Shape;257;p43"/>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258" name="Google Shape;258;p43"/>
          <p:cNvPicPr preferRelativeResize="0"/>
          <p:nvPr/>
        </p:nvPicPr>
        <p:blipFill>
          <a:blip r:embed="rId3">
            <a:alphaModFix/>
          </a:blip>
          <a:stretch>
            <a:fillRect/>
          </a:stretch>
        </p:blipFill>
        <p:spPr>
          <a:xfrm>
            <a:off x="152400" y="1234492"/>
            <a:ext cx="7010397" cy="70215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nvSpPr>
        <p:spPr>
          <a:xfrm>
            <a:off x="432601" y="3069817"/>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Table of Contents</a:t>
            </a:r>
            <a:endParaRPr b="1" sz="3000">
              <a:solidFill>
                <a:srgbClr val="5E374B"/>
              </a:solidFill>
              <a:latin typeface="Montserrat"/>
              <a:ea typeface="Montserrat"/>
              <a:cs typeface="Montserrat"/>
              <a:sym typeface="Montserrat"/>
            </a:endParaRPr>
          </a:p>
        </p:txBody>
      </p:sp>
      <p:sp>
        <p:nvSpPr>
          <p:cNvPr id="110" name="Google Shape;110;p2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11" name="Google Shape;111;p2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12" name="Google Shape;112;p26"/>
          <p:cNvGraphicFramePr/>
          <p:nvPr/>
        </p:nvGraphicFramePr>
        <p:xfrm>
          <a:off x="603788" y="4277175"/>
          <a:ext cx="3000000" cy="3000000"/>
        </p:xfrm>
        <a:graphic>
          <a:graphicData uri="http://schemas.openxmlformats.org/drawingml/2006/table">
            <a:tbl>
              <a:tblPr>
                <a:noFill/>
                <a:tableStyleId>{56B07E9A-EF43-4051-A491-21593EB93132}</a:tableStyleId>
              </a:tblPr>
              <a:tblGrid>
                <a:gridCol w="670025"/>
                <a:gridCol w="5513325"/>
              </a:tblGrid>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1</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Clr>
                          <a:schemeClr val="dk1"/>
                        </a:buClr>
                        <a:buSzPts val="1100"/>
                        <a:buFont typeface="Arial"/>
                        <a:buNone/>
                      </a:pPr>
                      <a:r>
                        <a:rPr lang="en" sz="2000" u="sng">
                          <a:solidFill>
                            <a:schemeClr val="hlink"/>
                          </a:solidFill>
                          <a:latin typeface="Montserrat"/>
                          <a:ea typeface="Montserrat"/>
                          <a:cs typeface="Montserrat"/>
                          <a:sym typeface="Montserrat"/>
                          <a:hlinkClick action="ppaction://hlinksldjump" r:id="rId3"/>
                        </a:rPr>
                        <a:t>Itinerary</a:t>
                      </a:r>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2</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4"/>
                        </a:rPr>
                        <a:t>Transit</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3</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5"/>
                        </a:rPr>
                        <a:t>Entry/Exit Requirements</a:t>
                      </a:r>
                      <a:endParaRPr sz="2000">
                        <a:solidFill>
                          <a:schemeClr val="dk1"/>
                        </a:solidFill>
                        <a:highlight>
                          <a:srgbClr val="FFFF00"/>
                        </a:highlight>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4</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accent5"/>
                          </a:solidFill>
                          <a:latin typeface="Montserrat"/>
                          <a:ea typeface="Montserrat"/>
                          <a:cs typeface="Montserrat"/>
                          <a:sym typeface="Montserrat"/>
                          <a:hlinkClick action="ppaction://hlinksldjump" r:id="rId6">
                            <a:extLst>
                              <a:ext uri="{A12FA001-AC4F-418D-AE19-62706E023703}">
                                <ahyp:hlinkClr val="tx"/>
                              </a:ext>
                            </a:extLst>
                          </a:hlinkClick>
                        </a:rPr>
                        <a:t>Hotel</a:t>
                      </a:r>
                      <a:endParaRPr sz="2000">
                        <a:highlight>
                          <a:srgbClr val="FFFF00"/>
                        </a:highlight>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5</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7"/>
                        </a:rPr>
                        <a:t>Event Information</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8"/>
                        </a:rPr>
                        <a:t>Confirmed Meetings</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264" name="Google Shape;264;p44"/>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265" name="Google Shape;265;p44"/>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Confirmed </a:t>
            </a:r>
            <a:r>
              <a:rPr lang="en" sz="4800">
                <a:solidFill>
                  <a:srgbClr val="EBE9DA"/>
                </a:solidFill>
                <a:latin typeface="Montserrat"/>
                <a:ea typeface="Montserrat"/>
                <a:cs typeface="Montserrat"/>
                <a:sym typeface="Montserrat"/>
              </a:rPr>
              <a:t>meetings</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AWS Reinvent Agenda</a:t>
            </a:r>
            <a:endParaRPr b="1" sz="3000">
              <a:solidFill>
                <a:srgbClr val="5E374B"/>
              </a:solidFill>
              <a:latin typeface="Montserrat"/>
              <a:ea typeface="Montserrat"/>
              <a:cs typeface="Montserrat"/>
              <a:sym typeface="Montserrat"/>
            </a:endParaRPr>
          </a:p>
        </p:txBody>
      </p:sp>
      <p:sp>
        <p:nvSpPr>
          <p:cNvPr id="271" name="Google Shape;271;p45"/>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72" name="Google Shape;272;p45"/>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273" name="Google Shape;273;p45"/>
          <p:cNvGraphicFramePr/>
          <p:nvPr/>
        </p:nvGraphicFramePr>
        <p:xfrm>
          <a:off x="266700" y="1442275"/>
          <a:ext cx="3000000" cy="3000000"/>
        </p:xfrm>
        <a:graphic>
          <a:graphicData uri="http://schemas.openxmlformats.org/drawingml/2006/table">
            <a:tbl>
              <a:tblPr>
                <a:noFill/>
                <a:tableStyleId>{3604ACF5-B515-4A22-84BB-057A5978B57B}</a:tableStyleId>
              </a:tblPr>
              <a:tblGrid>
                <a:gridCol w="1295400"/>
                <a:gridCol w="4019550"/>
                <a:gridCol w="1466850"/>
              </a:tblGrid>
              <a:tr h="12700">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Time (PT)</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Event</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Location</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r>
              <a:tr h="241300">
                <a:tc gridSpan="3">
                  <a:txBody>
                    <a:bodyPr/>
                    <a:lstStyle/>
                    <a:p>
                      <a:pPr indent="0" lvl="0" marL="0" rtl="0" algn="ctr">
                        <a:spcBef>
                          <a:spcPts val="0"/>
                        </a:spcBef>
                        <a:spcAft>
                          <a:spcPts val="0"/>
                        </a:spcAft>
                        <a:buNone/>
                      </a:pPr>
                      <a:r>
                        <a:rPr b="1" lang="en" sz="900">
                          <a:latin typeface="Montserrat"/>
                          <a:ea typeface="Montserrat"/>
                          <a:cs typeface="Montserrat"/>
                          <a:sym typeface="Montserrat"/>
                        </a:rPr>
                        <a:t>Monday 29th November, 2021</a:t>
                      </a:r>
                      <a:endParaRPr b="1" sz="900">
                        <a:latin typeface="Montserrat"/>
                        <a:ea typeface="Montserrat"/>
                        <a:cs typeface="Montserrat"/>
                        <a:sym typeface="Montserrat"/>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hMerge="1"/>
                <a:tc hMerge="1"/>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12:00 pm - 12:30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Lunch Meeting</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Lunch meeting with Sandy Carillo</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u="sng">
                          <a:solidFill>
                            <a:srgbClr val="1155CC"/>
                          </a:solidFill>
                          <a:latin typeface="Montserrat"/>
                          <a:ea typeface="Montserrat"/>
                          <a:cs typeface="Montserrat"/>
                          <a:sym typeface="Montserrat"/>
                          <a:hlinkClick r:id="rId3">
                            <a:extLst>
                              <a:ext uri="{A12FA001-AC4F-418D-AE19-62706E023703}">
                                <ahyp:hlinkClr val="tx"/>
                              </a:ext>
                            </a:extLst>
                          </a:hlinkClick>
                        </a:rPr>
                        <a:t>Encore Hotel</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Ravel Room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1:45 pm – 2:45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Charting your path to address the AWS skills shortage</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The race to the cloud is accelerating, and more organizations are looking for support in digital transformation. AWS Partners need the skills to bridge the talent divide to meet customer needs. Discover the key characteristics of a well-skilled AWS Partner, and get an actionable plan from AWS experts on how to create a culture of learning, build in-demand skills, attract and retain new talent, and put your AWS practice on a path to success.</a:t>
                      </a:r>
                      <a:endParaRPr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Level 4, Delfino 4006</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3:00 pm – 5:00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Keynote: Global Partner Summit</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Sandy Carillo, Doug Young, and Chance Orban host the Global Partner Summit keynote, where you’ll learn about cloud-powered innovation and the opportunity it creates for AWS Partners. Learn how AWS Partners use the AWS Cloud to build innovative solutions and services, differentiate their businesses, and enable customers in virtually every industry to transform their businesses.</a:t>
                      </a:r>
                      <a:endParaRPr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Hall A</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7:30 pm - 9:30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AWS Public Sector Partner Dinner</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Hosted by the AWS Public Sector Partner, this dinner is an opportunity to network and connect with AWS partners and team.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u="sng">
                          <a:solidFill>
                            <a:srgbClr val="1155CC"/>
                          </a:solidFill>
                          <a:latin typeface="Montserrat"/>
                          <a:ea typeface="Montserrat"/>
                          <a:cs typeface="Montserrat"/>
                          <a:sym typeface="Montserrat"/>
                          <a:hlinkClick r:id="rId4">
                            <a:extLst>
                              <a:ext uri="{A12FA001-AC4F-418D-AE19-62706E023703}">
                                <ahyp:hlinkClr val="tx"/>
                              </a:ext>
                            </a:extLst>
                          </a:hlinkClick>
                        </a:rPr>
                        <a:t>Smith &amp; Wollensky</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Venetian Resort</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3377 South Las Vegas Boulevard</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r h="12700">
                <a:tc gridSpan="3">
                  <a:txBody>
                    <a:bodyPr/>
                    <a:lstStyle/>
                    <a:p>
                      <a:pPr indent="0" lvl="0" marL="0" rtl="0" algn="ctr">
                        <a:spcBef>
                          <a:spcPts val="0"/>
                        </a:spcBef>
                        <a:spcAft>
                          <a:spcPts val="0"/>
                        </a:spcAft>
                        <a:buNone/>
                      </a:pPr>
                      <a:r>
                        <a:rPr b="1" lang="en" sz="900">
                          <a:latin typeface="Montserrat"/>
                          <a:ea typeface="Montserrat"/>
                          <a:cs typeface="Montserrat"/>
                          <a:sym typeface="Montserrat"/>
                        </a:rPr>
                        <a:t>Tuesday 30th November, 2021</a:t>
                      </a:r>
                      <a:endParaRPr b="1" sz="900">
                        <a:latin typeface="Montserrat"/>
                        <a:ea typeface="Montserrat"/>
                        <a:cs typeface="Montserrat"/>
                        <a:sym typeface="Montserrat"/>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hMerge="1"/>
                <a:tc hMerge="1"/>
              </a:tr>
              <a:tr h="12700">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Poppins"/>
                          <a:ea typeface="Poppins"/>
                          <a:cs typeface="Poppins"/>
                          <a:sym typeface="Poppins"/>
                        </a:rPr>
                        <a:t>6:00 am - 6:30 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Clr>
                          <a:schemeClr val="dk1"/>
                        </a:buClr>
                        <a:buSzPts val="1100"/>
                        <a:buFont typeface="Arial"/>
                        <a:buNone/>
                      </a:pPr>
                      <a:r>
                        <a:rPr b="1" lang="en" sz="900">
                          <a:solidFill>
                            <a:srgbClr val="E9902B"/>
                          </a:solidFill>
                          <a:latin typeface="Poppins"/>
                          <a:ea typeface="Poppins"/>
                          <a:cs typeface="Poppins"/>
                          <a:sym typeface="Poppins"/>
                        </a:rPr>
                        <a:t>Call with Harver</a:t>
                      </a:r>
                      <a:endParaRPr b="1" sz="900">
                        <a:solidFill>
                          <a:srgbClr val="E9902B"/>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900">
                          <a:solidFill>
                            <a:schemeClr val="dk1"/>
                          </a:solidFill>
                          <a:latin typeface="Poppins"/>
                          <a:ea typeface="Poppins"/>
                          <a:cs typeface="Poppins"/>
                          <a:sym typeface="Poppins"/>
                        </a:rPr>
                        <a:t>Join Peter Mbazi, Rita Hall and the Pacific  team to discuss the agreement</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Online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8:30 am – 10:30 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Keynote: Adam Selipsky, AWS CEO</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Hall A</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11:00 am – 12:00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Meeting with Adriana Marjan, CEO of Girls in Robotics </a:t>
                      </a:r>
                      <a:r>
                        <a:rPr lang="en" sz="900">
                          <a:latin typeface="Montserrat"/>
                          <a:ea typeface="Montserrat"/>
                          <a:cs typeface="Montserrat"/>
                          <a:sym typeface="Montserrat"/>
                        </a:rPr>
                        <a:t> </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Brera Restaurant</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Reservation for 4 under Gary’s name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12:30 pm – 2:00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Women of the C-Suite Lunch</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Sandy has invited you to join her lunch for Women of the C-Suite focused on the power of storytelling. She has requested that you share a 3-5 minute story that help us share experiences, build understanding, and bring us closer together</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CUT Steakhouse at the Palazzo</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3:30pm – 4:30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Meet with Alejo Mackenzie-Torres and Matt Chomsky, AWS T&amp;C</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Wynn Hotel</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AWS Public Sector Lounge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5:15 pm - 6:15 pm </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Re:Invent Leadership Session Rehearsal</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Rehearsal with Sandy Carillo for the upcoming Leadership Session. Gary only required for second hour.</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 Level 2 Veronese 2406</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6:00 pm – 8:00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AWS Community Happy Hour with Special Guests: AWS Heroes</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Canaletto</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74" name="Google Shape;274;p45"/>
          <p:cNvSpPr txBox="1"/>
          <p:nvPr/>
        </p:nvSpPr>
        <p:spPr>
          <a:xfrm>
            <a:off x="371650" y="991200"/>
            <a:ext cx="591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All events highlighted in yellow are mandatory to attend</a:t>
            </a:r>
            <a:endParaRPr b="1" sz="11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nvSpPr>
        <p:spPr>
          <a:xfrm>
            <a:off x="332151" y="443392"/>
            <a:ext cx="6450000" cy="1100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Women of the C-Suite Luncheon Agenda</a:t>
            </a:r>
            <a:endParaRPr b="1" sz="3000">
              <a:solidFill>
                <a:srgbClr val="5E374B"/>
              </a:solidFill>
              <a:latin typeface="Montserrat"/>
              <a:ea typeface="Montserrat"/>
              <a:cs typeface="Montserrat"/>
              <a:sym typeface="Montserrat"/>
            </a:endParaRPr>
          </a:p>
        </p:txBody>
      </p:sp>
      <p:sp>
        <p:nvSpPr>
          <p:cNvPr id="280" name="Google Shape;280;p4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81" name="Google Shape;281;p4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82" name="Google Shape;282;p46"/>
          <p:cNvSpPr/>
          <p:nvPr/>
        </p:nvSpPr>
        <p:spPr>
          <a:xfrm>
            <a:off x="522413" y="19486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Program</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83" name="Google Shape;283;p46"/>
          <p:cNvSpPr/>
          <p:nvPr/>
        </p:nvSpPr>
        <p:spPr>
          <a:xfrm>
            <a:off x="546800" y="2758850"/>
            <a:ext cx="6246000" cy="2507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12:30-12:40PM:</a:t>
            </a:r>
            <a:r>
              <a:rPr lang="en">
                <a:latin typeface="Montserrat"/>
                <a:ea typeface="Montserrat"/>
                <a:cs typeface="Montserrat"/>
                <a:sym typeface="Montserrat"/>
              </a:rPr>
              <a:t> Arrival/Networking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12:40-12:50PM:</a:t>
            </a:r>
            <a:r>
              <a:rPr lang="en">
                <a:latin typeface="Montserrat"/>
                <a:ea typeface="Montserrat"/>
                <a:cs typeface="Montserrat"/>
                <a:sym typeface="Montserrat"/>
              </a:rPr>
              <a:t> Welcome &amp; Main Program (Sandy + Guest Storytellers)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12:50-1:20PM:</a:t>
            </a:r>
            <a:r>
              <a:rPr lang="en">
                <a:latin typeface="Montserrat"/>
                <a:ea typeface="Montserrat"/>
                <a:cs typeface="Montserrat"/>
                <a:sym typeface="Montserrat"/>
              </a:rPr>
              <a:t> Facilitated Table Discussions (Table Leaders)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1:20-1:50PM</a:t>
            </a:r>
            <a:r>
              <a:rPr lang="en">
                <a:latin typeface="Montserrat"/>
                <a:ea typeface="Montserrat"/>
                <a:cs typeface="Montserrat"/>
                <a:sym typeface="Montserrat"/>
              </a:rPr>
              <a:t>: Table Discussion Sharing (Table Leaders)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1:50-2:00PM: </a:t>
            </a:r>
            <a:r>
              <a:rPr lang="en">
                <a:latin typeface="Montserrat"/>
                <a:ea typeface="Montserrat"/>
                <a:cs typeface="Montserrat"/>
                <a:sym typeface="Montserrat"/>
              </a:rPr>
              <a:t>Closing (Sandy)</a:t>
            </a:r>
            <a:endParaRPr>
              <a:latin typeface="Montserrat"/>
              <a:ea typeface="Montserrat"/>
              <a:cs typeface="Montserrat"/>
              <a:sym typeface="Montserrat"/>
            </a:endParaRPr>
          </a:p>
        </p:txBody>
      </p:sp>
      <p:sp>
        <p:nvSpPr>
          <p:cNvPr id="284" name="Google Shape;284;p46"/>
          <p:cNvSpPr/>
          <p:nvPr/>
        </p:nvSpPr>
        <p:spPr>
          <a:xfrm>
            <a:off x="534600" y="56824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Notes:</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85" name="Google Shape;285;p46"/>
          <p:cNvSpPr/>
          <p:nvPr/>
        </p:nvSpPr>
        <p:spPr>
          <a:xfrm>
            <a:off x="558988" y="6492650"/>
            <a:ext cx="6246000" cy="18333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Sandy  will introduce you at the beginning of the luncheon. During the Facilitated Table Discussions, you will guide your table’s conversation.  Then, during the Table Discussion Sharing, you will be asked for a different volunteer from your table to share the salient points of your discussion with the entire group for 1-2 minutes.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Your Group is: </a:t>
            </a:r>
            <a:r>
              <a:rPr lang="en">
                <a:latin typeface="Montserrat"/>
                <a:ea typeface="Montserrat"/>
                <a:cs typeface="Montserrat"/>
                <a:sym typeface="Montserrat"/>
              </a:rPr>
              <a:t>Table 16</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nvSpPr>
        <p:spPr>
          <a:xfrm>
            <a:off x="332151" y="443392"/>
            <a:ext cx="6450000" cy="1100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Leadership Session Speaker Guide</a:t>
            </a:r>
            <a:endParaRPr b="1" sz="3000">
              <a:solidFill>
                <a:srgbClr val="5E374B"/>
              </a:solidFill>
              <a:latin typeface="Montserrat"/>
              <a:ea typeface="Montserrat"/>
              <a:cs typeface="Montserrat"/>
              <a:sym typeface="Montserrat"/>
            </a:endParaRPr>
          </a:p>
        </p:txBody>
      </p:sp>
      <p:sp>
        <p:nvSpPr>
          <p:cNvPr id="291" name="Google Shape;291;p47"/>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92" name="Google Shape;292;p47"/>
          <p:cNvSpPr txBox="1"/>
          <p:nvPr/>
        </p:nvSpPr>
        <p:spPr>
          <a:xfrm>
            <a:off x="6705939" y="0"/>
            <a:ext cx="390900" cy="1082100"/>
          </a:xfrm>
          <a:prstGeom prst="rect">
            <a:avLst/>
          </a:prstGeom>
          <a:solidFill>
            <a:srgbClr val="6AA84F"/>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93" name="Google Shape;293;p47"/>
          <p:cNvSpPr/>
          <p:nvPr/>
        </p:nvSpPr>
        <p:spPr>
          <a:xfrm>
            <a:off x="432600" y="1544100"/>
            <a:ext cx="6450000" cy="78108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5E374B"/>
                </a:solidFill>
                <a:latin typeface="Montserrat"/>
                <a:ea typeface="Montserrat"/>
                <a:cs typeface="Montserrat"/>
                <a:sym typeface="Montserrat"/>
              </a:rPr>
              <a:t>Onsite Procedures</a:t>
            </a:r>
            <a:endParaRPr b="1" sz="16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b="1" sz="10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Venue:</a:t>
            </a:r>
            <a:endParaRPr b="1"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All Leadership Sessions will be presented from the Venetian Theater, located through the Venetian casino, near the Grand Lux Café.</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The Exec Speaker Ready Room will be in Venetian, Level 2, Veronese 2406.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A few Exec SRR appointments will take place in Venetian, Level 2, Venetian H. This will be reflected below and in the calendar hold on your calendar if so.</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The Green Room and make-up are on the dressing room level of the Venetian Theater.</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Access:</a:t>
            </a:r>
            <a:endParaRPr b="1"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You will enter the theater via the elevator on the right of the main entrance doors. We will review this access plan on Sunday, November 28, 2:00p. Due to limited space in the dressing rooms, access is limited to AWS speakers and their EA, customer speaker/s, and business critical session support only.</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Customer support teams will not have access to the dressing room level. Customers can attend sessions pending seat availability, but employees are not allowed in sessions.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b="1" lang="en" sz="1600">
                <a:solidFill>
                  <a:srgbClr val="5E374B"/>
                </a:solidFill>
                <a:latin typeface="Montserrat"/>
                <a:ea typeface="Montserrat"/>
                <a:cs typeface="Montserrat"/>
                <a:sym typeface="Montserrat"/>
              </a:rPr>
              <a:t>Your On-Site Schedule</a:t>
            </a:r>
            <a:endParaRPr b="1" sz="16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0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Exec Speaker Ready Room and rehearsal: Tuesday, November 30, 4:15p – 6:15p</a:t>
            </a:r>
            <a:endParaRPr b="1" sz="1300">
              <a:latin typeface="Montserrat"/>
              <a:ea typeface="Montserrat"/>
              <a:cs typeface="Montserrat"/>
              <a:sym typeface="Montserrat"/>
            </a:endParaRPr>
          </a:p>
          <a:p>
            <a:pPr indent="0" lvl="0" marL="0" rtl="0" algn="l">
              <a:spcBef>
                <a:spcPts val="0"/>
              </a:spcBef>
              <a:spcAft>
                <a:spcPts val="0"/>
              </a:spcAft>
              <a:buNone/>
            </a:pPr>
            <a:r>
              <a:rPr b="1" lang="en" sz="1300">
                <a:solidFill>
                  <a:srgbClr val="FF0000"/>
                </a:solidFill>
                <a:latin typeface="Montserrat"/>
                <a:ea typeface="Montserrat"/>
                <a:cs typeface="Montserrat"/>
                <a:sym typeface="Montserrat"/>
              </a:rPr>
              <a:t>Venetian, Level 2, Veronese 2405</a:t>
            </a:r>
            <a:r>
              <a:rPr lang="en" sz="1300">
                <a:latin typeface="Montserrat"/>
                <a:ea typeface="Montserrat"/>
                <a:cs typeface="Montserrat"/>
                <a:sym typeface="Montserrat"/>
              </a:rPr>
              <a:t>, 4:15p – 5:15p: Final copyedit of the deck. Track owner/content creator required for this hour. Presenter optional. </a:t>
            </a:r>
            <a:r>
              <a:rPr b="1" lang="en" sz="1300">
                <a:solidFill>
                  <a:srgbClr val="FF0000"/>
                </a:solidFill>
                <a:latin typeface="Montserrat"/>
                <a:ea typeface="Montserrat"/>
                <a:cs typeface="Montserrat"/>
                <a:sym typeface="Montserrat"/>
              </a:rPr>
              <a:t>Venetian, Level 2, Veronese 240</a:t>
            </a:r>
            <a:r>
              <a:rPr lang="en" sz="1300">
                <a:latin typeface="Montserrat"/>
                <a:ea typeface="Montserrat"/>
                <a:cs typeface="Montserrat"/>
                <a:sym typeface="Montserrat"/>
              </a:rPr>
              <a:t>6, 5:15p – 6:15p: Rehearsal with Presenter.</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Your Leadership Session is Wednesday, December 1, 10:00a – 11:00a</a:t>
            </a:r>
            <a:endParaRPr b="1"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9:00a – 9:30a: Makeup * this is optional, and not required.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Dressing Room 3 will be available for your use from 9:00a – 11:15a. The Stage Manager will look for you in the Dressing Room or the Green Room (where beverages will be available) 15 minutes before the session to bring you up to the stage.</a:t>
            </a:r>
            <a:endParaRPr sz="13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18" name="Google Shape;118;p27"/>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19" name="Google Shape;119;p27"/>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Itinerary</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Itinerary (Trip Summary)</a:t>
            </a:r>
            <a:endParaRPr b="1" sz="3000">
              <a:solidFill>
                <a:srgbClr val="5E374B"/>
              </a:solidFill>
              <a:latin typeface="Montserrat"/>
              <a:ea typeface="Montserrat"/>
              <a:cs typeface="Montserrat"/>
              <a:sym typeface="Montserrat"/>
            </a:endParaRPr>
          </a:p>
        </p:txBody>
      </p:sp>
      <p:sp>
        <p:nvSpPr>
          <p:cNvPr id="125" name="Google Shape;125;p28"/>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26" name="Google Shape;126;p28"/>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27" name="Google Shape;127;p28"/>
          <p:cNvGraphicFramePr/>
          <p:nvPr/>
        </p:nvGraphicFramePr>
        <p:xfrm>
          <a:off x="757988" y="2253825"/>
          <a:ext cx="3000000" cy="3000000"/>
        </p:xfrm>
        <a:graphic>
          <a:graphicData uri="http://schemas.openxmlformats.org/drawingml/2006/table">
            <a:tbl>
              <a:tblPr>
                <a:noFill/>
                <a:tableStyleId>{E5F2A7B7-C79C-4B61-963E-1ADBDA70DED6}</a:tableStyleId>
              </a:tblPr>
              <a:tblGrid>
                <a:gridCol w="917825"/>
                <a:gridCol w="869725"/>
                <a:gridCol w="3506725"/>
              </a:tblGrid>
              <a:tr h="317500">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Date</a:t>
                      </a:r>
                      <a:endParaRPr b="1" sz="1000">
                        <a:solidFill>
                          <a:srgbClr val="FFFFFF"/>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Time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Event</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27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23:55</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Depart Nairobi</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09:20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Arrive Las Vegas</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Optional </a:t>
                      </a:r>
                      <a:r>
                        <a:rPr lang="en" sz="1200">
                          <a:solidFill>
                            <a:srgbClr val="222222"/>
                          </a:solidFill>
                          <a:latin typeface="Montserrat"/>
                          <a:ea typeface="Montserrat"/>
                          <a:cs typeface="Montserrat"/>
                          <a:sym typeface="Montserrat"/>
                        </a:rPr>
                        <a:t>Conference events at The Venetian</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15:00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Check in MGM Grand</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30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12:00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Keynote Address </a:t>
                      </a:r>
                      <a:r>
                        <a:rPr lang="en" sz="1200">
                          <a:solidFill>
                            <a:srgbClr val="222222"/>
                          </a:solidFill>
                          <a:latin typeface="Montserrat"/>
                          <a:ea typeface="Montserrat"/>
                          <a:cs typeface="Montserrat"/>
                          <a:sym typeface="Montserrat"/>
                        </a:rPr>
                        <a:t>at The Venetian</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14:30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Meeting with Charlene Xios at The Bellagio</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20:00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Closing Gala at The Venetian (Black Tie)</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Depart Las Vegas</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06:30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Arrive Nairobi</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33" name="Google Shape;133;p29"/>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34" name="Google Shape;134;p29"/>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Transit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Travel schedule</a:t>
            </a:r>
            <a:endParaRPr b="1" sz="3000">
              <a:solidFill>
                <a:srgbClr val="5E374B"/>
              </a:solidFill>
              <a:latin typeface="Montserrat"/>
              <a:ea typeface="Montserrat"/>
              <a:cs typeface="Montserrat"/>
              <a:sym typeface="Montserrat"/>
            </a:endParaRPr>
          </a:p>
        </p:txBody>
      </p:sp>
      <p:sp>
        <p:nvSpPr>
          <p:cNvPr id="140" name="Google Shape;140;p30"/>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41" name="Google Shape;141;p30"/>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42" name="Google Shape;142;p30"/>
          <p:cNvGraphicFramePr/>
          <p:nvPr/>
        </p:nvGraphicFramePr>
        <p:xfrm>
          <a:off x="342713" y="2101425"/>
          <a:ext cx="3000000" cy="3000000"/>
        </p:xfrm>
        <a:graphic>
          <a:graphicData uri="http://schemas.openxmlformats.org/drawingml/2006/table">
            <a:tbl>
              <a:tblPr>
                <a:noFill/>
                <a:tableStyleId>{E5F2A7B7-C79C-4B61-963E-1ADBDA70DED6}</a:tableStyleId>
              </a:tblPr>
              <a:tblGrid>
                <a:gridCol w="1014500"/>
                <a:gridCol w="935950"/>
                <a:gridCol w="778400"/>
                <a:gridCol w="930500"/>
                <a:gridCol w="885750"/>
                <a:gridCol w="635250"/>
                <a:gridCol w="688925"/>
                <a:gridCol w="760500"/>
              </a:tblGrid>
              <a:tr h="317500">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Carrier</a:t>
                      </a:r>
                      <a:endParaRPr b="1" sz="1000">
                        <a:solidFill>
                          <a:srgbClr val="FFFFFF"/>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Class</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Dep.Date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From</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To</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Dep</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Arr</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Arr.Date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r>
              <a:tr h="317500">
                <a:tc gridSpan="8">
                  <a:txBody>
                    <a:bodyPr/>
                    <a:lstStyle/>
                    <a:p>
                      <a:pPr indent="0" lvl="0" marL="0" rtl="0" algn="ctr">
                        <a:lnSpc>
                          <a:spcPct val="115000"/>
                        </a:lnSpc>
                        <a:spcBef>
                          <a:spcPts val="0"/>
                        </a:spcBef>
                        <a:spcAft>
                          <a:spcPts val="0"/>
                        </a:spcAft>
                        <a:buNone/>
                      </a:pPr>
                      <a:r>
                        <a:rPr b="1" lang="en" sz="1200">
                          <a:solidFill>
                            <a:schemeClr val="lt1"/>
                          </a:solidFill>
                          <a:latin typeface="Montserrat"/>
                          <a:ea typeface="Montserrat"/>
                          <a:cs typeface="Montserrat"/>
                          <a:sym typeface="Montserrat"/>
                        </a:rPr>
                        <a:t>Travel to Vegas  - 27 hrs 16 mins</a:t>
                      </a:r>
                      <a:endParaRPr b="1" sz="1200">
                        <a:solidFill>
                          <a:schemeClr val="lt1"/>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alpha val="75980"/>
                      </a:srgbClr>
                    </a:solidFill>
                  </a:tcPr>
                </a:tc>
                <a:tc hMerge="1"/>
                <a:tc hMerge="1"/>
                <a:tc hMerge="1"/>
                <a:tc hMerge="1"/>
                <a:tc hMerge="1"/>
                <a:tc hMerge="1"/>
                <a:tc hMerge="1"/>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27-Nov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Nairobi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23:55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5:55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Los Angeles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08:30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12:45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Southwest Airlines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Economy</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San Diego</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Las Vegas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08:00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09:20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gridSpan="8">
                  <a:txBody>
                    <a:bodyPr/>
                    <a:lstStyle/>
                    <a:p>
                      <a:pPr indent="0" lvl="0" marL="0" rtl="0" algn="ctr">
                        <a:lnSpc>
                          <a:spcPct val="115000"/>
                        </a:lnSpc>
                        <a:spcBef>
                          <a:spcPts val="0"/>
                        </a:spcBef>
                        <a:spcAft>
                          <a:spcPts val="0"/>
                        </a:spcAft>
                        <a:buNone/>
                      </a:pPr>
                      <a:r>
                        <a:rPr b="1" lang="en" sz="1200">
                          <a:solidFill>
                            <a:schemeClr val="lt1"/>
                          </a:solidFill>
                          <a:latin typeface="Montserrat"/>
                          <a:ea typeface="Montserrat"/>
                          <a:cs typeface="Montserrat"/>
                          <a:sym typeface="Montserrat"/>
                        </a:rPr>
                        <a:t>Travel to Nairobi - 32 hrs 20 mins</a:t>
                      </a:r>
                      <a:endParaRPr b="1" sz="1200">
                        <a:solidFill>
                          <a:schemeClr val="lt1"/>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solidFill>
                      <a:srgbClr val="5E374B">
                        <a:alpha val="75980"/>
                      </a:srgbClr>
                    </a:solidFill>
                  </a:tcPr>
                </a:tc>
                <a:tc hMerge="1"/>
                <a:tc hMerge="1"/>
                <a:tc hMerge="1"/>
                <a:tc hMerge="1"/>
                <a:tc hMerge="1"/>
                <a:tc hMerge="1"/>
                <a:tc hMerge="1"/>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Alaska Airlines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Las Vegas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Seattle</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13:51</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Seattle</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16:05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18:40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3-Dec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Nairobi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02:10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a:t>
                      </a:r>
                      <a:r>
                        <a:rPr lang="en" sz="1200">
                          <a:solidFill>
                            <a:srgbClr val="222222"/>
                          </a:solidFill>
                          <a:latin typeface="Montserrat"/>
                          <a:ea typeface="Montserrat"/>
                          <a:cs typeface="Montserrat"/>
                          <a:sym typeface="Montserrat"/>
                        </a:rPr>
                        <a:t>6:20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43" name="Google Shape;143;p30"/>
          <p:cNvSpPr txBox="1"/>
          <p:nvPr/>
        </p:nvSpPr>
        <p:spPr>
          <a:xfrm>
            <a:off x="255950" y="6260600"/>
            <a:ext cx="645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5E374B"/>
                </a:solidFill>
                <a:latin typeface="Montserrat"/>
                <a:ea typeface="Montserrat"/>
                <a:cs typeface="Montserrat"/>
                <a:sym typeface="Montserrat"/>
              </a:rPr>
              <a:t>Click the links below to open your tickets:</a:t>
            </a:r>
            <a:endParaRPr b="1" sz="2000">
              <a:solidFill>
                <a:srgbClr val="5E374B"/>
              </a:solidFill>
              <a:latin typeface="Montserrat"/>
              <a:ea typeface="Montserrat"/>
              <a:cs typeface="Montserrat"/>
              <a:sym typeface="Montserrat"/>
            </a:endParaRPr>
          </a:p>
        </p:txBody>
      </p:sp>
      <p:sp>
        <p:nvSpPr>
          <p:cNvPr id="144" name="Google Shape;144;p30"/>
          <p:cNvSpPr/>
          <p:nvPr/>
        </p:nvSpPr>
        <p:spPr>
          <a:xfrm>
            <a:off x="342725" y="6893850"/>
            <a:ext cx="4406700" cy="492600"/>
          </a:xfrm>
          <a:prstGeom prst="rect">
            <a:avLst/>
          </a:prstGeom>
          <a:solidFill>
            <a:srgbClr val="5E3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Nairobi to Las Vegas Return Tickets</a:t>
            </a:r>
            <a:endParaRPr b="1" sz="1600">
              <a:solidFill>
                <a:schemeClr val="lt1"/>
              </a:solidFill>
              <a:latin typeface="Montserrat"/>
              <a:ea typeface="Montserrat"/>
              <a:cs typeface="Montserrat"/>
              <a:sym typeface="Montserrat"/>
            </a:endParaRPr>
          </a:p>
        </p:txBody>
      </p:sp>
      <p:sp>
        <p:nvSpPr>
          <p:cNvPr id="145" name="Google Shape;145;p30"/>
          <p:cNvSpPr/>
          <p:nvPr/>
        </p:nvSpPr>
        <p:spPr>
          <a:xfrm>
            <a:off x="342725" y="7527100"/>
            <a:ext cx="4406700" cy="492600"/>
          </a:xfrm>
          <a:prstGeom prst="rect">
            <a:avLst/>
          </a:prstGeom>
          <a:solidFill>
            <a:srgbClr val="5E3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San Diego - Las Vegas Ticket</a:t>
            </a:r>
            <a:endParaRPr b="1"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51" name="Google Shape;151;p31"/>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52" name="Google Shape;152;p31"/>
          <p:cNvSpPr txBox="1"/>
          <p:nvPr/>
        </p:nvSpPr>
        <p:spPr>
          <a:xfrm>
            <a:off x="696351" y="3921075"/>
            <a:ext cx="59031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400">
                <a:solidFill>
                  <a:srgbClr val="EBE9DA"/>
                </a:solidFill>
                <a:latin typeface="Montserrat ExtraBold"/>
                <a:ea typeface="Montserrat ExtraBold"/>
                <a:cs typeface="Montserrat ExtraBold"/>
                <a:sym typeface="Montserrat ExtraBold"/>
              </a:rPr>
              <a:t>Entry/Exit</a:t>
            </a:r>
            <a:r>
              <a:rPr lang="en" sz="4400">
                <a:solidFill>
                  <a:srgbClr val="EBE9DA"/>
                </a:solidFill>
                <a:latin typeface="Montserrat ExtraBold"/>
                <a:ea typeface="Montserrat ExtraBold"/>
                <a:cs typeface="Montserrat ExtraBold"/>
                <a:sym typeface="Montserrat ExtraBold"/>
              </a:rPr>
              <a:t>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Documentation Requirements</a:t>
            </a:r>
            <a:endParaRPr b="1" sz="3000">
              <a:solidFill>
                <a:srgbClr val="5E374B"/>
              </a:solidFill>
              <a:latin typeface="Montserrat"/>
              <a:ea typeface="Montserrat"/>
              <a:cs typeface="Montserrat"/>
              <a:sym typeface="Montserrat"/>
            </a:endParaRPr>
          </a:p>
        </p:txBody>
      </p:sp>
      <p:sp>
        <p:nvSpPr>
          <p:cNvPr id="158" name="Google Shape;158;p32"/>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59" name="Google Shape;159;p32"/>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160" name="Google Shape;160;p32"/>
          <p:cNvSpPr txBox="1"/>
          <p:nvPr/>
        </p:nvSpPr>
        <p:spPr>
          <a:xfrm>
            <a:off x="332150" y="1979150"/>
            <a:ext cx="5990700" cy="66420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ENTRY:</a:t>
            </a:r>
            <a:endParaRPr b="1"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Passport with expiration date more than 6 months from entry date (</a:t>
            </a:r>
            <a:r>
              <a:rPr lang="en" sz="3000">
                <a:solidFill>
                  <a:srgbClr val="4A4A4A"/>
                </a:solidFill>
                <a:highlight>
                  <a:schemeClr val="lt1"/>
                </a:highlight>
              </a:rPr>
              <a:t>✔</a:t>
            </a:r>
            <a:r>
              <a:rPr lang="en" sz="3000">
                <a:solidFill>
                  <a:srgbClr val="5E374B"/>
                </a:solidFill>
                <a:latin typeface="Montserrat"/>
                <a:ea typeface="Montserrat"/>
                <a:cs typeface="Montserrat"/>
                <a:sym typeface="Montserrat"/>
              </a:rPr>
              <a:t>)</a:t>
            </a:r>
            <a:endParaRPr sz="3000">
              <a:solidFill>
                <a:srgbClr val="5E374B"/>
              </a:solidFill>
              <a:latin typeface="Montserrat"/>
              <a:ea typeface="Montserrat"/>
              <a:cs typeface="Montserrat"/>
              <a:sym typeface="Montserrat"/>
            </a:endParaRPr>
          </a:p>
          <a:p>
            <a:pPr indent="0" lvl="0" marL="457200" rtl="0" algn="l">
              <a:spcBef>
                <a:spcPts val="0"/>
              </a:spcBef>
              <a:spcAft>
                <a:spcPts val="0"/>
              </a:spcAft>
              <a:buNone/>
            </a:pPr>
            <a:r>
              <a:t/>
            </a:r>
            <a:endParaRPr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US Visa</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rPr b="1" lang="en" sz="3000">
                <a:solidFill>
                  <a:srgbClr val="5E374B"/>
                </a:solidFill>
                <a:latin typeface="Montserrat"/>
                <a:ea typeface="Montserrat"/>
                <a:cs typeface="Montserrat"/>
                <a:sym typeface="Montserrat"/>
              </a:rPr>
              <a:t>EXIT:</a:t>
            </a:r>
            <a:endParaRPr b="1"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COVID test from </a:t>
            </a:r>
            <a:r>
              <a:rPr lang="en" sz="3000" u="sng">
                <a:solidFill>
                  <a:schemeClr val="hlink"/>
                </a:solidFill>
                <a:latin typeface="Montserrat"/>
                <a:ea typeface="Montserrat"/>
                <a:cs typeface="Montserrat"/>
                <a:sym typeface="Montserrat"/>
                <a:hlinkClick r:id="rId3"/>
              </a:rPr>
              <a:t>approved facility</a:t>
            </a:r>
            <a:r>
              <a:rPr lang="en" sz="3000">
                <a:solidFill>
                  <a:srgbClr val="5E374B"/>
                </a:solidFill>
                <a:latin typeface="Montserrat"/>
                <a:ea typeface="Montserrat"/>
                <a:cs typeface="Montserrat"/>
                <a:sym typeface="Montserrat"/>
              </a:rPr>
              <a:t> required no earlier than 1 day prior to departure.</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5E374B"/>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Your US Visa</a:t>
            </a:r>
            <a:endParaRPr b="1" sz="3000">
              <a:solidFill>
                <a:srgbClr val="5E374B"/>
              </a:solidFill>
              <a:latin typeface="Montserrat"/>
              <a:ea typeface="Montserrat"/>
              <a:cs typeface="Montserrat"/>
              <a:sym typeface="Montserrat"/>
            </a:endParaRPr>
          </a:p>
        </p:txBody>
      </p:sp>
      <p:sp>
        <p:nvSpPr>
          <p:cNvPr id="166" name="Google Shape;166;p33"/>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67" name="Google Shape;167;p33"/>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68" name="Google Shape;168;p33"/>
          <p:cNvPicPr preferRelativeResize="0"/>
          <p:nvPr/>
        </p:nvPicPr>
        <p:blipFill>
          <a:blip r:embed="rId3">
            <a:alphaModFix/>
          </a:blip>
          <a:stretch>
            <a:fillRect/>
          </a:stretch>
        </p:blipFill>
        <p:spPr>
          <a:xfrm>
            <a:off x="342725" y="1806700"/>
            <a:ext cx="6629750" cy="44057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