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  <p:sldMasterId id="2147483693" r:id="rId2"/>
    <p:sldMasterId id="2147483698" r:id="rId3"/>
    <p:sldMasterId id="2147483675" r:id="rId4"/>
  </p:sldMasterIdLst>
  <p:notesMasterIdLst>
    <p:notesMasterId r:id="rId26"/>
  </p:notesMasterIdLst>
  <p:handoutMasterIdLst>
    <p:handoutMasterId r:id="rId27"/>
  </p:handoutMasterIdLst>
  <p:sldIdLst>
    <p:sldId id="292" r:id="rId5"/>
    <p:sldId id="286" r:id="rId6"/>
    <p:sldId id="320" r:id="rId7"/>
    <p:sldId id="293" r:id="rId8"/>
    <p:sldId id="294" r:id="rId9"/>
    <p:sldId id="295" r:id="rId10"/>
    <p:sldId id="321" r:id="rId11"/>
    <p:sldId id="322" r:id="rId12"/>
    <p:sldId id="323" r:id="rId13"/>
    <p:sldId id="335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</p:sldIdLst>
  <p:sldSz cx="9144000" cy="6858000" type="screen4x3"/>
  <p:notesSz cx="6858000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50" autoAdjust="0"/>
  </p:normalViewPr>
  <p:slideViewPr>
    <p:cSldViewPr>
      <p:cViewPr varScale="1">
        <p:scale>
          <a:sx n="82" d="100"/>
          <a:sy n="82" d="100"/>
        </p:scale>
        <p:origin x="15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54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3852" y="0"/>
            <a:ext cx="297254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24.03.2020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4"/>
            <a:ext cx="297254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3852" y="9428164"/>
            <a:ext cx="297254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54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3852" y="0"/>
            <a:ext cx="297254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24.03.2020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480" y="4714876"/>
            <a:ext cx="5487041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4"/>
            <a:ext cx="297254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3852" y="9428164"/>
            <a:ext cx="297254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0" y="6148388"/>
          <a:ext cx="91440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name="Image" r:id="rId3" imgW="5701587" imgH="863188" progId="Photoshop.Image.6">
                  <p:embed/>
                </p:oleObj>
              </mc:Choice>
              <mc:Fallback>
                <p:oleObj name="Image" r:id="rId3" imgW="5701587" imgH="863188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0" y="6148388"/>
                        <a:ext cx="9144000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3399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4572000" y="6215063"/>
          <a:ext cx="45720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name="Image" r:id="rId5" imgW="7949206" imgH="1117460" progId="Photoshop.Image.6">
                  <p:embed/>
                </p:oleObj>
              </mc:Choice>
              <mc:Fallback>
                <p:oleObj name="Image" r:id="rId5" imgW="7949206" imgH="1117460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572000" y="6215063"/>
                        <a:ext cx="457200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3399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0" y="6169025"/>
            <a:ext cx="9144000" cy="71438"/>
          </a:xfrm>
          <a:prstGeom prst="rect">
            <a:avLst/>
          </a:prstGeom>
          <a:solidFill>
            <a:srgbClr val="E4D3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kumimoji="1" lang="de-AT" altLang="de-DE" sz="2400">
              <a:latin typeface="Times New Roman" panose="02020603050405020304" pitchFamily="18" charset="0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0" y="6840538"/>
            <a:ext cx="9144000" cy="17462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kumimoji="1" lang="de-AT" altLang="de-DE" sz="2400">
              <a:latin typeface="Times New Roman" panose="02020603050405020304" pitchFamily="18" charset="0"/>
            </a:endParaRPr>
          </a:p>
        </p:txBody>
      </p:sp>
      <p:pic>
        <p:nvPicPr>
          <p:cNvPr id="7" name="Picture 20" descr="HTBLA-logo-neu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0788"/>
            <a:ext cx="280828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0" y="693738"/>
            <a:ext cx="9144000" cy="71437"/>
          </a:xfrm>
          <a:prstGeom prst="rect">
            <a:avLst/>
          </a:prstGeom>
          <a:solidFill>
            <a:srgbClr val="E4D3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kumimoji="1" lang="de-AT" altLang="de-DE" sz="2400">
              <a:latin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kumimoji="1" lang="de-AT" altLang="de-DE" sz="2400">
              <a:latin typeface="Times New Roman" panose="02020603050405020304" pitchFamily="18" charset="0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0" y="6219825"/>
            <a:ext cx="9144000" cy="17463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kumimoji="1" lang="de-AT" altLang="de-DE" sz="2400">
              <a:latin typeface="Times New Roman" panose="02020603050405020304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2565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3905250" y="6356350"/>
            <a:ext cx="2160588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3219B-B5C6-4B13-8524-7A986DAD89C1}" type="datetime1">
              <a:rPr lang="de-DE"/>
              <a:pPr>
                <a:defRPr/>
              </a:pPr>
              <a:t>24.03.2020</a:t>
            </a:fld>
            <a:endParaRPr lang="de-DE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40513" y="6342063"/>
            <a:ext cx="2195512" cy="34131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73FDDF-3988-46B7-91C1-6C8E607D355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735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4BA957B-8A8C-4416-A514-5F097487C5E8}" type="datetimeFigureOut">
              <a:rPr lang="de-AT" smtClean="0"/>
              <a:t>24.03.2020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1E9BD41-87C3-480F-9239-7957E34F68F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223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0246" name="Grafik 6"/>
          <p:cNvPicPr>
            <a:picLocks noChangeAspect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4222750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II_POS_</a:t>
            </a:r>
            <a:r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OO 2018/19 </a:t>
            </a:r>
            <a:r>
              <a:rPr lang="de-DE" sz="1000" kern="12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 charset="0"/>
                <a:sym typeface="Wingdings" pitchFamily="2" charset="2"/>
              </a:rPr>
              <a:t> </a:t>
            </a:r>
            <a:r>
              <a:rPr lang="de-DE" sz="1000" kern="120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 charset="0"/>
                <a:sym typeface="Wingdings" pitchFamily="2" charset="2"/>
              </a:rPr>
              <a:t>Generics</a:t>
            </a:r>
            <a:r>
              <a:rPr lang="de-DE" sz="1000" kern="12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 charset="0"/>
                <a:sym typeface="Wingdings" pitchFamily="2" charset="2"/>
              </a:rPr>
              <a:t> 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fld id="{C5A4FFB9-E613-43CD-964A-AE1E9E6225EE}" type="slidenum">
              <a:rPr lang="de-DE" sz="100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44" r:id="rId7"/>
    <p:sldLayoutId id="2147483745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C00000"/>
              </a:gs>
              <a:gs pos="0">
                <a:srgbClr val="A40000">
                  <a:lumMod val="100000"/>
                </a:srgbClr>
              </a:gs>
              <a:gs pos="50000">
                <a:srgbClr val="D60000"/>
              </a:gs>
              <a:gs pos="100000">
                <a:srgbClr val="A80000">
                  <a:lumMod val="98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7414" name="Grafik 6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6DD54E4-5D87-4DDA-86A7-5D3265BB197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43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4582" name="Grafik 6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E0A7362-2F94-4D89-A5F0-263D764F0B24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30726" name="Grafik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046146C9-533C-4473-A975-7739642B77B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DE41B1E8-ED86-45E8-96AC-5B72C21F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Motivation: C#-Collections ohne </a:t>
            </a:r>
            <a:r>
              <a:rPr lang="de-DE" altLang="de-DE" dirty="0" err="1"/>
              <a:t>Generics</a:t>
            </a:r>
            <a:endParaRPr lang="de-AT" altLang="de-DE" dirty="0"/>
          </a:p>
        </p:txBody>
      </p:sp>
      <p:sp>
        <p:nvSpPr>
          <p:cNvPr id="6147" name="Inhaltsplatzhalter 2">
            <a:extLst>
              <a:ext uri="{FF2B5EF4-FFF2-40B4-BE49-F238E27FC236}">
                <a16:creationId xmlns:a16="http://schemas.microsoft.com/office/drawing/2014/main" id="{D63AF9F7-2198-426C-B5BC-0DBC4DBEF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919163"/>
            <a:ext cx="8583612" cy="5184775"/>
          </a:xfrm>
        </p:spPr>
        <p:txBody>
          <a:bodyPr/>
          <a:lstStyle/>
          <a:p>
            <a:r>
              <a:rPr lang="de-AT" altLang="de-DE" sz="2400"/>
              <a:t>„Sammeln“ beliebige Objekte</a:t>
            </a:r>
          </a:p>
          <a:p>
            <a:pPr lvl="1"/>
            <a:r>
              <a:rPr lang="de-AT" altLang="de-DE" sz="2000"/>
              <a:t>Alles ist einfügbar</a:t>
            </a:r>
          </a:p>
          <a:p>
            <a:pPr lvl="1"/>
            <a:r>
              <a:rPr lang="de-AT" altLang="de-DE" sz="2000"/>
              <a:t>Bei Entnahme Cast notwendig</a:t>
            </a:r>
          </a:p>
          <a:p>
            <a:pPr lvl="2"/>
            <a:r>
              <a:rPr lang="de-AT" altLang="de-DE" sz="1800"/>
              <a:t>Falscher Typ ist möglich </a:t>
            </a:r>
            <a:r>
              <a:rPr lang="de-AT" altLang="de-DE" sz="1800">
                <a:sym typeface="Wingdings" panose="05000000000000000000" pitchFamily="2" charset="2"/>
              </a:rPr>
              <a:t></a:t>
            </a:r>
            <a:br>
              <a:rPr lang="de-AT" altLang="de-DE" sz="1800">
                <a:sym typeface="Wingdings" panose="05000000000000000000" pitchFamily="2" charset="2"/>
              </a:rPr>
            </a:br>
            <a:r>
              <a:rPr lang="de-AT" altLang="de-DE" sz="1800">
                <a:sym typeface="Wingdings" panose="05000000000000000000" pitchFamily="2" charset="2"/>
              </a:rPr>
              <a:t>InvalidCastException</a:t>
            </a:r>
          </a:p>
          <a:p>
            <a:pPr lvl="2"/>
            <a:endParaRPr lang="de-AT" altLang="de-DE" sz="1800">
              <a:sym typeface="Wingdings" panose="05000000000000000000" pitchFamily="2" charset="2"/>
            </a:endParaRPr>
          </a:p>
          <a:p>
            <a:r>
              <a:rPr lang="de-AT" altLang="de-DE" sz="2400">
                <a:sym typeface="Wingdings" panose="05000000000000000000" pitchFamily="2" charset="2"/>
              </a:rPr>
              <a:t>Basiert auf Interfaces</a:t>
            </a:r>
          </a:p>
          <a:p>
            <a:pPr lvl="1"/>
            <a:r>
              <a:rPr lang="de-AT" altLang="de-DE" sz="2000">
                <a:sym typeface="Wingdings" panose="05000000000000000000" pitchFamily="2" charset="2"/>
              </a:rPr>
              <a:t>IEnumerable  ICollection  IList</a:t>
            </a:r>
          </a:p>
          <a:p>
            <a:pPr lvl="1"/>
            <a:r>
              <a:rPr lang="de-AT" altLang="de-DE" sz="2000">
                <a:sym typeface="Wingdings" panose="05000000000000000000" pitchFamily="2" charset="2"/>
              </a:rPr>
              <a:t>IComparable erlaubt sortierte Verwaltung</a:t>
            </a:r>
          </a:p>
          <a:p>
            <a:pPr lvl="1"/>
            <a:endParaRPr lang="de-AT" altLang="de-DE" sz="2000">
              <a:sym typeface="Wingdings" panose="05000000000000000000" pitchFamily="2" charset="2"/>
            </a:endParaRPr>
          </a:p>
          <a:p>
            <a:r>
              <a:rPr lang="de-AT" altLang="de-DE" sz="2400">
                <a:sym typeface="Wingdings" panose="05000000000000000000" pitchFamily="2" charset="2"/>
              </a:rPr>
              <a:t>Haben wir bisher realisiert</a:t>
            </a:r>
          </a:p>
          <a:p>
            <a:pPr lvl="1"/>
            <a:r>
              <a:rPr lang="de-AT" altLang="de-DE" sz="2000">
                <a:sym typeface="Wingdings" panose="05000000000000000000" pitchFamily="2" charset="2"/>
              </a:rPr>
              <a:t>Stack, Queue, Wörterbuch, HashTable, …</a:t>
            </a:r>
          </a:p>
          <a:p>
            <a:pPr lvl="1"/>
            <a:endParaRPr lang="de-AT" altLang="de-DE" sz="20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E37AC4-08B1-4E4C-B525-1087791B9B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924300" y="6413500"/>
            <a:ext cx="216058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98111D8-54EB-4A39-B357-38150F12DB60}" type="datetime1">
              <a:rPr lang="de-DE" smtClean="0"/>
              <a:pPr>
                <a:defRPr/>
              </a:pPr>
              <a:t>24.03.2020</a:t>
            </a:fld>
            <a:endParaRPr lang="de-DE"/>
          </a:p>
        </p:txBody>
      </p:sp>
      <p:sp>
        <p:nvSpPr>
          <p:cNvPr id="6149" name="Foliennummernplatzhalter 4">
            <a:extLst>
              <a:ext uri="{FF2B5EF4-FFF2-40B4-BE49-F238E27FC236}">
                <a16:creationId xmlns:a16="http://schemas.microsoft.com/office/drawing/2014/main" id="{AA65C6D7-F37C-4CA9-83AD-A61431DF1F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773863" y="6380163"/>
            <a:ext cx="2195512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6B99F8-40A0-4035-AF14-ED6FFE7D5499}" type="slidenum">
              <a:rPr lang="de-DE" altLang="de-DE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de-DE" altLang="de-DE" sz="1400">
              <a:solidFill>
                <a:schemeClr val="bg1"/>
              </a:solidFill>
            </a:endParaRPr>
          </a:p>
        </p:txBody>
      </p:sp>
      <p:pic>
        <p:nvPicPr>
          <p:cNvPr id="6150" name="Picture 2">
            <a:extLst>
              <a:ext uri="{FF2B5EF4-FFF2-40B4-BE49-F238E27FC236}">
                <a16:creationId xmlns:a16="http://schemas.microsoft.com/office/drawing/2014/main" id="{EF8C3A71-83AB-46CD-A9DB-CA1668F8F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425" y="1525588"/>
            <a:ext cx="2655888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>
            <a:extLst>
              <a:ext uri="{FF2B5EF4-FFF2-40B4-BE49-F238E27FC236}">
                <a16:creationId xmlns:a16="http://schemas.microsoft.com/office/drawing/2014/main" id="{12E903D0-BB2E-4A55-82A4-0639A40B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/>
              <a:t>Constraints auf generischen Typ</a:t>
            </a:r>
          </a:p>
        </p:txBody>
      </p:sp>
      <p:sp>
        <p:nvSpPr>
          <p:cNvPr id="12291" name="Inhaltsplatzhalter 2">
            <a:extLst>
              <a:ext uri="{FF2B5EF4-FFF2-40B4-BE49-F238E27FC236}">
                <a16:creationId xmlns:a16="http://schemas.microsoft.com/office/drawing/2014/main" id="{2DD849C4-9CED-4605-B17D-9BAEB04FB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de-AT" altLang="de-DE" sz="2000"/>
              <a:t>Bei der Definition einer generischen Methode oder Klasse können Einschränkungen auf den Typ mittels dem Schlüsselwort </a:t>
            </a:r>
            <a:r>
              <a:rPr lang="de-AT" altLang="de-DE" sz="2000" b="1"/>
              <a:t>where</a:t>
            </a:r>
            <a:r>
              <a:rPr lang="de-AT" altLang="de-DE" sz="2000"/>
              <a:t> festgelegt werden.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AT" altLang="de-DE" sz="2000"/>
          </a:p>
          <a:p>
            <a:pPr marL="0" indent="0">
              <a:buFont typeface="Wingdings" panose="05000000000000000000" pitchFamily="2" charset="2"/>
              <a:buNone/>
            </a:pPr>
            <a:endParaRPr lang="de-AT" altLang="de-DE" sz="2000"/>
          </a:p>
          <a:p>
            <a:pPr marL="0" indent="0">
              <a:buFont typeface="Wingdings" panose="05000000000000000000" pitchFamily="2" charset="2"/>
              <a:buNone/>
            </a:pPr>
            <a:endParaRPr lang="de-AT" altLang="de-DE" sz="2000"/>
          </a:p>
          <a:p>
            <a:pPr marL="0" indent="0">
              <a:buFont typeface="Wingdings" panose="05000000000000000000" pitchFamily="2" charset="2"/>
              <a:buNone/>
            </a:pPr>
            <a:endParaRPr lang="de-AT" altLang="de-DE" sz="2000"/>
          </a:p>
          <a:p>
            <a:pPr marL="0" indent="0">
              <a:buFont typeface="Wingdings" panose="05000000000000000000" pitchFamily="2" charset="2"/>
              <a:buNone/>
            </a:pPr>
            <a:r>
              <a:rPr lang="de-AT" altLang="de-DE" sz="2000"/>
              <a:t>Im obigen Beispiel muss der Typ T von Employee abgeleitet sein sowie die Interfaces IEmployee und IComparable&lt;T&gt; implementieren.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AT" altLang="de-DE" sz="2000"/>
          </a:p>
          <a:p>
            <a:pPr marL="0" indent="0">
              <a:buFont typeface="Wingdings" panose="05000000000000000000" pitchFamily="2" charset="2"/>
              <a:buNone/>
            </a:pPr>
            <a:r>
              <a:rPr lang="de-AT" altLang="de-DE" sz="2000"/>
              <a:t>Durch new() wird festgelegt, dass der Typ T instanzierbar sein muss (d.h. z.B. nicht abstract).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AT" altLang="de-DE" sz="2000"/>
          </a:p>
          <a:p>
            <a:pPr marL="0" indent="0">
              <a:buFont typeface="Wingdings" panose="05000000000000000000" pitchFamily="2" charset="2"/>
              <a:buNone/>
            </a:pPr>
            <a:endParaRPr lang="de-AT" altLang="de-DE" sz="2000"/>
          </a:p>
          <a:p>
            <a:pPr marL="0" indent="0">
              <a:buFont typeface="Wingdings" panose="05000000000000000000" pitchFamily="2" charset="2"/>
              <a:buNone/>
            </a:pPr>
            <a:endParaRPr lang="de-AT" altLang="de-DE" sz="2000"/>
          </a:p>
          <a:p>
            <a:pPr marL="0" indent="0">
              <a:buFont typeface="Wingdings" panose="05000000000000000000" pitchFamily="2" charset="2"/>
              <a:buNone/>
            </a:pPr>
            <a:endParaRPr lang="de-AT" altLang="de-DE" sz="20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11F3F9-65E7-4C28-A488-8D614E1719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924300" y="6413500"/>
            <a:ext cx="216058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98111D8-54EB-4A39-B357-38150F12DB60}" type="datetime1">
              <a:rPr lang="de-DE" smtClean="0"/>
              <a:pPr>
                <a:defRPr/>
              </a:pPr>
              <a:t>24.03.2020</a:t>
            </a:fld>
            <a:endParaRPr lang="de-DE"/>
          </a:p>
        </p:txBody>
      </p:sp>
      <p:sp>
        <p:nvSpPr>
          <p:cNvPr id="12293" name="Foliennummernplatzhalter 4">
            <a:extLst>
              <a:ext uri="{FF2B5EF4-FFF2-40B4-BE49-F238E27FC236}">
                <a16:creationId xmlns:a16="http://schemas.microsoft.com/office/drawing/2014/main" id="{674DD313-9B55-41BE-AAA9-E10EC92655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773863" y="6380163"/>
            <a:ext cx="2195512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6B99F8-40A0-4035-AF14-ED6FFE7D5499}" type="slidenum">
              <a:rPr lang="de-DE" altLang="de-DE" smtClean="0"/>
              <a:pPr/>
              <a:t>10</a:t>
            </a:fld>
            <a:endParaRPr lang="de-DE" altLang="de-DE" sz="1400">
              <a:solidFill>
                <a:schemeClr val="bg1"/>
              </a:solidFill>
            </a:endParaRPr>
          </a:p>
        </p:txBody>
      </p:sp>
      <p:pic>
        <p:nvPicPr>
          <p:cNvPr id="12294" name="Grafik 1">
            <a:extLst>
              <a:ext uri="{FF2B5EF4-FFF2-40B4-BE49-F238E27FC236}">
                <a16:creationId xmlns:a16="http://schemas.microsoft.com/office/drawing/2014/main" id="{4AA602D4-5CD6-45A5-B716-DE722AC7A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8920"/>
            <a:ext cx="7048500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/>
              <a:t>Constraints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58428" y="1052736"/>
            <a:ext cx="69333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AT" altLang="de-DE" sz="1600" b="1" dirty="0">
                <a:latin typeface="+mj-lt"/>
              </a:rPr>
              <a:t>Annahmen über Platzhaltertypen werden als Basistypen ausgedrückt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58428" y="1412776"/>
            <a:ext cx="695094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AT" altLang="de-DE" sz="1400" dirty="0" err="1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altLang="de-DE" sz="14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OrderedBuffer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&lt;T, </a:t>
            </a:r>
            <a:r>
              <a:rPr lang="de-AT" altLang="de-DE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de-AT" altLang="de-DE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AT" altLang="de-DE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de-AT" altLang="de-D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altLang="de-DE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IComparable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altLang="de-DE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de-AT" alt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altLang="de-DE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de-AT" alt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altLang="de-DE" sz="1400" dirty="0" err="1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altLang="de-DE" sz="14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altLang="de-DE" sz="1400" dirty="0" err="1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altLang="de-DE" sz="14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400" dirty="0" err="1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altLang="de-DE" sz="14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altLang="de-DE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de-AT" altLang="de-DE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AT" altLang="de-DE" sz="1400" dirty="0" err="1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altLang="de-DE" sz="14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de-AT" alt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AT" altLang="de-DE" sz="1400" dirty="0" err="1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AT" altLang="de-DE" sz="14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 &gt;= 0 &amp;&amp; </a:t>
            </a:r>
            <a:r>
              <a:rPr lang="de-AT" altLang="de-DE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p.CompareTo</a:t>
            </a:r>
            <a:r>
              <a:rPr lang="de-AT" altLang="de-DE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altLang="de-DE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</a:t>
            </a:r>
            <a:r>
              <a:rPr lang="de-AT" altLang="de-DE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[i])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0) </a:t>
            </a:r>
          </a:p>
          <a:p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  <a:r>
              <a:rPr lang="de-AT" alt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[i+1] = </a:t>
            </a:r>
            <a:r>
              <a:rPr lang="de-AT" alt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[i]; </a:t>
            </a:r>
            <a:r>
              <a:rPr lang="de-AT" alt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[i+1] = </a:t>
            </a:r>
            <a:r>
              <a:rPr lang="de-AT" alt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[i]; i--;}</a:t>
            </a:r>
          </a:p>
          <a:p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AT" alt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[i+1] = x; </a:t>
            </a:r>
            <a:r>
              <a:rPr lang="de-AT" alt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[i+1] = p;</a:t>
            </a:r>
          </a:p>
          <a:p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58428" y="4077072"/>
            <a:ext cx="52020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AT" altLang="de-DE" sz="1600" dirty="0">
                <a:latin typeface="+mj-lt"/>
              </a:rPr>
              <a:t>Erlaubt Operationen auf Elemente von Platzhaltertypen</a:t>
            </a:r>
          </a:p>
        </p:txBody>
      </p:sp>
      <p:sp>
        <p:nvSpPr>
          <p:cNvPr id="7174" name="AutoShape 6"/>
          <p:cNvSpPr>
            <a:spLocks/>
          </p:cNvSpPr>
          <p:nvPr/>
        </p:nvSpPr>
        <p:spPr bwMode="auto">
          <a:xfrm>
            <a:off x="6328742" y="2060848"/>
            <a:ext cx="1771650" cy="487950"/>
          </a:xfrm>
          <a:prstGeom prst="borderCallout1">
            <a:avLst>
              <a:gd name="adj1" fmla="val -1138"/>
              <a:gd name="adj2" fmla="val 52643"/>
              <a:gd name="adj3" fmla="val -84534"/>
              <a:gd name="adj4" fmla="val 514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de-AT" altLang="de-DE" sz="1200" dirty="0">
                <a:latin typeface="+mj-lt"/>
              </a:rPr>
              <a:t>Interface oder Basisklasse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58428" y="4612487"/>
            <a:ext cx="6047178" cy="1468043"/>
            <a:chOff x="432" y="3154"/>
            <a:chExt cx="4301" cy="1233"/>
          </a:xfrm>
        </p:grpSpPr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432" y="3154"/>
              <a:ext cx="998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AT" altLang="de-DE" sz="1600" b="1" dirty="0">
                  <a:latin typeface="+mj-lt"/>
                </a:rPr>
                <a:t>Verwendung</a:t>
              </a:r>
            </a:p>
          </p:txBody>
        </p:sp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470" y="3466"/>
              <a:ext cx="4263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AT" altLang="de-DE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OrderedBuffer</a:t>
              </a:r>
              <a:r>
                <a:rPr lang="de-AT" alt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de-AT" altLang="de-DE" sz="1200" dirty="0" err="1">
                  <a:solidFill>
                    <a:srgbClr val="1802B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e-AT" alt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AT" altLang="de-DE" sz="12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e-AT" alt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a = </a:t>
              </a:r>
              <a:r>
                <a:rPr lang="de-AT" altLang="de-DE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de-AT" alt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AT" altLang="de-DE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OrderedBuffer</a:t>
              </a:r>
              <a:r>
                <a:rPr lang="de-AT" alt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de-AT" altLang="de-DE" sz="1200" dirty="0" err="1">
                  <a:solidFill>
                    <a:srgbClr val="1802B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e-AT" alt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AT" altLang="de-DE" sz="12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e-AT" alt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&gt;();</a:t>
              </a:r>
            </a:p>
            <a:p>
              <a:r>
                <a:rPr lang="de-AT" altLang="de-DE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a.Put</a:t>
              </a:r>
              <a:r>
                <a:rPr lang="de-AT" alt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(100, </a:t>
              </a:r>
              <a:r>
                <a:rPr lang="de-AT" altLang="de-DE" sz="12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de-AT" alt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</p:txBody>
        </p:sp>
        <p:sp>
          <p:nvSpPr>
            <p:cNvPr id="7178" name="AutoShape 10"/>
            <p:cNvSpPr>
              <a:spLocks/>
            </p:cNvSpPr>
            <p:nvPr/>
          </p:nvSpPr>
          <p:spPr bwMode="auto">
            <a:xfrm>
              <a:off x="2367" y="3974"/>
              <a:ext cx="2314" cy="413"/>
            </a:xfrm>
            <a:prstGeom prst="borderCallout1">
              <a:avLst>
                <a:gd name="adj1" fmla="val -1479"/>
                <a:gd name="adj2" fmla="val 10675"/>
                <a:gd name="adj3" fmla="val -80105"/>
                <a:gd name="adj4" fmla="val -1974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de-AT" altLang="de-DE" sz="1350" dirty="0">
                  <a:latin typeface="+mj-lt"/>
                </a:rPr>
                <a:t>Parameter muss </a:t>
              </a:r>
              <a:r>
                <a:rPr lang="de-AT" altLang="de-DE" sz="1200" dirty="0" err="1">
                  <a:latin typeface="+mj-lt"/>
                </a:rPr>
                <a:t>IComparable</a:t>
              </a:r>
              <a:r>
                <a:rPr lang="de-AT" altLang="de-DE" sz="1350" dirty="0">
                  <a:latin typeface="+mj-lt"/>
                </a:rPr>
                <a:t> implementieren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632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/>
              <a:t>Mehrere Constraints möglich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28650" y="980728"/>
            <a:ext cx="6050374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AT" altLang="de-DE" sz="1600" dirty="0" err="1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altLang="de-DE" sz="16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OrderedBuffer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&lt;T, </a:t>
            </a:r>
            <a:r>
              <a:rPr lang="de-AT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de-AT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e-AT" alt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altLang="de-DE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AT" altLang="de-DE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T: </a:t>
            </a:r>
            <a:r>
              <a:rPr lang="de-AT" altLang="de-DE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endParaRPr lang="de-AT" altLang="de-DE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altLang="de-DE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altLang="de-DE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AT" altLang="de-DE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de-AT" altLang="de-DE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altLang="de-DE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IComparable</a:t>
            </a:r>
            <a:endParaRPr lang="de-AT" altLang="de-DE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altLang="de-DE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altLang="de-DE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AT" altLang="de-DE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de-AT" altLang="de-DE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altLang="de-DE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ISerializable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altLang="de-DE" sz="1600" dirty="0" err="1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altLang="de-DE" sz="16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600" dirty="0" err="1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altLang="de-DE" sz="16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de-AT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p) {...}</a:t>
            </a:r>
          </a:p>
          <a:p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altLang="de-DE" sz="1600" dirty="0" err="1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altLang="de-DE" sz="16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600" dirty="0" err="1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altLang="de-DE" sz="16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altLang="de-DE" sz="16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de-AT" altLang="de-DE" sz="16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de-AT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p) {...}</a:t>
            </a:r>
          </a:p>
          <a:p>
            <a:r>
              <a:rPr lang="de-AT" altLang="de-DE" sz="1600" dirty="0">
                <a:latin typeface="+mj-lt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8651" y="3642909"/>
            <a:ext cx="8607029" cy="1874855"/>
            <a:chOff x="432" y="2208"/>
            <a:chExt cx="7229" cy="1512"/>
          </a:xfrm>
        </p:grpSpPr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432" y="2304"/>
              <a:ext cx="111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AT" altLang="de-DE" sz="1500" b="1" dirty="0">
                  <a:latin typeface="+mj-lt"/>
                </a:rPr>
                <a:t>Verwendung</a:t>
              </a:r>
              <a:endParaRPr lang="de-AT" altLang="de-DE" sz="1350" b="1" dirty="0">
                <a:latin typeface="+mj-lt"/>
              </a:endParaRPr>
            </a:p>
          </p:txBody>
        </p:sp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470" y="3124"/>
              <a:ext cx="7191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AT" alt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OrderedBuffer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de-AT" altLang="de-DE" sz="14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MySubclass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AT" altLang="de-DE" sz="14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MyPrio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a = </a:t>
              </a:r>
              <a:r>
                <a:rPr lang="de-AT" altLang="de-DE" sz="1400" dirty="0" err="1">
                  <a:solidFill>
                    <a:srgbClr val="1802B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de-AT" altLang="de-DE" sz="1400" dirty="0">
                  <a:solidFill>
                    <a:srgbClr val="1802B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AT" alt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OrderedBuffer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de-AT" alt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MySubclass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AT" alt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MyPrio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&gt;();</a:t>
              </a:r>
            </a:p>
            <a:p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r>
                <a:rPr lang="de-AT" alt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a.Put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e-AT" altLang="de-DE" sz="1400" dirty="0" err="1">
                  <a:solidFill>
                    <a:srgbClr val="1802B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AT" alt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MySubclass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(), </a:t>
              </a:r>
              <a:r>
                <a:rPr lang="de-AT" altLang="de-DE" sz="1400" dirty="0" err="1">
                  <a:solidFill>
                    <a:srgbClr val="1802B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de-AT" altLang="de-DE" sz="1400" dirty="0">
                  <a:solidFill>
                    <a:srgbClr val="1802B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AT" alt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MyPrio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(100));</a:t>
              </a:r>
            </a:p>
          </p:txBody>
        </p:sp>
        <p:sp>
          <p:nvSpPr>
            <p:cNvPr id="8199" name="AutoShape 7"/>
            <p:cNvSpPr>
              <a:spLocks/>
            </p:cNvSpPr>
            <p:nvPr/>
          </p:nvSpPr>
          <p:spPr bwMode="auto">
            <a:xfrm>
              <a:off x="3464" y="2500"/>
              <a:ext cx="2820" cy="354"/>
            </a:xfrm>
            <a:prstGeom prst="borderCallout1">
              <a:avLst>
                <a:gd name="adj1" fmla="val 33028"/>
                <a:gd name="adj2" fmla="val -1810"/>
                <a:gd name="adj3" fmla="val 186539"/>
                <a:gd name="adj4" fmla="val -1138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de-AT" altLang="de-DE" sz="1200" dirty="0">
                  <a:latin typeface="+mj-lt"/>
                </a:rPr>
                <a:t>muss </a:t>
              </a:r>
              <a:r>
                <a:rPr lang="de-AT" altLang="de-DE" sz="1050" dirty="0" err="1">
                  <a:latin typeface="+mj-lt"/>
                </a:rPr>
                <a:t>IComparable</a:t>
              </a:r>
              <a:r>
                <a:rPr lang="de-AT" altLang="de-DE" sz="1200" dirty="0">
                  <a:latin typeface="+mj-lt"/>
                </a:rPr>
                <a:t> und </a:t>
              </a:r>
              <a:r>
                <a:rPr lang="de-AT" altLang="de-DE" sz="1200" dirty="0" err="1">
                  <a:latin typeface="+mj-lt"/>
                </a:rPr>
                <a:t>ISerializable</a:t>
              </a:r>
              <a:r>
                <a:rPr lang="de-AT" altLang="de-DE" sz="1200" dirty="0">
                  <a:latin typeface="+mj-lt"/>
                </a:rPr>
                <a:t> unterstützen</a:t>
              </a:r>
            </a:p>
          </p:txBody>
        </p:sp>
        <p:sp>
          <p:nvSpPr>
            <p:cNvPr id="8200" name="AutoShape 8"/>
            <p:cNvSpPr>
              <a:spLocks/>
            </p:cNvSpPr>
            <p:nvPr/>
          </p:nvSpPr>
          <p:spPr bwMode="auto">
            <a:xfrm>
              <a:off x="1748" y="2208"/>
              <a:ext cx="2128" cy="223"/>
            </a:xfrm>
            <a:prstGeom prst="borderCallout1">
              <a:avLst>
                <a:gd name="adj1" fmla="val 108029"/>
                <a:gd name="adj2" fmla="val 14243"/>
                <a:gd name="adj3" fmla="val 417638"/>
                <a:gd name="adj4" fmla="val 1306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de-AT" altLang="de-DE" sz="1200" dirty="0">
                  <a:latin typeface="+mj-lt"/>
                </a:rPr>
                <a:t>muss </a:t>
              </a:r>
              <a:r>
                <a:rPr lang="de-AT" altLang="de-DE" sz="1050" dirty="0">
                  <a:latin typeface="+mj-lt"/>
                </a:rPr>
                <a:t>Unterklasse von </a:t>
              </a:r>
              <a:r>
                <a:rPr lang="de-AT" altLang="de-DE" sz="1050" dirty="0" err="1">
                  <a:latin typeface="+mj-lt"/>
                </a:rPr>
                <a:t>MyClass</a:t>
              </a:r>
              <a:r>
                <a:rPr lang="de-AT" altLang="de-DE" sz="1050" dirty="0">
                  <a:latin typeface="+mj-lt"/>
                </a:rPr>
                <a:t> sein</a:t>
              </a:r>
              <a:endParaRPr lang="de-AT" altLang="de-DE" sz="12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95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/>
              <a:t>Konstruktor-Constraints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28651" y="992884"/>
            <a:ext cx="5334986" cy="34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AT" altLang="de-DE" sz="1500" b="1" dirty="0">
                <a:latin typeface="+mj-lt"/>
              </a:rPr>
              <a:t>Zum Erzeugen neuer </a:t>
            </a:r>
            <a:r>
              <a:rPr lang="de-AT" altLang="de-DE" sz="1800" b="1" dirty="0">
                <a:latin typeface="+mj-lt"/>
              </a:rPr>
              <a:t>Objekte</a:t>
            </a:r>
            <a:r>
              <a:rPr lang="de-AT" altLang="de-DE" sz="1500" b="1" dirty="0">
                <a:latin typeface="+mj-lt"/>
              </a:rPr>
              <a:t> in einem generischen Typ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01279" y="1621805"/>
            <a:ext cx="3838614" cy="2289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AT" altLang="de-DE" sz="1400" dirty="0" err="1">
                <a:solidFill>
                  <a:srgbClr val="1802BE"/>
                </a:solidFill>
                <a:latin typeface="+mj-lt"/>
              </a:rPr>
              <a:t>class</a:t>
            </a:r>
            <a:r>
              <a:rPr lang="de-AT" altLang="de-DE" sz="1400" dirty="0">
                <a:solidFill>
                  <a:srgbClr val="1802BE"/>
                </a:solidFill>
                <a:latin typeface="+mj-lt"/>
              </a:rPr>
              <a:t> </a:t>
            </a:r>
            <a:r>
              <a:rPr lang="de-AT" altLang="de-DE" sz="1400" b="1" dirty="0">
                <a:latin typeface="+mj-lt"/>
              </a:rPr>
              <a:t>Stack</a:t>
            </a:r>
            <a:r>
              <a:rPr lang="de-AT" altLang="de-DE" sz="1400" dirty="0">
                <a:latin typeface="+mj-lt"/>
              </a:rPr>
              <a:t>&lt;T, E&gt; </a:t>
            </a:r>
            <a:r>
              <a:rPr lang="de-AT" altLang="de-DE" sz="1400" dirty="0" err="1">
                <a:solidFill>
                  <a:srgbClr val="1802BE"/>
                </a:solidFill>
                <a:latin typeface="+mj-lt"/>
              </a:rPr>
              <a:t>where</a:t>
            </a:r>
            <a:r>
              <a:rPr lang="de-AT" altLang="de-DE" sz="1400" dirty="0">
                <a:solidFill>
                  <a:srgbClr val="1802BE"/>
                </a:solidFill>
                <a:latin typeface="+mj-lt"/>
              </a:rPr>
              <a:t> </a:t>
            </a:r>
            <a:r>
              <a:rPr lang="de-AT" altLang="de-DE" sz="1400" dirty="0">
                <a:latin typeface="+mj-lt"/>
              </a:rPr>
              <a:t>E: </a:t>
            </a:r>
            <a:r>
              <a:rPr lang="de-AT" altLang="de-DE" sz="1400" dirty="0" err="1">
                <a:latin typeface="+mj-lt"/>
              </a:rPr>
              <a:t>Exception</a:t>
            </a:r>
            <a:r>
              <a:rPr lang="de-AT" altLang="de-DE" sz="1400" dirty="0">
                <a:latin typeface="+mj-lt"/>
              </a:rPr>
              <a:t>, </a:t>
            </a:r>
            <a:r>
              <a:rPr lang="de-AT" altLang="de-DE" sz="1400" dirty="0" err="1">
                <a:solidFill>
                  <a:srgbClr val="FF0000"/>
                </a:solidFill>
                <a:latin typeface="+mj-lt"/>
              </a:rPr>
              <a:t>new</a:t>
            </a:r>
            <a:r>
              <a:rPr lang="de-AT" altLang="de-DE" sz="1400" dirty="0">
                <a:solidFill>
                  <a:srgbClr val="FF0000"/>
                </a:solidFill>
                <a:latin typeface="+mj-lt"/>
              </a:rPr>
              <a:t>()</a:t>
            </a:r>
            <a:r>
              <a:rPr lang="de-AT" altLang="de-DE" sz="1400" dirty="0">
                <a:latin typeface="+mj-lt"/>
              </a:rPr>
              <a:t> {</a:t>
            </a:r>
          </a:p>
          <a:p>
            <a:r>
              <a:rPr lang="de-AT" altLang="de-DE" sz="1400" dirty="0">
                <a:latin typeface="+mj-lt"/>
              </a:rPr>
              <a:t>	T[] </a:t>
            </a:r>
            <a:r>
              <a:rPr lang="de-AT" altLang="de-DE" sz="1400" dirty="0" err="1">
                <a:latin typeface="+mj-lt"/>
              </a:rPr>
              <a:t>data</a:t>
            </a:r>
            <a:r>
              <a:rPr lang="de-AT" altLang="de-DE" sz="1400" dirty="0">
                <a:latin typeface="+mj-lt"/>
              </a:rPr>
              <a:t> = ...;</a:t>
            </a:r>
          </a:p>
          <a:p>
            <a:r>
              <a:rPr lang="de-AT" altLang="de-DE" sz="1400" dirty="0">
                <a:latin typeface="+mj-lt"/>
              </a:rPr>
              <a:t>	</a:t>
            </a:r>
            <a:r>
              <a:rPr lang="de-AT" altLang="de-DE" sz="1400" dirty="0" err="1">
                <a:solidFill>
                  <a:srgbClr val="1802BE"/>
                </a:solidFill>
                <a:latin typeface="+mj-lt"/>
              </a:rPr>
              <a:t>int</a:t>
            </a:r>
            <a:r>
              <a:rPr lang="de-AT" altLang="de-DE" sz="1400" dirty="0">
                <a:solidFill>
                  <a:srgbClr val="1802BE"/>
                </a:solidFill>
                <a:latin typeface="+mj-lt"/>
              </a:rPr>
              <a:t> </a:t>
            </a:r>
            <a:r>
              <a:rPr lang="de-AT" altLang="de-DE" sz="1400" dirty="0">
                <a:latin typeface="+mj-lt"/>
              </a:rPr>
              <a:t>top = -1;</a:t>
            </a:r>
          </a:p>
          <a:p>
            <a:pPr>
              <a:spcBef>
                <a:spcPct val="30000"/>
              </a:spcBef>
            </a:pPr>
            <a:r>
              <a:rPr lang="de-AT" altLang="de-DE" sz="1400" dirty="0">
                <a:latin typeface="+mj-lt"/>
              </a:rPr>
              <a:t>	</a:t>
            </a:r>
            <a:r>
              <a:rPr lang="de-AT" altLang="de-DE" sz="1400" dirty="0" err="1">
                <a:solidFill>
                  <a:srgbClr val="1802BE"/>
                </a:solidFill>
                <a:latin typeface="+mj-lt"/>
              </a:rPr>
              <a:t>public</a:t>
            </a:r>
            <a:r>
              <a:rPr lang="de-AT" altLang="de-DE" sz="1400" dirty="0">
                <a:solidFill>
                  <a:srgbClr val="1802BE"/>
                </a:solidFill>
                <a:latin typeface="+mj-lt"/>
              </a:rPr>
              <a:t> </a:t>
            </a:r>
            <a:r>
              <a:rPr lang="de-AT" altLang="de-DE" sz="1400" dirty="0" err="1">
                <a:solidFill>
                  <a:srgbClr val="1802BE"/>
                </a:solidFill>
                <a:latin typeface="+mj-lt"/>
              </a:rPr>
              <a:t>void</a:t>
            </a:r>
            <a:r>
              <a:rPr lang="de-AT" altLang="de-DE" sz="1400" dirty="0">
                <a:solidFill>
                  <a:srgbClr val="1802BE"/>
                </a:solidFill>
                <a:latin typeface="+mj-lt"/>
              </a:rPr>
              <a:t> </a:t>
            </a:r>
            <a:r>
              <a:rPr lang="de-AT" altLang="de-DE" sz="1400" b="1" dirty="0">
                <a:latin typeface="+mj-lt"/>
              </a:rPr>
              <a:t>Push</a:t>
            </a:r>
            <a:r>
              <a:rPr lang="de-AT" altLang="de-DE" sz="1400" dirty="0">
                <a:latin typeface="+mj-lt"/>
              </a:rPr>
              <a:t>(T x) {</a:t>
            </a:r>
          </a:p>
          <a:p>
            <a:r>
              <a:rPr lang="de-AT" altLang="de-DE" sz="1400" dirty="0">
                <a:latin typeface="+mj-lt"/>
              </a:rPr>
              <a:t>		</a:t>
            </a:r>
            <a:r>
              <a:rPr lang="de-AT" altLang="de-DE" sz="1400" dirty="0" err="1">
                <a:solidFill>
                  <a:srgbClr val="1802BE"/>
                </a:solidFill>
                <a:latin typeface="+mj-lt"/>
              </a:rPr>
              <a:t>if</a:t>
            </a:r>
            <a:r>
              <a:rPr lang="de-AT" altLang="de-DE" sz="1400" dirty="0">
                <a:solidFill>
                  <a:srgbClr val="1802BE"/>
                </a:solidFill>
                <a:latin typeface="+mj-lt"/>
              </a:rPr>
              <a:t> </a:t>
            </a:r>
            <a:r>
              <a:rPr lang="de-AT" altLang="de-DE" sz="1400" dirty="0">
                <a:latin typeface="+mj-lt"/>
              </a:rPr>
              <a:t>(top &gt;= </a:t>
            </a:r>
            <a:r>
              <a:rPr lang="de-AT" altLang="de-DE" sz="1400" dirty="0" err="1">
                <a:latin typeface="+mj-lt"/>
              </a:rPr>
              <a:t>data.Length</a:t>
            </a:r>
            <a:r>
              <a:rPr lang="de-AT" altLang="de-DE" sz="1400" dirty="0">
                <a:latin typeface="+mj-lt"/>
              </a:rPr>
              <a:t>)</a:t>
            </a:r>
          </a:p>
          <a:p>
            <a:r>
              <a:rPr lang="de-AT" altLang="de-DE" sz="1400" dirty="0">
                <a:latin typeface="+mj-lt"/>
              </a:rPr>
              <a:t>			</a:t>
            </a:r>
            <a:r>
              <a:rPr lang="de-AT" altLang="de-DE" sz="1400" dirty="0" err="1">
                <a:solidFill>
                  <a:srgbClr val="1802BE"/>
                </a:solidFill>
                <a:latin typeface="+mj-lt"/>
              </a:rPr>
              <a:t>throw</a:t>
            </a:r>
            <a:r>
              <a:rPr lang="de-AT" altLang="de-DE" sz="1400" dirty="0">
                <a:solidFill>
                  <a:srgbClr val="1802BE"/>
                </a:solidFill>
                <a:latin typeface="+mj-lt"/>
              </a:rPr>
              <a:t> </a:t>
            </a:r>
            <a:r>
              <a:rPr lang="de-AT" altLang="de-DE" sz="1400" dirty="0" err="1">
                <a:solidFill>
                  <a:srgbClr val="FF0000"/>
                </a:solidFill>
                <a:latin typeface="+mj-lt"/>
              </a:rPr>
              <a:t>new</a:t>
            </a:r>
            <a:r>
              <a:rPr lang="de-AT" altLang="de-DE" sz="1400" dirty="0">
                <a:solidFill>
                  <a:srgbClr val="FF0000"/>
                </a:solidFill>
                <a:latin typeface="+mj-lt"/>
              </a:rPr>
              <a:t> E();</a:t>
            </a:r>
          </a:p>
          <a:p>
            <a:r>
              <a:rPr lang="de-AT" altLang="de-DE" sz="1400" dirty="0">
                <a:latin typeface="+mj-lt"/>
              </a:rPr>
              <a:t>		</a:t>
            </a:r>
            <a:r>
              <a:rPr lang="de-AT" altLang="de-DE" sz="1400" dirty="0" err="1">
                <a:solidFill>
                  <a:srgbClr val="1802BE"/>
                </a:solidFill>
                <a:latin typeface="+mj-lt"/>
              </a:rPr>
              <a:t>else</a:t>
            </a:r>
            <a:endParaRPr lang="de-AT" altLang="de-DE" sz="1400" dirty="0">
              <a:solidFill>
                <a:srgbClr val="1802BE"/>
              </a:solidFill>
              <a:latin typeface="+mj-lt"/>
            </a:endParaRPr>
          </a:p>
          <a:p>
            <a:r>
              <a:rPr lang="de-AT" altLang="de-DE" sz="1400" dirty="0">
                <a:latin typeface="+mj-lt"/>
              </a:rPr>
              <a:t>			</a:t>
            </a:r>
            <a:r>
              <a:rPr lang="de-AT" altLang="de-DE" sz="1400" dirty="0" err="1">
                <a:latin typeface="+mj-lt"/>
              </a:rPr>
              <a:t>data</a:t>
            </a:r>
            <a:r>
              <a:rPr lang="de-AT" altLang="de-DE" sz="1400" dirty="0">
                <a:latin typeface="+mj-lt"/>
              </a:rPr>
              <a:t>[++top] = x;</a:t>
            </a:r>
          </a:p>
          <a:p>
            <a:r>
              <a:rPr lang="de-AT" altLang="de-DE" sz="1400" dirty="0">
                <a:latin typeface="+mj-lt"/>
              </a:rPr>
              <a:t>	}</a:t>
            </a:r>
          </a:p>
          <a:p>
            <a:r>
              <a:rPr lang="de-AT" altLang="de-DE" sz="1400" dirty="0">
                <a:latin typeface="+mj-lt"/>
              </a:rPr>
              <a:t>}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354796" y="2279736"/>
            <a:ext cx="2834173" cy="717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AT" altLang="de-DE" sz="1400" dirty="0">
                <a:latin typeface="+mj-lt"/>
              </a:rPr>
              <a:t>spezifiziert, dass der Platzhalter </a:t>
            </a:r>
            <a:r>
              <a:rPr lang="de-AT" altLang="de-DE" sz="1400" i="1" dirty="0">
                <a:latin typeface="+mj-lt"/>
              </a:rPr>
              <a:t>E</a:t>
            </a:r>
          </a:p>
          <a:p>
            <a:r>
              <a:rPr lang="de-AT" altLang="de-DE" sz="1400" dirty="0">
                <a:latin typeface="+mj-lt"/>
              </a:rPr>
              <a:t>einen parameterlosen Konstruktor</a:t>
            </a:r>
          </a:p>
          <a:p>
            <a:r>
              <a:rPr lang="de-AT" altLang="de-DE" sz="1400" dirty="0">
                <a:latin typeface="+mj-lt"/>
              </a:rPr>
              <a:t>haben muss.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28651" y="4070885"/>
            <a:ext cx="5664993" cy="1947863"/>
            <a:chOff x="452" y="2695"/>
            <a:chExt cx="4758" cy="1636"/>
          </a:xfrm>
        </p:grpSpPr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513" y="3012"/>
              <a:ext cx="3326" cy="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AT" altLang="de-DE" sz="1200" dirty="0" err="1">
                  <a:solidFill>
                    <a:srgbClr val="1802BE"/>
                  </a:solidFill>
                  <a:latin typeface="+mj-lt"/>
                </a:rPr>
                <a:t>class</a:t>
              </a:r>
              <a:r>
                <a:rPr lang="de-AT" altLang="de-DE" sz="1200" dirty="0">
                  <a:solidFill>
                    <a:srgbClr val="1802BE"/>
                  </a:solidFill>
                  <a:latin typeface="+mj-lt"/>
                </a:rPr>
                <a:t> </a:t>
              </a:r>
              <a:r>
                <a:rPr lang="de-AT" altLang="de-DE" sz="1200" b="1" dirty="0" err="1">
                  <a:latin typeface="+mj-lt"/>
                </a:rPr>
                <a:t>MyException</a:t>
              </a:r>
              <a:r>
                <a:rPr lang="de-AT" altLang="de-DE" sz="1200" dirty="0">
                  <a:latin typeface="+mj-lt"/>
                </a:rPr>
                <a:t>: </a:t>
              </a:r>
              <a:r>
                <a:rPr lang="de-AT" altLang="de-DE" sz="1200" dirty="0" err="1">
                  <a:latin typeface="+mj-lt"/>
                </a:rPr>
                <a:t>Exception</a:t>
              </a:r>
              <a:r>
                <a:rPr lang="de-AT" altLang="de-DE" sz="1200" dirty="0">
                  <a:latin typeface="+mj-lt"/>
                </a:rPr>
                <a:t> {</a:t>
              </a:r>
            </a:p>
            <a:p>
              <a:r>
                <a:rPr lang="de-AT" altLang="de-DE" sz="1200" dirty="0">
                  <a:latin typeface="+mj-lt"/>
                </a:rPr>
                <a:t>	</a:t>
              </a:r>
              <a:r>
                <a:rPr lang="de-AT" altLang="de-DE" sz="1200" dirty="0" err="1">
                  <a:solidFill>
                    <a:srgbClr val="1802BE"/>
                  </a:solidFill>
                  <a:latin typeface="+mj-lt"/>
                </a:rPr>
                <a:t>public</a:t>
              </a:r>
              <a:r>
                <a:rPr lang="de-AT" altLang="de-DE" sz="1200" dirty="0">
                  <a:solidFill>
                    <a:srgbClr val="1802BE"/>
                  </a:solidFill>
                  <a:latin typeface="+mj-lt"/>
                </a:rPr>
                <a:t> </a:t>
              </a:r>
              <a:r>
                <a:rPr lang="de-AT" altLang="de-DE" sz="1200" dirty="0" err="1">
                  <a:solidFill>
                    <a:srgbClr val="FF0000"/>
                  </a:solidFill>
                  <a:latin typeface="+mj-lt"/>
                </a:rPr>
                <a:t>MyException</a:t>
              </a:r>
              <a:r>
                <a:rPr lang="de-AT" altLang="de-DE" sz="1400" dirty="0">
                  <a:solidFill>
                    <a:srgbClr val="FF0000"/>
                  </a:solidFill>
                  <a:latin typeface="+mj-lt"/>
                </a:rPr>
                <a:t>()</a:t>
              </a:r>
              <a:r>
                <a:rPr lang="de-AT" altLang="de-DE" sz="1400" dirty="0">
                  <a:latin typeface="+mj-lt"/>
                </a:rPr>
                <a:t>:</a:t>
              </a:r>
              <a:r>
                <a:rPr lang="de-AT" altLang="de-DE" sz="1200" dirty="0">
                  <a:latin typeface="+mj-lt"/>
                </a:rPr>
                <a:t> </a:t>
              </a:r>
              <a:r>
                <a:rPr lang="de-AT" altLang="de-DE" sz="1200" dirty="0" err="1">
                  <a:solidFill>
                    <a:srgbClr val="1802BE"/>
                  </a:solidFill>
                  <a:latin typeface="+mj-lt"/>
                </a:rPr>
                <a:t>base</a:t>
              </a:r>
              <a:r>
                <a:rPr lang="de-AT" altLang="de-DE" sz="1200" dirty="0">
                  <a:latin typeface="+mj-lt"/>
                </a:rPr>
                <a:t>("</a:t>
              </a:r>
              <a:r>
                <a:rPr lang="de-AT" altLang="de-DE" sz="1200" dirty="0" err="1">
                  <a:latin typeface="+mj-lt"/>
                </a:rPr>
                <a:t>stack</a:t>
              </a:r>
              <a:r>
                <a:rPr lang="de-AT" altLang="de-DE" sz="1200" dirty="0">
                  <a:latin typeface="+mj-lt"/>
                </a:rPr>
                <a:t> </a:t>
              </a:r>
              <a:r>
                <a:rPr lang="de-AT" altLang="de-DE" sz="1200" dirty="0" err="1">
                  <a:latin typeface="+mj-lt"/>
                </a:rPr>
                <a:t>overflow</a:t>
              </a:r>
              <a:r>
                <a:rPr lang="de-AT" altLang="de-DE" sz="1200" dirty="0">
                  <a:latin typeface="+mj-lt"/>
                </a:rPr>
                <a:t> </a:t>
              </a:r>
              <a:r>
                <a:rPr lang="de-AT" altLang="de-DE" sz="1200" dirty="0" err="1">
                  <a:latin typeface="+mj-lt"/>
                </a:rPr>
                <a:t>or</a:t>
              </a:r>
              <a:r>
                <a:rPr lang="de-AT" altLang="de-DE" sz="1200" dirty="0">
                  <a:latin typeface="+mj-lt"/>
                </a:rPr>
                <a:t> </a:t>
              </a:r>
              <a:r>
                <a:rPr lang="de-AT" altLang="de-DE" sz="1200" dirty="0" err="1">
                  <a:latin typeface="+mj-lt"/>
                </a:rPr>
                <a:t>underflow</a:t>
              </a:r>
              <a:r>
                <a:rPr lang="de-AT" altLang="de-DE" sz="1200" dirty="0">
                  <a:latin typeface="+mj-lt"/>
                </a:rPr>
                <a:t>") {}</a:t>
              </a:r>
            </a:p>
            <a:p>
              <a:r>
                <a:rPr lang="de-AT" altLang="de-DE" sz="1200" dirty="0">
                  <a:latin typeface="+mj-lt"/>
                </a:rPr>
                <a:t>}</a:t>
              </a:r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452" y="2695"/>
              <a:ext cx="126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AT" altLang="de-DE" sz="1800" b="1" dirty="0">
                  <a:latin typeface="+mj-lt"/>
                </a:rPr>
                <a:t>Verwendung</a:t>
              </a:r>
              <a:endParaRPr lang="de-AT" altLang="de-DE" sz="1500" b="1" dirty="0">
                <a:latin typeface="+mj-lt"/>
              </a:endParaRP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513" y="3806"/>
              <a:ext cx="4697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AT" altLang="de-DE" sz="1200" dirty="0">
                  <a:latin typeface="+mj-lt"/>
                </a:rPr>
                <a:t>Stack&lt;</a:t>
              </a:r>
              <a:r>
                <a:rPr lang="de-AT" altLang="de-DE" sz="1200" dirty="0" err="1">
                  <a:solidFill>
                    <a:srgbClr val="1802BE"/>
                  </a:solidFill>
                  <a:latin typeface="+mj-lt"/>
                </a:rPr>
                <a:t>int</a:t>
              </a:r>
              <a:r>
                <a:rPr lang="de-AT" altLang="de-DE" sz="1200" dirty="0">
                  <a:latin typeface="+mj-lt"/>
                </a:rPr>
                <a:t>, </a:t>
              </a:r>
              <a:r>
                <a:rPr lang="de-AT" altLang="de-DE" sz="1200" dirty="0" err="1">
                  <a:latin typeface="+mj-lt"/>
                </a:rPr>
                <a:t>MyException</a:t>
              </a:r>
              <a:r>
                <a:rPr lang="de-AT" altLang="de-DE" sz="1200" dirty="0">
                  <a:latin typeface="+mj-lt"/>
                </a:rPr>
                <a:t>&gt; </a:t>
              </a:r>
              <a:r>
                <a:rPr lang="de-AT" altLang="de-DE" sz="1200" dirty="0" err="1">
                  <a:latin typeface="+mj-lt"/>
                </a:rPr>
                <a:t>stack</a:t>
              </a:r>
              <a:r>
                <a:rPr lang="de-AT" altLang="de-DE" sz="1200" dirty="0">
                  <a:latin typeface="+mj-lt"/>
                </a:rPr>
                <a:t> = </a:t>
              </a:r>
              <a:r>
                <a:rPr lang="de-AT" altLang="de-DE" sz="1200" dirty="0" err="1">
                  <a:solidFill>
                    <a:srgbClr val="1802BE"/>
                  </a:solidFill>
                  <a:latin typeface="+mj-lt"/>
                </a:rPr>
                <a:t>new</a:t>
              </a:r>
              <a:r>
                <a:rPr lang="de-AT" altLang="de-DE" sz="1200" dirty="0">
                  <a:solidFill>
                    <a:srgbClr val="1802BE"/>
                  </a:solidFill>
                  <a:latin typeface="+mj-lt"/>
                </a:rPr>
                <a:t> </a:t>
              </a:r>
              <a:r>
                <a:rPr lang="de-AT" altLang="de-DE" sz="1200" dirty="0" err="1">
                  <a:latin typeface="+mj-lt"/>
                </a:rPr>
                <a:t>stack.Push</a:t>
              </a:r>
              <a:r>
                <a:rPr lang="de-AT" altLang="de-DE" sz="1200" dirty="0">
                  <a:latin typeface="+mj-lt"/>
                </a:rPr>
                <a:t>(3); Stack&lt;</a:t>
              </a:r>
              <a:r>
                <a:rPr lang="de-AT" altLang="de-DE" sz="1200" dirty="0" err="1">
                  <a:solidFill>
                    <a:srgbClr val="1802BE"/>
                  </a:solidFill>
                  <a:latin typeface="+mj-lt"/>
                </a:rPr>
                <a:t>int</a:t>
              </a:r>
              <a:r>
                <a:rPr lang="de-AT" altLang="de-DE" sz="1200" dirty="0">
                  <a:latin typeface="+mj-lt"/>
                </a:rPr>
                <a:t>, </a:t>
              </a:r>
              <a:r>
                <a:rPr lang="de-AT" altLang="de-DE" sz="1200" dirty="0" err="1">
                  <a:latin typeface="+mj-lt"/>
                </a:rPr>
                <a:t>MyException</a:t>
              </a:r>
              <a:r>
                <a:rPr lang="de-AT" altLang="de-DE" sz="1200" dirty="0">
                  <a:latin typeface="+mj-lt"/>
                </a:rPr>
                <a:t>&gt;();</a:t>
              </a:r>
            </a:p>
            <a:p>
              <a:r>
                <a:rPr lang="de-AT" altLang="de-DE" sz="1200" dirty="0">
                  <a:latin typeface="+mj-lt"/>
                </a:rPr>
                <a:t>...</a:t>
              </a:r>
            </a:p>
            <a:p>
              <a:endParaRPr lang="de-AT" altLang="de-DE" sz="12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619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/>
              <a:t>Generische Methoden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39552" y="1052736"/>
            <a:ext cx="6945875" cy="34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AT" altLang="de-DE" sz="1800" b="1" dirty="0">
                <a:latin typeface="+mj-lt"/>
              </a:rPr>
              <a:t>Methoden, die mit verschiedenen Datentypen arbeiten können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11560" y="1635146"/>
            <a:ext cx="4126065" cy="200987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tabLst>
                <a:tab pos="185738" algn="l"/>
                <a:tab pos="384175" algn="l"/>
                <a:tab pos="568325" algn="l"/>
                <a:tab pos="766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185738" algn="l"/>
                <a:tab pos="384175" algn="l"/>
                <a:tab pos="568325" algn="l"/>
                <a:tab pos="766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185738" algn="l"/>
                <a:tab pos="384175" algn="l"/>
                <a:tab pos="568325" algn="l"/>
                <a:tab pos="766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185738" algn="l"/>
                <a:tab pos="384175" algn="l"/>
                <a:tab pos="568325" algn="l"/>
                <a:tab pos="766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185738" algn="l"/>
                <a:tab pos="384175" algn="l"/>
                <a:tab pos="568325" algn="l"/>
                <a:tab pos="766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  <a:tab pos="766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  <a:tab pos="766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  <a:tab pos="766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  <a:tab pos="766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AT" altLang="de-DE" sz="1400" dirty="0" err="1">
                <a:solidFill>
                  <a:srgbClr val="1802BE"/>
                </a:solidFill>
                <a:latin typeface="+mj-lt"/>
              </a:rPr>
              <a:t>static</a:t>
            </a:r>
            <a:r>
              <a:rPr lang="de-AT" altLang="de-DE" sz="1400" dirty="0">
                <a:solidFill>
                  <a:srgbClr val="1802BE"/>
                </a:solidFill>
                <a:latin typeface="+mj-lt"/>
              </a:rPr>
              <a:t> </a:t>
            </a:r>
            <a:r>
              <a:rPr lang="de-AT" altLang="de-DE" sz="1400" dirty="0" err="1">
                <a:solidFill>
                  <a:srgbClr val="1802BE"/>
                </a:solidFill>
                <a:latin typeface="+mj-lt"/>
              </a:rPr>
              <a:t>void</a:t>
            </a:r>
            <a:r>
              <a:rPr lang="de-AT" altLang="de-DE" sz="1400" dirty="0">
                <a:solidFill>
                  <a:srgbClr val="1802BE"/>
                </a:solidFill>
                <a:latin typeface="+mj-lt"/>
              </a:rPr>
              <a:t> </a:t>
            </a:r>
            <a:r>
              <a:rPr lang="de-AT" altLang="de-DE" sz="1400" dirty="0" err="1">
                <a:latin typeface="+mj-lt"/>
              </a:rPr>
              <a:t>Sort</a:t>
            </a:r>
            <a:r>
              <a:rPr lang="de-AT" altLang="de-DE" sz="1400" dirty="0">
                <a:solidFill>
                  <a:srgbClr val="FF0000"/>
                </a:solidFill>
                <a:latin typeface="+mj-lt"/>
              </a:rPr>
              <a:t>&lt;</a:t>
            </a:r>
            <a:r>
              <a:rPr lang="de-AT" altLang="de-DE" sz="1400" b="1" dirty="0">
                <a:solidFill>
                  <a:srgbClr val="FF0000"/>
                </a:solidFill>
                <a:latin typeface="+mj-lt"/>
              </a:rPr>
              <a:t>T</a:t>
            </a:r>
            <a:r>
              <a:rPr lang="de-AT" altLang="de-DE" sz="1400" dirty="0">
                <a:solidFill>
                  <a:srgbClr val="FF0000"/>
                </a:solidFill>
                <a:latin typeface="+mj-lt"/>
              </a:rPr>
              <a:t>&gt;</a:t>
            </a:r>
            <a:r>
              <a:rPr lang="de-AT" altLang="de-DE" sz="1400" dirty="0">
                <a:latin typeface="+mj-lt"/>
              </a:rPr>
              <a:t> (</a:t>
            </a:r>
            <a:r>
              <a:rPr lang="de-AT" altLang="de-DE" sz="1400" b="1" dirty="0">
                <a:solidFill>
                  <a:srgbClr val="FF0000"/>
                </a:solidFill>
                <a:latin typeface="+mj-lt"/>
              </a:rPr>
              <a:t>T</a:t>
            </a:r>
            <a:r>
              <a:rPr lang="de-AT" altLang="de-DE" sz="1400" dirty="0">
                <a:latin typeface="+mj-lt"/>
              </a:rPr>
              <a:t>[] a) </a:t>
            </a:r>
            <a:r>
              <a:rPr lang="de-AT" altLang="de-DE" sz="1400" dirty="0" err="1">
                <a:solidFill>
                  <a:srgbClr val="0000FF"/>
                </a:solidFill>
                <a:latin typeface="+mj-lt"/>
              </a:rPr>
              <a:t>where</a:t>
            </a:r>
            <a:r>
              <a:rPr lang="de-AT" altLang="de-DE" sz="1400" dirty="0">
                <a:solidFill>
                  <a:srgbClr val="0000FF"/>
                </a:solidFill>
                <a:latin typeface="+mj-lt"/>
              </a:rPr>
              <a:t> </a:t>
            </a:r>
            <a:r>
              <a:rPr lang="de-AT" altLang="de-DE" sz="1400" dirty="0">
                <a:solidFill>
                  <a:srgbClr val="FF0000"/>
                </a:solidFill>
                <a:latin typeface="+mj-lt"/>
              </a:rPr>
              <a:t>T :</a:t>
            </a:r>
            <a:r>
              <a:rPr lang="de-AT" altLang="de-DE" sz="1400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AT" altLang="de-DE" sz="1400" dirty="0" err="1">
                <a:solidFill>
                  <a:srgbClr val="FF0000"/>
                </a:solidFill>
                <a:latin typeface="+mj-lt"/>
              </a:rPr>
              <a:t>IComparable</a:t>
            </a:r>
            <a:r>
              <a:rPr lang="de-AT" altLang="de-DE" sz="1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de-AT" altLang="de-DE" sz="1400" dirty="0">
                <a:latin typeface="+mj-lt"/>
              </a:rPr>
              <a:t>{</a:t>
            </a:r>
          </a:p>
          <a:p>
            <a:r>
              <a:rPr lang="de-AT" altLang="de-DE" sz="1400" dirty="0">
                <a:latin typeface="+mj-lt"/>
              </a:rPr>
              <a:t>	</a:t>
            </a:r>
            <a:r>
              <a:rPr lang="de-AT" altLang="de-DE" sz="1400" dirty="0" err="1">
                <a:solidFill>
                  <a:srgbClr val="1802BE"/>
                </a:solidFill>
                <a:latin typeface="+mj-lt"/>
              </a:rPr>
              <a:t>for</a:t>
            </a:r>
            <a:r>
              <a:rPr lang="de-AT" altLang="de-DE" sz="1400" dirty="0">
                <a:solidFill>
                  <a:srgbClr val="1802BE"/>
                </a:solidFill>
                <a:latin typeface="+mj-lt"/>
              </a:rPr>
              <a:t> </a:t>
            </a:r>
            <a:r>
              <a:rPr lang="de-AT" altLang="de-DE" sz="1400" dirty="0">
                <a:latin typeface="+mj-lt"/>
              </a:rPr>
              <a:t>(</a:t>
            </a:r>
            <a:r>
              <a:rPr lang="de-AT" altLang="de-DE" sz="1400" dirty="0" err="1">
                <a:solidFill>
                  <a:srgbClr val="1802BE"/>
                </a:solidFill>
                <a:latin typeface="+mj-lt"/>
              </a:rPr>
              <a:t>int</a:t>
            </a:r>
            <a:r>
              <a:rPr lang="de-AT" altLang="de-DE" sz="1400" dirty="0">
                <a:solidFill>
                  <a:srgbClr val="1802BE"/>
                </a:solidFill>
                <a:latin typeface="+mj-lt"/>
              </a:rPr>
              <a:t> </a:t>
            </a:r>
            <a:r>
              <a:rPr lang="de-AT" altLang="de-DE" sz="1400" dirty="0">
                <a:latin typeface="+mj-lt"/>
              </a:rPr>
              <a:t>i = 0; i &lt; a.Length-1; i++) {</a:t>
            </a:r>
          </a:p>
          <a:p>
            <a:r>
              <a:rPr lang="de-AT" altLang="de-DE" sz="1400" dirty="0">
                <a:latin typeface="+mj-lt"/>
              </a:rPr>
              <a:t>		</a:t>
            </a:r>
            <a:r>
              <a:rPr lang="de-AT" altLang="de-DE" sz="1400" dirty="0" err="1">
                <a:solidFill>
                  <a:srgbClr val="1802BE"/>
                </a:solidFill>
                <a:latin typeface="+mj-lt"/>
              </a:rPr>
              <a:t>for</a:t>
            </a:r>
            <a:r>
              <a:rPr lang="de-AT" altLang="de-DE" sz="1400" dirty="0">
                <a:solidFill>
                  <a:srgbClr val="1802BE"/>
                </a:solidFill>
                <a:latin typeface="+mj-lt"/>
              </a:rPr>
              <a:t> </a:t>
            </a:r>
            <a:r>
              <a:rPr lang="de-AT" altLang="de-DE" sz="1400" dirty="0">
                <a:latin typeface="+mj-lt"/>
              </a:rPr>
              <a:t>(</a:t>
            </a:r>
            <a:r>
              <a:rPr lang="de-AT" altLang="de-DE" sz="1400" dirty="0" err="1">
                <a:solidFill>
                  <a:srgbClr val="1802BE"/>
                </a:solidFill>
                <a:latin typeface="+mj-lt"/>
              </a:rPr>
              <a:t>int</a:t>
            </a:r>
            <a:r>
              <a:rPr lang="de-AT" altLang="de-DE" sz="1400" dirty="0">
                <a:solidFill>
                  <a:srgbClr val="1802BE"/>
                </a:solidFill>
                <a:latin typeface="+mj-lt"/>
              </a:rPr>
              <a:t> </a:t>
            </a:r>
            <a:r>
              <a:rPr lang="de-AT" altLang="de-DE" sz="1400" dirty="0">
                <a:latin typeface="+mj-lt"/>
              </a:rPr>
              <a:t>j = i+1; j &lt; </a:t>
            </a:r>
            <a:r>
              <a:rPr lang="de-AT" altLang="de-DE" sz="1400" dirty="0" err="1">
                <a:latin typeface="+mj-lt"/>
              </a:rPr>
              <a:t>a.Length</a:t>
            </a:r>
            <a:r>
              <a:rPr lang="de-AT" altLang="de-DE" sz="1400" dirty="0">
                <a:latin typeface="+mj-lt"/>
              </a:rPr>
              <a:t>; </a:t>
            </a:r>
            <a:r>
              <a:rPr lang="de-AT" altLang="de-DE" sz="1400" dirty="0" err="1">
                <a:latin typeface="+mj-lt"/>
              </a:rPr>
              <a:t>j++</a:t>
            </a:r>
            <a:r>
              <a:rPr lang="de-AT" altLang="de-DE" sz="1400" dirty="0">
                <a:latin typeface="+mj-lt"/>
              </a:rPr>
              <a:t>) {</a:t>
            </a:r>
          </a:p>
          <a:p>
            <a:r>
              <a:rPr lang="de-AT" altLang="de-DE" sz="1400" dirty="0">
                <a:latin typeface="+mj-lt"/>
              </a:rPr>
              <a:t>			</a:t>
            </a:r>
            <a:r>
              <a:rPr lang="de-AT" altLang="de-DE" sz="1400" dirty="0" err="1">
                <a:solidFill>
                  <a:srgbClr val="1802BE"/>
                </a:solidFill>
                <a:latin typeface="+mj-lt"/>
              </a:rPr>
              <a:t>if</a:t>
            </a:r>
            <a:r>
              <a:rPr lang="de-AT" altLang="de-DE" sz="1400" dirty="0">
                <a:solidFill>
                  <a:srgbClr val="1802BE"/>
                </a:solidFill>
                <a:latin typeface="+mj-lt"/>
              </a:rPr>
              <a:t> </a:t>
            </a:r>
            <a:r>
              <a:rPr lang="de-AT" altLang="de-DE" sz="1400" dirty="0">
                <a:latin typeface="+mj-lt"/>
              </a:rPr>
              <a:t>(a[j].</a:t>
            </a:r>
            <a:r>
              <a:rPr lang="de-AT" altLang="de-DE" sz="1400" dirty="0" err="1">
                <a:solidFill>
                  <a:srgbClr val="FF0000"/>
                </a:solidFill>
                <a:latin typeface="+mj-lt"/>
              </a:rPr>
              <a:t>CompareTo</a:t>
            </a:r>
            <a:r>
              <a:rPr lang="de-AT" altLang="de-DE" sz="1400" dirty="0">
                <a:latin typeface="+mj-lt"/>
              </a:rPr>
              <a:t>(a[i]) &lt; 0) {</a:t>
            </a:r>
          </a:p>
          <a:p>
            <a:r>
              <a:rPr lang="de-AT" altLang="de-DE" sz="1400" dirty="0">
                <a:latin typeface="+mj-lt"/>
              </a:rPr>
              <a:t>				</a:t>
            </a:r>
            <a:r>
              <a:rPr lang="de-AT" altLang="de-DE" sz="1400" b="1" dirty="0">
                <a:solidFill>
                  <a:srgbClr val="FF0000"/>
                </a:solidFill>
                <a:latin typeface="+mj-lt"/>
              </a:rPr>
              <a:t>T</a:t>
            </a:r>
            <a:r>
              <a:rPr lang="de-AT" altLang="de-DE" sz="1400" dirty="0">
                <a:latin typeface="+mj-lt"/>
              </a:rPr>
              <a:t> x = a[i]; a[i] = a[j]; a[j] = x;</a:t>
            </a:r>
          </a:p>
          <a:p>
            <a:r>
              <a:rPr lang="de-AT" altLang="de-DE" sz="1400" dirty="0">
                <a:latin typeface="+mj-lt"/>
              </a:rPr>
              <a:t>			}</a:t>
            </a:r>
          </a:p>
          <a:p>
            <a:r>
              <a:rPr lang="de-AT" altLang="de-DE" sz="1400" dirty="0">
                <a:latin typeface="+mj-lt"/>
              </a:rPr>
              <a:t>		}</a:t>
            </a:r>
          </a:p>
          <a:p>
            <a:r>
              <a:rPr lang="de-AT" altLang="de-DE" sz="1400" dirty="0">
                <a:latin typeface="+mj-lt"/>
              </a:rPr>
              <a:t>	}</a:t>
            </a:r>
          </a:p>
          <a:p>
            <a:r>
              <a:rPr lang="de-AT" altLang="de-DE" sz="1400" dirty="0">
                <a:latin typeface="+mj-lt"/>
              </a:rPr>
              <a:t>}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978900" y="2204864"/>
            <a:ext cx="3337516" cy="80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AT" altLang="de-DE" sz="1600" dirty="0">
                <a:latin typeface="+mj-lt"/>
              </a:rPr>
              <a:t>kann beliebige Arrays sortieren,</a:t>
            </a:r>
          </a:p>
          <a:p>
            <a:r>
              <a:rPr lang="de-AT" altLang="de-DE" sz="1600" dirty="0">
                <a:latin typeface="+mj-lt"/>
              </a:rPr>
              <a:t>solange die Elemente </a:t>
            </a:r>
            <a:r>
              <a:rPr lang="de-AT" altLang="de-DE" sz="1600" i="1" dirty="0" err="1">
                <a:latin typeface="+mj-lt"/>
              </a:rPr>
              <a:t>IComparable</a:t>
            </a:r>
            <a:endParaRPr lang="de-AT" altLang="de-DE" sz="1600" i="1" dirty="0">
              <a:latin typeface="+mj-lt"/>
            </a:endParaRPr>
          </a:p>
          <a:p>
            <a:r>
              <a:rPr lang="de-AT" altLang="de-DE" sz="1600" dirty="0">
                <a:latin typeface="+mj-lt"/>
              </a:rPr>
              <a:t>implementieren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40070" y="3789584"/>
            <a:ext cx="5815014" cy="1014413"/>
            <a:chOff x="244" y="2483"/>
            <a:chExt cx="4884" cy="852"/>
          </a:xfrm>
        </p:grpSpPr>
        <p:sp>
          <p:nvSpPr>
            <p:cNvPr id="14347" name="Text Box 7"/>
            <p:cNvSpPr txBox="1">
              <a:spLocks noChangeArrowheads="1"/>
            </p:cNvSpPr>
            <p:nvPr/>
          </p:nvSpPr>
          <p:spPr bwMode="auto">
            <a:xfrm>
              <a:off x="244" y="2483"/>
              <a:ext cx="111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AT" altLang="de-DE" sz="1800" b="1" dirty="0">
                  <a:latin typeface="+mj-lt"/>
                </a:rPr>
                <a:t>Benutzung</a:t>
              </a:r>
            </a:p>
          </p:txBody>
        </p:sp>
        <p:sp>
          <p:nvSpPr>
            <p:cNvPr id="14348" name="Text Box 8"/>
            <p:cNvSpPr txBox="1">
              <a:spLocks noChangeArrowheads="1"/>
            </p:cNvSpPr>
            <p:nvPr/>
          </p:nvSpPr>
          <p:spPr bwMode="auto">
            <a:xfrm>
              <a:off x="669" y="2868"/>
              <a:ext cx="1826" cy="46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AT" altLang="de-DE" sz="1050" dirty="0" err="1">
                  <a:solidFill>
                    <a:srgbClr val="0000FF"/>
                  </a:solidFill>
                  <a:latin typeface="+mj-lt"/>
                </a:rPr>
                <a:t>int</a:t>
              </a:r>
              <a:r>
                <a:rPr lang="de-AT" altLang="de-DE" sz="1050" dirty="0">
                  <a:latin typeface="+mj-lt"/>
                </a:rPr>
                <a:t>[] a = {3, 7, 2, 5, 3};</a:t>
              </a:r>
            </a:p>
            <a:p>
              <a:r>
                <a:rPr lang="de-AT" altLang="de-DE" sz="1050" dirty="0">
                  <a:latin typeface="+mj-lt"/>
                </a:rPr>
                <a:t>...</a:t>
              </a:r>
            </a:p>
            <a:p>
              <a:r>
                <a:rPr lang="de-AT" altLang="de-DE" sz="1050" dirty="0" err="1">
                  <a:latin typeface="+mj-lt"/>
                </a:rPr>
                <a:t>Sort</a:t>
              </a:r>
              <a:r>
                <a:rPr lang="de-AT" altLang="de-DE" sz="1050" dirty="0">
                  <a:latin typeface="+mj-lt"/>
                </a:rPr>
                <a:t>&lt;</a:t>
              </a:r>
              <a:r>
                <a:rPr lang="de-AT" altLang="de-DE" sz="1050" dirty="0" err="1">
                  <a:solidFill>
                    <a:srgbClr val="0000FF"/>
                  </a:solidFill>
                  <a:latin typeface="+mj-lt"/>
                </a:rPr>
                <a:t>int</a:t>
              </a:r>
              <a:r>
                <a:rPr lang="de-AT" altLang="de-DE" sz="1050" dirty="0">
                  <a:latin typeface="+mj-lt"/>
                </a:rPr>
                <a:t>&gt;(a);   // a == {2, 3, 3, 5, 7}</a:t>
              </a:r>
            </a:p>
          </p:txBody>
        </p:sp>
        <p:sp>
          <p:nvSpPr>
            <p:cNvPr id="14349" name="Text Box 9"/>
            <p:cNvSpPr txBox="1">
              <a:spLocks noChangeArrowheads="1"/>
            </p:cNvSpPr>
            <p:nvPr/>
          </p:nvSpPr>
          <p:spPr bwMode="auto">
            <a:xfrm>
              <a:off x="2731" y="2868"/>
              <a:ext cx="2397" cy="46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AT" altLang="de-DE" sz="1050" dirty="0" err="1">
                  <a:solidFill>
                    <a:srgbClr val="0000FF"/>
                  </a:solidFill>
                  <a:latin typeface="+mj-lt"/>
                </a:rPr>
                <a:t>string</a:t>
              </a:r>
              <a:r>
                <a:rPr lang="de-AT" altLang="de-DE" sz="1050" dirty="0">
                  <a:latin typeface="+mj-lt"/>
                </a:rPr>
                <a:t>[] s = {"</a:t>
              </a:r>
              <a:r>
                <a:rPr lang="de-AT" altLang="de-DE" sz="1050" dirty="0" err="1">
                  <a:latin typeface="+mj-lt"/>
                </a:rPr>
                <a:t>one</a:t>
              </a:r>
              <a:r>
                <a:rPr lang="de-AT" altLang="de-DE" sz="1050" dirty="0">
                  <a:latin typeface="+mj-lt"/>
                </a:rPr>
                <a:t>", "</a:t>
              </a:r>
              <a:r>
                <a:rPr lang="de-AT" altLang="de-DE" sz="1050" dirty="0" err="1">
                  <a:latin typeface="+mj-lt"/>
                </a:rPr>
                <a:t>two</a:t>
              </a:r>
              <a:r>
                <a:rPr lang="de-AT" altLang="de-DE" sz="1050" dirty="0">
                  <a:latin typeface="+mj-lt"/>
                </a:rPr>
                <a:t>", "</a:t>
              </a:r>
              <a:r>
                <a:rPr lang="de-AT" altLang="de-DE" sz="1050" dirty="0" err="1">
                  <a:latin typeface="+mj-lt"/>
                </a:rPr>
                <a:t>three</a:t>
              </a:r>
              <a:r>
                <a:rPr lang="de-AT" altLang="de-DE" sz="1050" dirty="0">
                  <a:latin typeface="+mj-lt"/>
                </a:rPr>
                <a:t>"};</a:t>
              </a:r>
            </a:p>
            <a:p>
              <a:r>
                <a:rPr lang="de-AT" altLang="de-DE" sz="1050" dirty="0">
                  <a:latin typeface="+mj-lt"/>
                </a:rPr>
                <a:t>...</a:t>
              </a:r>
            </a:p>
            <a:p>
              <a:r>
                <a:rPr lang="de-AT" altLang="de-DE" sz="1050" dirty="0" err="1">
                  <a:latin typeface="+mj-lt"/>
                </a:rPr>
                <a:t>Sort</a:t>
              </a:r>
              <a:r>
                <a:rPr lang="de-AT" altLang="de-DE" sz="1050" dirty="0">
                  <a:latin typeface="+mj-lt"/>
                </a:rPr>
                <a:t>&lt;</a:t>
              </a:r>
              <a:r>
                <a:rPr lang="de-AT" altLang="de-DE" sz="1050" dirty="0" err="1">
                  <a:solidFill>
                    <a:srgbClr val="0000FF"/>
                  </a:solidFill>
                  <a:latin typeface="+mj-lt"/>
                </a:rPr>
                <a:t>string</a:t>
              </a:r>
              <a:r>
                <a:rPr lang="de-AT" altLang="de-DE" sz="1050" dirty="0">
                  <a:latin typeface="+mj-lt"/>
                </a:rPr>
                <a:t>&gt;(s);   // s == {"</a:t>
              </a:r>
              <a:r>
                <a:rPr lang="de-AT" altLang="de-DE" sz="1050" dirty="0" err="1">
                  <a:latin typeface="+mj-lt"/>
                </a:rPr>
                <a:t>one</a:t>
              </a:r>
              <a:r>
                <a:rPr lang="de-AT" altLang="de-DE" sz="1050" dirty="0">
                  <a:latin typeface="+mj-lt"/>
                </a:rPr>
                <a:t>", "</a:t>
              </a:r>
              <a:r>
                <a:rPr lang="de-AT" altLang="de-DE" sz="1050" dirty="0" err="1">
                  <a:latin typeface="+mj-lt"/>
                </a:rPr>
                <a:t>three</a:t>
              </a:r>
              <a:r>
                <a:rPr lang="de-AT" altLang="de-DE" sz="1050" dirty="0">
                  <a:latin typeface="+mj-lt"/>
                </a:rPr>
                <a:t>", "</a:t>
              </a:r>
              <a:r>
                <a:rPr lang="de-AT" altLang="de-DE" sz="1050" dirty="0" err="1">
                  <a:latin typeface="+mj-lt"/>
                </a:rPr>
                <a:t>two</a:t>
              </a:r>
              <a:r>
                <a:rPr lang="de-AT" altLang="de-DE" sz="1050" dirty="0">
                  <a:latin typeface="+mj-lt"/>
                </a:rPr>
                <a:t>"}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807960" y="5160514"/>
            <a:ext cx="7831931" cy="932257"/>
            <a:chOff x="619" y="3578"/>
            <a:chExt cx="6578" cy="783"/>
          </a:xfrm>
        </p:grpSpPr>
        <p:sp>
          <p:nvSpPr>
            <p:cNvPr id="14344" name="Text Box 11"/>
            <p:cNvSpPr txBox="1">
              <a:spLocks noChangeArrowheads="1"/>
            </p:cNvSpPr>
            <p:nvPr/>
          </p:nvSpPr>
          <p:spPr bwMode="auto">
            <a:xfrm>
              <a:off x="619" y="3578"/>
              <a:ext cx="6578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AT" altLang="de-DE" sz="1400" dirty="0">
                  <a:latin typeface="+mj-lt"/>
                </a:rPr>
                <a:t>Meist weiß der Compiler aus den Parametern welchen Typ er für den Platzhalter einsetzen muss,</a:t>
              </a:r>
            </a:p>
            <a:p>
              <a:r>
                <a:rPr lang="de-AT" altLang="de-DE" sz="1400" dirty="0">
                  <a:latin typeface="+mj-lt"/>
                </a:rPr>
                <a:t>so dass man einfach schreiben kann:</a:t>
              </a:r>
            </a:p>
          </p:txBody>
        </p:sp>
        <p:sp>
          <p:nvSpPr>
            <p:cNvPr id="14345" name="Text Box 12"/>
            <p:cNvSpPr txBox="1">
              <a:spLocks noChangeArrowheads="1"/>
            </p:cNvSpPr>
            <p:nvPr/>
          </p:nvSpPr>
          <p:spPr bwMode="auto">
            <a:xfrm>
              <a:off x="669" y="4146"/>
              <a:ext cx="1800" cy="21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AT" altLang="de-DE" sz="1200" dirty="0" err="1">
                  <a:latin typeface="+mj-lt"/>
                </a:rPr>
                <a:t>Sort</a:t>
              </a:r>
              <a:r>
                <a:rPr lang="de-AT" altLang="de-DE" sz="1200" dirty="0">
                  <a:latin typeface="+mj-lt"/>
                </a:rPr>
                <a:t>(a);   </a:t>
              </a:r>
              <a:r>
                <a:rPr lang="de-AT" altLang="de-DE" sz="1200" dirty="0">
                  <a:solidFill>
                    <a:srgbClr val="008000"/>
                  </a:solidFill>
                  <a:latin typeface="+mj-lt"/>
                </a:rPr>
                <a:t>// a == {2, 3, 3, 5, 7}</a:t>
              </a:r>
            </a:p>
          </p:txBody>
        </p:sp>
        <p:sp>
          <p:nvSpPr>
            <p:cNvPr id="14346" name="Text Box 13"/>
            <p:cNvSpPr txBox="1">
              <a:spLocks noChangeArrowheads="1"/>
            </p:cNvSpPr>
            <p:nvPr/>
          </p:nvSpPr>
          <p:spPr bwMode="auto">
            <a:xfrm>
              <a:off x="2730" y="4146"/>
              <a:ext cx="2391" cy="21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  <a:tab pos="7667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AT" altLang="de-DE" sz="1200" dirty="0" err="1">
                  <a:latin typeface="+mj-lt"/>
                </a:rPr>
                <a:t>Sort</a:t>
              </a:r>
              <a:r>
                <a:rPr lang="de-AT" altLang="de-DE" sz="1200" dirty="0">
                  <a:latin typeface="+mj-lt"/>
                </a:rPr>
                <a:t>(s);   </a:t>
              </a:r>
              <a:r>
                <a:rPr lang="de-AT" altLang="de-DE" sz="1200" dirty="0">
                  <a:solidFill>
                    <a:srgbClr val="008000"/>
                  </a:solidFill>
                  <a:latin typeface="+mj-lt"/>
                </a:rPr>
                <a:t>// s == {"</a:t>
              </a:r>
              <a:r>
                <a:rPr lang="de-AT" altLang="de-DE" sz="1200" dirty="0" err="1">
                  <a:solidFill>
                    <a:srgbClr val="008000"/>
                  </a:solidFill>
                  <a:latin typeface="+mj-lt"/>
                </a:rPr>
                <a:t>one</a:t>
              </a:r>
              <a:r>
                <a:rPr lang="de-AT" altLang="de-DE" sz="1200" dirty="0">
                  <a:solidFill>
                    <a:srgbClr val="008000"/>
                  </a:solidFill>
                  <a:latin typeface="+mj-lt"/>
                </a:rPr>
                <a:t>", "</a:t>
              </a:r>
              <a:r>
                <a:rPr lang="de-AT" altLang="de-DE" sz="1200" dirty="0" err="1">
                  <a:solidFill>
                    <a:srgbClr val="008000"/>
                  </a:solidFill>
                  <a:latin typeface="+mj-lt"/>
                </a:rPr>
                <a:t>three</a:t>
              </a:r>
              <a:r>
                <a:rPr lang="de-AT" altLang="de-DE" sz="1200" dirty="0">
                  <a:solidFill>
                    <a:srgbClr val="008000"/>
                  </a:solidFill>
                  <a:latin typeface="+mj-lt"/>
                </a:rPr>
                <a:t>", "</a:t>
              </a:r>
              <a:r>
                <a:rPr lang="de-AT" altLang="de-DE" sz="1200" dirty="0" err="1">
                  <a:solidFill>
                    <a:srgbClr val="008000"/>
                  </a:solidFill>
                  <a:latin typeface="+mj-lt"/>
                </a:rPr>
                <a:t>two</a:t>
              </a:r>
              <a:r>
                <a:rPr lang="de-AT" altLang="de-DE" sz="1200" dirty="0">
                  <a:solidFill>
                    <a:srgbClr val="008000"/>
                  </a:solidFill>
                  <a:latin typeface="+mj-lt"/>
                </a:rPr>
                <a:t>"}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57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/>
              <a:t>Nullwerte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39552" y="1052736"/>
            <a:ext cx="2645660" cy="34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AT" altLang="de-DE" sz="1800" b="1" dirty="0">
                <a:latin typeface="+mj-lt"/>
              </a:rPr>
              <a:t>Nullsetzen eines Werts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11560" y="1556792"/>
            <a:ext cx="3836370" cy="13019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tabLst>
                <a:tab pos="185738" algn="l"/>
                <a:tab pos="17192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185738" algn="l"/>
                <a:tab pos="17192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185738" algn="l"/>
                <a:tab pos="17192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185738" algn="l"/>
                <a:tab pos="17192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185738" algn="l"/>
                <a:tab pos="17192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17192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17192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17192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17192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AT" altLang="de-DE" sz="1600" dirty="0" err="1">
                <a:solidFill>
                  <a:srgbClr val="1802BE"/>
                </a:solidFill>
                <a:latin typeface="+mj-lt"/>
              </a:rPr>
              <a:t>void</a:t>
            </a:r>
            <a:r>
              <a:rPr lang="de-AT" altLang="de-DE" sz="1600" dirty="0">
                <a:solidFill>
                  <a:srgbClr val="1802BE"/>
                </a:solidFill>
                <a:latin typeface="+mj-lt"/>
              </a:rPr>
              <a:t> </a:t>
            </a:r>
            <a:r>
              <a:rPr lang="de-AT" altLang="de-DE" sz="1600" dirty="0">
                <a:latin typeface="+mj-lt"/>
              </a:rPr>
              <a:t>Foo&lt;T&gt;() {</a:t>
            </a:r>
          </a:p>
          <a:p>
            <a:r>
              <a:rPr lang="de-AT" altLang="de-DE" sz="1600" dirty="0">
                <a:latin typeface="+mj-lt"/>
              </a:rPr>
              <a:t>	T x = </a:t>
            </a:r>
            <a:r>
              <a:rPr lang="de-AT" altLang="de-DE" sz="1600" dirty="0">
                <a:solidFill>
                  <a:srgbClr val="1802BE"/>
                </a:solidFill>
                <a:latin typeface="+mj-lt"/>
              </a:rPr>
              <a:t>null</a:t>
            </a:r>
            <a:r>
              <a:rPr lang="de-AT" altLang="de-DE" sz="1600" dirty="0">
                <a:latin typeface="+mj-lt"/>
              </a:rPr>
              <a:t>;	</a:t>
            </a:r>
            <a:r>
              <a:rPr lang="de-AT" altLang="de-DE" sz="1600" dirty="0">
                <a:solidFill>
                  <a:srgbClr val="008000"/>
                </a:solidFill>
                <a:latin typeface="+mj-lt"/>
              </a:rPr>
              <a:t>// Fehler</a:t>
            </a:r>
          </a:p>
          <a:p>
            <a:r>
              <a:rPr lang="de-AT" altLang="de-DE" sz="1600" dirty="0">
                <a:latin typeface="+mj-lt"/>
              </a:rPr>
              <a:t>	T y = 0;	</a:t>
            </a:r>
            <a:r>
              <a:rPr lang="de-AT" altLang="de-DE" sz="1600" dirty="0">
                <a:solidFill>
                  <a:srgbClr val="008000"/>
                </a:solidFill>
                <a:latin typeface="+mj-lt"/>
              </a:rPr>
              <a:t>// Fehler</a:t>
            </a:r>
          </a:p>
          <a:p>
            <a:r>
              <a:rPr lang="de-AT" altLang="de-DE" sz="1600" dirty="0">
                <a:latin typeface="+mj-lt"/>
              </a:rPr>
              <a:t>	T z = </a:t>
            </a:r>
            <a:r>
              <a:rPr lang="de-AT" altLang="de-DE" sz="1600" dirty="0" err="1">
                <a:solidFill>
                  <a:srgbClr val="FF0000"/>
                </a:solidFill>
                <a:latin typeface="+mj-lt"/>
              </a:rPr>
              <a:t>T.default</a:t>
            </a:r>
            <a:r>
              <a:rPr lang="de-AT" altLang="de-DE" sz="1600" dirty="0">
                <a:latin typeface="+mj-lt"/>
              </a:rPr>
              <a:t>;	</a:t>
            </a:r>
            <a:r>
              <a:rPr lang="de-AT" altLang="de-DE" sz="1600" dirty="0">
                <a:solidFill>
                  <a:srgbClr val="008000"/>
                </a:solidFill>
                <a:latin typeface="+mj-lt"/>
              </a:rPr>
              <a:t>// ok! 0, '\0', </a:t>
            </a:r>
            <a:r>
              <a:rPr lang="de-AT" altLang="de-DE" sz="1600" dirty="0" err="1">
                <a:solidFill>
                  <a:srgbClr val="008000"/>
                </a:solidFill>
                <a:latin typeface="+mj-lt"/>
              </a:rPr>
              <a:t>false</a:t>
            </a:r>
            <a:r>
              <a:rPr lang="de-AT" altLang="de-DE" sz="1600" dirty="0">
                <a:solidFill>
                  <a:srgbClr val="008000"/>
                </a:solidFill>
                <a:latin typeface="+mj-lt"/>
              </a:rPr>
              <a:t>, null</a:t>
            </a:r>
          </a:p>
          <a:p>
            <a:r>
              <a:rPr lang="de-AT" altLang="de-DE" sz="1600" dirty="0">
                <a:latin typeface="+mj-lt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1438" y="2925133"/>
            <a:ext cx="6912771" cy="2227659"/>
            <a:chOff x="290" y="1708"/>
            <a:chExt cx="5806" cy="1871"/>
          </a:xfrm>
        </p:grpSpPr>
        <p:sp>
          <p:nvSpPr>
            <p:cNvPr id="16390" name="Text Box 6"/>
            <p:cNvSpPr txBox="1">
              <a:spLocks noChangeArrowheads="1"/>
            </p:cNvSpPr>
            <p:nvPr/>
          </p:nvSpPr>
          <p:spPr bwMode="auto">
            <a:xfrm>
              <a:off x="290" y="1708"/>
              <a:ext cx="170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AT" altLang="de-DE" sz="1800" b="1" dirty="0">
                  <a:latin typeface="+mj-lt"/>
                </a:rPr>
                <a:t>Abfragen auf null</a:t>
              </a:r>
            </a:p>
          </p:txBody>
        </p:sp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290" y="2192"/>
              <a:ext cx="2655" cy="132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tabLst>
                  <a:tab pos="185738" algn="l"/>
                  <a:tab pos="384175" algn="l"/>
                  <a:tab pos="17192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tabLst>
                  <a:tab pos="185738" algn="l"/>
                  <a:tab pos="384175" algn="l"/>
                  <a:tab pos="17192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tabLst>
                  <a:tab pos="185738" algn="l"/>
                  <a:tab pos="384175" algn="l"/>
                  <a:tab pos="17192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tabLst>
                  <a:tab pos="185738" algn="l"/>
                  <a:tab pos="384175" algn="l"/>
                  <a:tab pos="17192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tabLst>
                  <a:tab pos="185738" algn="l"/>
                  <a:tab pos="384175" algn="l"/>
                  <a:tab pos="17192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17192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17192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17192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17192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AT" altLang="de-DE" sz="1400" dirty="0" err="1">
                  <a:solidFill>
                    <a:srgbClr val="1802BE"/>
                  </a:solidFill>
                  <a:latin typeface="+mj-lt"/>
                </a:rPr>
                <a:t>void</a:t>
              </a:r>
              <a:r>
                <a:rPr lang="de-AT" altLang="de-DE" sz="1400" dirty="0">
                  <a:solidFill>
                    <a:srgbClr val="1802BE"/>
                  </a:solidFill>
                  <a:latin typeface="+mj-lt"/>
                </a:rPr>
                <a:t> </a:t>
              </a:r>
              <a:r>
                <a:rPr lang="de-AT" altLang="de-DE" sz="1400" dirty="0">
                  <a:latin typeface="+mj-lt"/>
                </a:rPr>
                <a:t>Foo&lt;T&gt;(T x) {</a:t>
              </a:r>
            </a:p>
            <a:p>
              <a:r>
                <a:rPr lang="de-AT" altLang="de-DE" sz="1400" dirty="0">
                  <a:latin typeface="+mj-lt"/>
                </a:rPr>
                <a:t>	</a:t>
              </a:r>
              <a:r>
                <a:rPr lang="de-AT" altLang="de-DE" sz="1400" dirty="0" err="1">
                  <a:solidFill>
                    <a:srgbClr val="1802BE"/>
                  </a:solidFill>
                  <a:latin typeface="+mj-lt"/>
                </a:rPr>
                <a:t>if</a:t>
              </a:r>
              <a:r>
                <a:rPr lang="de-AT" altLang="de-DE" sz="1400" dirty="0">
                  <a:solidFill>
                    <a:srgbClr val="1802BE"/>
                  </a:solidFill>
                  <a:latin typeface="+mj-lt"/>
                </a:rPr>
                <a:t> </a:t>
              </a:r>
              <a:r>
                <a:rPr lang="de-AT" altLang="de-DE" sz="1400" dirty="0">
                  <a:latin typeface="+mj-lt"/>
                </a:rPr>
                <a:t>(</a:t>
              </a:r>
              <a:r>
                <a:rPr lang="de-AT" altLang="de-DE" sz="1400" dirty="0">
                  <a:solidFill>
                    <a:srgbClr val="FF0000"/>
                  </a:solidFill>
                  <a:latin typeface="+mj-lt"/>
                </a:rPr>
                <a:t>x == null</a:t>
              </a:r>
              <a:r>
                <a:rPr lang="de-AT" altLang="de-DE" sz="1400" dirty="0">
                  <a:latin typeface="+mj-lt"/>
                </a:rPr>
                <a:t>) {</a:t>
              </a:r>
            </a:p>
            <a:p>
              <a:r>
                <a:rPr lang="de-AT" altLang="de-DE" sz="1400" dirty="0">
                  <a:latin typeface="+mj-lt"/>
                </a:rPr>
                <a:t>		</a:t>
              </a:r>
              <a:r>
                <a:rPr lang="de-AT" altLang="de-DE" sz="1400" dirty="0" err="1">
                  <a:latin typeface="+mj-lt"/>
                </a:rPr>
                <a:t>Console.WriteLine</a:t>
              </a:r>
              <a:r>
                <a:rPr lang="de-AT" altLang="de-DE" sz="1400" dirty="0">
                  <a:latin typeface="+mj-lt"/>
                </a:rPr>
                <a:t>(x + " == </a:t>
              </a:r>
              <a:r>
                <a:rPr lang="de-AT" altLang="de-DE" sz="1400" dirty="0">
                  <a:solidFill>
                    <a:srgbClr val="1802BE"/>
                  </a:solidFill>
                  <a:latin typeface="+mj-lt"/>
                </a:rPr>
                <a:t>null</a:t>
              </a:r>
              <a:r>
                <a:rPr lang="de-AT" altLang="de-DE" sz="1400" dirty="0">
                  <a:latin typeface="+mj-lt"/>
                </a:rPr>
                <a:t>");</a:t>
              </a:r>
            </a:p>
            <a:p>
              <a:r>
                <a:rPr lang="de-AT" altLang="de-DE" sz="1400" dirty="0">
                  <a:latin typeface="+mj-lt"/>
                </a:rPr>
                <a:t>	} </a:t>
              </a:r>
              <a:r>
                <a:rPr lang="de-AT" altLang="de-DE" sz="1400" dirty="0" err="1">
                  <a:solidFill>
                    <a:srgbClr val="1802BE"/>
                  </a:solidFill>
                  <a:latin typeface="+mj-lt"/>
                </a:rPr>
                <a:t>else</a:t>
              </a:r>
              <a:r>
                <a:rPr lang="de-AT" altLang="de-DE" sz="1400" dirty="0">
                  <a:solidFill>
                    <a:srgbClr val="1802BE"/>
                  </a:solidFill>
                  <a:latin typeface="+mj-lt"/>
                </a:rPr>
                <a:t> </a:t>
              </a:r>
              <a:r>
                <a:rPr lang="de-AT" altLang="de-DE" sz="1400" dirty="0">
                  <a:latin typeface="+mj-lt"/>
                </a:rPr>
                <a:t>{</a:t>
              </a:r>
            </a:p>
            <a:p>
              <a:r>
                <a:rPr lang="de-AT" altLang="de-DE" sz="1400" dirty="0">
                  <a:latin typeface="+mj-lt"/>
                </a:rPr>
                <a:t>		</a:t>
              </a:r>
              <a:r>
                <a:rPr lang="de-AT" altLang="de-DE" sz="1400" dirty="0" err="1">
                  <a:latin typeface="+mj-lt"/>
                </a:rPr>
                <a:t>Console.WriteLine</a:t>
              </a:r>
              <a:r>
                <a:rPr lang="de-AT" altLang="de-DE" sz="1400" dirty="0">
                  <a:latin typeface="+mj-lt"/>
                </a:rPr>
                <a:t>(x + " != </a:t>
              </a:r>
              <a:r>
                <a:rPr lang="de-AT" altLang="de-DE" sz="1400" dirty="0">
                  <a:solidFill>
                    <a:srgbClr val="1802BE"/>
                  </a:solidFill>
                  <a:latin typeface="+mj-lt"/>
                </a:rPr>
                <a:t>null</a:t>
              </a:r>
              <a:r>
                <a:rPr lang="de-AT" altLang="de-DE" sz="1400" dirty="0">
                  <a:latin typeface="+mj-lt"/>
                </a:rPr>
                <a:t>");</a:t>
              </a:r>
            </a:p>
            <a:p>
              <a:r>
                <a:rPr lang="de-AT" altLang="de-DE" sz="1400" dirty="0">
                  <a:latin typeface="+mj-lt"/>
                </a:rPr>
                <a:t>	}</a:t>
              </a:r>
            </a:p>
            <a:p>
              <a:r>
                <a:rPr lang="de-AT" altLang="de-DE" sz="1400" dirty="0">
                  <a:latin typeface="+mj-lt"/>
                </a:rPr>
                <a:t>}</a:t>
              </a:r>
            </a:p>
          </p:txBody>
        </p:sp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3471" y="2796"/>
              <a:ext cx="2488" cy="78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tabLst>
                  <a:tab pos="185738" algn="l"/>
                  <a:tab pos="384175" algn="l"/>
                  <a:tab pos="17192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tabLst>
                  <a:tab pos="185738" algn="l"/>
                  <a:tab pos="384175" algn="l"/>
                  <a:tab pos="17192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tabLst>
                  <a:tab pos="185738" algn="l"/>
                  <a:tab pos="384175" algn="l"/>
                  <a:tab pos="17192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tabLst>
                  <a:tab pos="185738" algn="l"/>
                  <a:tab pos="384175" algn="l"/>
                  <a:tab pos="17192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tabLst>
                  <a:tab pos="185738" algn="l"/>
                  <a:tab pos="384175" algn="l"/>
                  <a:tab pos="17192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17192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17192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17192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17192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AT" altLang="de-DE" sz="1400" dirty="0">
                  <a:latin typeface="+mj-lt"/>
                </a:rPr>
                <a:t>Foo(3);	</a:t>
              </a:r>
              <a:r>
                <a:rPr lang="de-AT" altLang="de-DE" sz="1400" dirty="0">
                  <a:solidFill>
                    <a:srgbClr val="008000"/>
                  </a:solidFill>
                  <a:latin typeface="+mj-lt"/>
                </a:rPr>
                <a:t>// 3 != null</a:t>
              </a:r>
            </a:p>
            <a:p>
              <a:r>
                <a:rPr lang="de-AT" altLang="de-DE" sz="1400" dirty="0">
                  <a:latin typeface="+mj-lt"/>
                </a:rPr>
                <a:t>Foo(0);	</a:t>
              </a:r>
              <a:r>
                <a:rPr lang="de-AT" altLang="de-DE" sz="1400" dirty="0">
                  <a:solidFill>
                    <a:srgbClr val="008000"/>
                  </a:solidFill>
                  <a:latin typeface="+mj-lt"/>
                </a:rPr>
                <a:t>// 0 != null</a:t>
              </a:r>
            </a:p>
            <a:p>
              <a:r>
                <a:rPr lang="de-AT" altLang="de-DE" sz="1400" dirty="0">
                  <a:latin typeface="+mj-lt"/>
                </a:rPr>
                <a:t>Foo("</a:t>
              </a:r>
              <a:r>
                <a:rPr lang="de-AT" altLang="de-DE" sz="1400" dirty="0" err="1">
                  <a:latin typeface="+mj-lt"/>
                </a:rPr>
                <a:t>Hello</a:t>
              </a:r>
              <a:r>
                <a:rPr lang="de-AT" altLang="de-DE" sz="1400" dirty="0">
                  <a:latin typeface="+mj-lt"/>
                </a:rPr>
                <a:t>");	</a:t>
              </a:r>
              <a:r>
                <a:rPr lang="de-AT" altLang="de-DE" sz="1400" dirty="0">
                  <a:solidFill>
                    <a:srgbClr val="008000"/>
                  </a:solidFill>
                  <a:latin typeface="+mj-lt"/>
                </a:rPr>
                <a:t>// </a:t>
              </a:r>
              <a:r>
                <a:rPr lang="de-AT" altLang="de-DE" sz="1400" dirty="0" err="1">
                  <a:solidFill>
                    <a:srgbClr val="008000"/>
                  </a:solidFill>
                  <a:latin typeface="+mj-lt"/>
                </a:rPr>
                <a:t>Hello</a:t>
              </a:r>
              <a:r>
                <a:rPr lang="de-AT" altLang="de-DE" sz="1400" dirty="0">
                  <a:solidFill>
                    <a:srgbClr val="008000"/>
                  </a:solidFill>
                  <a:latin typeface="+mj-lt"/>
                </a:rPr>
                <a:t> != null</a:t>
              </a:r>
            </a:p>
            <a:p>
              <a:r>
                <a:rPr lang="de-AT" altLang="de-DE" sz="1400" dirty="0">
                  <a:latin typeface="+mj-lt"/>
                </a:rPr>
                <a:t>Foo&lt;</a:t>
              </a:r>
              <a:r>
                <a:rPr lang="de-AT" altLang="de-DE" sz="1400" dirty="0" err="1">
                  <a:solidFill>
                    <a:srgbClr val="1802BE"/>
                  </a:solidFill>
                  <a:latin typeface="+mj-lt"/>
                </a:rPr>
                <a:t>string</a:t>
              </a:r>
              <a:r>
                <a:rPr lang="de-AT" altLang="de-DE" sz="1400" dirty="0">
                  <a:latin typeface="+mj-lt"/>
                </a:rPr>
                <a:t>&gt;(</a:t>
              </a:r>
              <a:r>
                <a:rPr lang="de-AT" altLang="de-DE" sz="1400" dirty="0">
                  <a:solidFill>
                    <a:srgbClr val="1802BE"/>
                  </a:solidFill>
                  <a:latin typeface="+mj-lt"/>
                </a:rPr>
                <a:t>null</a:t>
              </a:r>
              <a:r>
                <a:rPr lang="de-AT" altLang="de-DE" sz="1400" dirty="0">
                  <a:latin typeface="+mj-lt"/>
                </a:rPr>
                <a:t>);	</a:t>
              </a:r>
              <a:r>
                <a:rPr lang="de-AT" altLang="de-DE" sz="1400" dirty="0">
                  <a:solidFill>
                    <a:srgbClr val="008000"/>
                  </a:solidFill>
                  <a:latin typeface="+mj-lt"/>
                </a:rPr>
                <a:t>//  == null</a:t>
              </a:r>
            </a:p>
          </p:txBody>
        </p:sp>
        <p:sp>
          <p:nvSpPr>
            <p:cNvPr id="16393" name="Text Box 9"/>
            <p:cNvSpPr txBox="1">
              <a:spLocks noChangeArrowheads="1"/>
            </p:cNvSpPr>
            <p:nvPr/>
          </p:nvSpPr>
          <p:spPr bwMode="auto">
            <a:xfrm>
              <a:off x="3215" y="2124"/>
              <a:ext cx="2881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AT" altLang="de-DE" sz="1200" dirty="0">
                  <a:latin typeface="+mj-lt"/>
                </a:rPr>
                <a:t>für Referenztypen führt </a:t>
              </a:r>
              <a:r>
                <a:rPr lang="de-AT" altLang="de-DE" sz="1200" i="1" dirty="0">
                  <a:latin typeface="+mj-lt"/>
                </a:rPr>
                <a:t>x</a:t>
              </a:r>
              <a:r>
                <a:rPr lang="de-AT" altLang="de-DE" sz="1200" dirty="0">
                  <a:latin typeface="+mj-lt"/>
                </a:rPr>
                <a:t> == </a:t>
              </a:r>
              <a:r>
                <a:rPr lang="de-AT" altLang="de-DE" sz="1200" i="1" dirty="0">
                  <a:latin typeface="+mj-lt"/>
                </a:rPr>
                <a:t>null</a:t>
              </a:r>
              <a:r>
                <a:rPr lang="de-AT" altLang="de-DE" sz="1200" dirty="0">
                  <a:latin typeface="+mj-lt"/>
                </a:rPr>
                <a:t> Vergleich durch</a:t>
              </a:r>
            </a:p>
            <a:p>
              <a:r>
                <a:rPr lang="de-AT" altLang="de-DE" sz="1200" dirty="0">
                  <a:latin typeface="+mj-lt"/>
                </a:rPr>
                <a:t>für Werttypen liefert </a:t>
              </a:r>
              <a:r>
                <a:rPr lang="de-AT" altLang="de-DE" sz="1200" i="1" dirty="0">
                  <a:latin typeface="+mj-lt"/>
                </a:rPr>
                <a:t>x</a:t>
              </a:r>
              <a:r>
                <a:rPr lang="de-AT" altLang="de-DE" sz="1200" dirty="0">
                  <a:latin typeface="+mj-lt"/>
                </a:rPr>
                <a:t> == </a:t>
              </a:r>
              <a:r>
                <a:rPr lang="de-AT" altLang="de-DE" sz="1200" i="1" dirty="0">
                  <a:latin typeface="+mj-lt"/>
                </a:rPr>
                <a:t>null</a:t>
              </a:r>
              <a:r>
                <a:rPr lang="de-AT" altLang="de-DE" sz="1200" dirty="0">
                  <a:latin typeface="+mj-lt"/>
                </a:rPr>
                <a:t> den Wert </a:t>
              </a:r>
              <a:r>
                <a:rPr lang="de-AT" altLang="de-DE" sz="1200" i="1" dirty="0" err="1">
                  <a:latin typeface="+mj-lt"/>
                </a:rPr>
                <a:t>false</a:t>
              </a:r>
              <a:endParaRPr lang="de-AT" altLang="de-DE" sz="1200" i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8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/>
              <a:t>Beispiel: generischer Stack</a:t>
            </a:r>
          </a:p>
        </p:txBody>
      </p:sp>
      <p:sp>
        <p:nvSpPr>
          <p:cNvPr id="13315" name="Inhaltsplatzhalter 2"/>
          <p:cNvSpPr>
            <a:spLocks noGrp="1"/>
          </p:cNvSpPr>
          <p:nvPr>
            <p:ph idx="1"/>
          </p:nvPr>
        </p:nvSpPr>
        <p:spPr>
          <a:xfrm>
            <a:off x="423863" y="1023523"/>
            <a:ext cx="8229600" cy="4525963"/>
          </a:xfrm>
        </p:spPr>
        <p:txBody>
          <a:bodyPr/>
          <a:lstStyle/>
          <a:p>
            <a:r>
              <a:rPr lang="de-AT" altLang="de-DE" sz="2400" dirty="0"/>
              <a:t>Klasse Stack </a:t>
            </a:r>
            <a:r>
              <a:rPr lang="de-AT" altLang="de-DE" sz="2400" dirty="0" err="1"/>
              <a:t>parametisierbar</a:t>
            </a:r>
            <a:r>
              <a:rPr lang="de-AT" altLang="de-DE" sz="2400" dirty="0"/>
              <a:t> für Typ T</a:t>
            </a:r>
          </a:p>
          <a:p>
            <a:r>
              <a:rPr lang="de-AT" altLang="de-DE" sz="2400" dirty="0"/>
              <a:t>Vorteile gegenüber der Version mit </a:t>
            </a:r>
            <a:r>
              <a:rPr lang="de-AT" altLang="de-DE" sz="2400" dirty="0" err="1"/>
              <a:t>Object</a:t>
            </a:r>
            <a:r>
              <a:rPr lang="de-AT" altLang="de-DE" sz="2400" dirty="0"/>
              <a:t>:</a:t>
            </a:r>
          </a:p>
          <a:p>
            <a:pPr lvl="1"/>
            <a:r>
              <a:rPr lang="de-AT" altLang="de-DE" sz="2000" dirty="0"/>
              <a:t>Typsicheres Einfügen in Stack (</a:t>
            </a:r>
            <a:r>
              <a:rPr lang="de-AT" altLang="de-DE" sz="2000" dirty="0" err="1"/>
              <a:t>Object</a:t>
            </a:r>
            <a:r>
              <a:rPr lang="de-AT" altLang="de-DE" sz="2000" dirty="0"/>
              <a:t> lässt alles zu)</a:t>
            </a:r>
          </a:p>
          <a:p>
            <a:pPr lvl="1"/>
            <a:r>
              <a:rPr lang="de-AT" altLang="de-DE" sz="2000" dirty="0"/>
              <a:t>Sichere Entnahme ohne Cast</a:t>
            </a:r>
          </a:p>
        </p:txBody>
      </p:sp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3009900"/>
            <a:ext cx="55657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bgerundetes Rechteck 4"/>
          <p:cNvSpPr/>
          <p:nvPr/>
        </p:nvSpPr>
        <p:spPr>
          <a:xfrm>
            <a:off x="3635896" y="2996952"/>
            <a:ext cx="273630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Abgerundetes Rechteck 4"/>
          <p:cNvSpPr/>
          <p:nvPr/>
        </p:nvSpPr>
        <p:spPr>
          <a:xfrm>
            <a:off x="2051720" y="3717032"/>
            <a:ext cx="259228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Abgerundetes Rechteck 4"/>
          <p:cNvSpPr/>
          <p:nvPr/>
        </p:nvSpPr>
        <p:spPr>
          <a:xfrm>
            <a:off x="4932040" y="4797152"/>
            <a:ext cx="136815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Abgerundetes Rechteck 4"/>
          <p:cNvSpPr/>
          <p:nvPr/>
        </p:nvSpPr>
        <p:spPr>
          <a:xfrm>
            <a:off x="3275856" y="5157192"/>
            <a:ext cx="36004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7636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/>
              <a:t>Generischer Stack </a:t>
            </a:r>
            <a:r>
              <a:rPr lang="de-AT" altLang="de-DE">
                <a:sym typeface="Wingdings" panose="05000000000000000000" pitchFamily="2" charset="2"/>
              </a:rPr>
              <a:t> generischer Node</a:t>
            </a:r>
            <a:endParaRPr lang="de-AT" altLang="de-DE"/>
          </a:p>
        </p:txBody>
      </p:sp>
      <p:sp>
        <p:nvSpPr>
          <p:cNvPr id="14339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de-AT" altLang="de-DE" sz="2000" dirty="0"/>
              <a:t>Auch der </a:t>
            </a:r>
            <a:r>
              <a:rPr lang="de-AT" altLang="de-DE" sz="2000" dirty="0" err="1"/>
              <a:t>Node</a:t>
            </a:r>
            <a:r>
              <a:rPr lang="de-AT" altLang="de-DE" sz="2000" dirty="0"/>
              <a:t> ist natürlich parametrisierbar</a:t>
            </a:r>
          </a:p>
          <a:p>
            <a:pPr lvl="1"/>
            <a:r>
              <a:rPr lang="de-AT" altLang="de-DE" sz="1800" dirty="0"/>
              <a:t>Besonderheit: kann Werte- oder Referenztyp sein</a:t>
            </a:r>
          </a:p>
        </p:txBody>
      </p:sp>
      <p:pic>
        <p:nvPicPr>
          <p:cNvPr id="143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2011363"/>
            <a:ext cx="4525962" cy="407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598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/>
              <a:t>Generischer Stack: Push</a:t>
            </a:r>
          </a:p>
        </p:txBody>
      </p:sp>
      <p:sp>
        <p:nvSpPr>
          <p:cNvPr id="15363" name="Inhaltsplatzhalter 2"/>
          <p:cNvSpPr>
            <a:spLocks noGrp="1"/>
          </p:cNvSpPr>
          <p:nvPr>
            <p:ph idx="1"/>
          </p:nvPr>
        </p:nvSpPr>
        <p:spPr>
          <a:xfrm>
            <a:off x="457200" y="1268414"/>
            <a:ext cx="8229600" cy="4857750"/>
          </a:xfrm>
        </p:spPr>
        <p:txBody>
          <a:bodyPr/>
          <a:lstStyle/>
          <a:p>
            <a:r>
              <a:rPr lang="de-AT" altLang="de-DE" sz="2800" dirty="0"/>
              <a:t>Kaum Änderungen zur „alten“ Realisierung</a:t>
            </a: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003425"/>
            <a:ext cx="6543675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bgerundetes Rechteck 4"/>
          <p:cNvSpPr/>
          <p:nvPr/>
        </p:nvSpPr>
        <p:spPr>
          <a:xfrm>
            <a:off x="1835696" y="2492896"/>
            <a:ext cx="201622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Abgerundetes Rechteck 4"/>
          <p:cNvSpPr/>
          <p:nvPr/>
        </p:nvSpPr>
        <p:spPr>
          <a:xfrm>
            <a:off x="5436096" y="2492896"/>
            <a:ext cx="201622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2346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/>
              <a:t>Generischer Stack: Pop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de-AT" altLang="de-DE" sz="2400" dirty="0"/>
              <a:t>Wertetypen sind nicht </a:t>
            </a:r>
            <a:r>
              <a:rPr lang="de-AT" altLang="de-DE" sz="2400" dirty="0" err="1"/>
              <a:t>nullable</a:t>
            </a:r>
            <a:r>
              <a:rPr lang="de-AT" altLang="de-DE" sz="2400" dirty="0"/>
              <a:t> </a:t>
            </a:r>
            <a:r>
              <a:rPr lang="de-AT" altLang="de-DE" sz="2400" dirty="0">
                <a:sym typeface="Wingdings" panose="05000000000000000000" pitchFamily="2" charset="2"/>
              </a:rPr>
              <a:t> bei leerem Stack wird nicht null zurückgegeben sondern </a:t>
            </a:r>
            <a:r>
              <a:rPr lang="de-AT" altLang="de-DE" sz="2400" dirty="0" err="1">
                <a:sym typeface="Wingdings" panose="05000000000000000000" pitchFamily="2" charset="2"/>
              </a:rPr>
              <a:t>Defaultwert</a:t>
            </a:r>
            <a:endParaRPr lang="de-AT" altLang="de-DE" sz="2400" dirty="0"/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79513"/>
            <a:ext cx="5013325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s Rechteck 4"/>
          <p:cNvSpPr/>
          <p:nvPr/>
        </p:nvSpPr>
        <p:spPr>
          <a:xfrm>
            <a:off x="3635896" y="3356992"/>
            <a:ext cx="151216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568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9495EE1-67A1-462A-8884-2A545F812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Collections ohne Generics</a:t>
            </a: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1094CD6F-37F8-42FD-8755-F4501F09F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90625"/>
            <a:ext cx="80200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/>
              <a:t>Generischer Stack: Test mit int</a:t>
            </a:r>
          </a:p>
        </p:txBody>
      </p:sp>
      <p:sp>
        <p:nvSpPr>
          <p:cNvPr id="17411" name="Inhaltsplatzhalter 2"/>
          <p:cNvSpPr>
            <a:spLocks noGrp="1"/>
          </p:cNvSpPr>
          <p:nvPr>
            <p:ph idx="1"/>
          </p:nvPr>
        </p:nvSpPr>
        <p:spPr>
          <a:xfrm>
            <a:off x="179512" y="1268760"/>
            <a:ext cx="8229600" cy="4525963"/>
          </a:xfrm>
        </p:spPr>
        <p:txBody>
          <a:bodyPr/>
          <a:lstStyle/>
          <a:p>
            <a:r>
              <a:rPr lang="de-AT" altLang="de-DE" sz="2800" dirty="0" err="1"/>
              <a:t>Defaultwert</a:t>
            </a:r>
            <a:r>
              <a:rPr lang="de-AT" altLang="de-DE" sz="2800" dirty="0"/>
              <a:t> für </a:t>
            </a:r>
            <a:r>
              <a:rPr lang="de-AT" altLang="de-DE" sz="2800" dirty="0" err="1"/>
              <a:t>int</a:t>
            </a:r>
            <a:r>
              <a:rPr lang="de-AT" altLang="de-DE" sz="2800" dirty="0"/>
              <a:t> ist 0</a:t>
            </a:r>
          </a:p>
        </p:txBody>
      </p:sp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2449363"/>
            <a:ext cx="7507288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4702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/>
              <a:t>Generischer Stack: Test mit string</a:t>
            </a:r>
          </a:p>
        </p:txBody>
      </p:sp>
      <p:sp>
        <p:nvSpPr>
          <p:cNvPr id="1843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altLang="de-DE" sz="2800"/>
              <a:t>Typsicherheit beim Einfügen</a:t>
            </a:r>
          </a:p>
          <a:p>
            <a:endParaRPr lang="de-AT" altLang="de-DE" sz="2800"/>
          </a:p>
          <a:p>
            <a:endParaRPr lang="de-AT" altLang="de-DE" sz="2800"/>
          </a:p>
          <a:p>
            <a:endParaRPr lang="de-AT" altLang="de-DE" sz="2800"/>
          </a:p>
          <a:p>
            <a:r>
              <a:rPr lang="de-AT" altLang="de-DE" sz="2800"/>
              <a:t>Test der Funktion:</a:t>
            </a:r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511300"/>
            <a:ext cx="825369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3603625"/>
            <a:ext cx="7312025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bgerundetes Rechteck 4"/>
          <p:cNvSpPr/>
          <p:nvPr/>
        </p:nvSpPr>
        <p:spPr>
          <a:xfrm>
            <a:off x="395536" y="1484784"/>
            <a:ext cx="230425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092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de-AT" altLang="de-DE" sz="3600" dirty="0"/>
              <a:t>Generische Programmierung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69159"/>
          </a:xfrm>
        </p:spPr>
        <p:txBody>
          <a:bodyPr/>
          <a:lstStyle/>
          <a:p>
            <a:r>
              <a:rPr lang="de-AT" sz="2000" dirty="0"/>
              <a:t>Unter </a:t>
            </a:r>
            <a:r>
              <a:rPr lang="de-AT" sz="2000" b="1" dirty="0"/>
              <a:t>generischer Programmierung </a:t>
            </a:r>
            <a:r>
              <a:rPr lang="de-AT" sz="2000" dirty="0"/>
              <a:t>versteht man Algorithmen, die mit verschiedensten Datentypen in der gleichen Weise umgehen können, in dem sie ganz bestimmte Anforderungen an diese Datentypen stellen.</a:t>
            </a:r>
          </a:p>
          <a:p>
            <a:endParaRPr lang="de-AT" sz="2000" dirty="0"/>
          </a:p>
          <a:p>
            <a:r>
              <a:rPr lang="de-AT" sz="2000" dirty="0"/>
              <a:t>Programmiersprachen, die generische Programmierung unterstützen</a:t>
            </a:r>
          </a:p>
          <a:p>
            <a:pPr lvl="1"/>
            <a:r>
              <a:rPr lang="de-AT" sz="2000" dirty="0"/>
              <a:t>C++ (Templates)</a:t>
            </a:r>
          </a:p>
          <a:p>
            <a:pPr lvl="1"/>
            <a:r>
              <a:rPr lang="de-AT" sz="2000" dirty="0"/>
              <a:t>C#</a:t>
            </a:r>
          </a:p>
          <a:p>
            <a:pPr lvl="1"/>
            <a:r>
              <a:rPr lang="de-AT" sz="2000" dirty="0"/>
              <a:t>Java (ab 5.0)</a:t>
            </a:r>
          </a:p>
          <a:p>
            <a:pPr lvl="1"/>
            <a:r>
              <a:rPr lang="de-AT" sz="2000" dirty="0"/>
              <a:t>Ada, Eiffel, …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503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>
            <a:extLst>
              <a:ext uri="{FF2B5EF4-FFF2-40B4-BE49-F238E27FC236}">
                <a16:creationId xmlns:a16="http://schemas.microsoft.com/office/drawing/2014/main" id="{1572D856-4D82-4B73-AF23-66C6678C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/>
              <a:t>Generics - Kurzeinführung</a:t>
            </a:r>
          </a:p>
        </p:txBody>
      </p:sp>
      <p:sp>
        <p:nvSpPr>
          <p:cNvPr id="9219" name="Inhaltsplatzhalter 2">
            <a:extLst>
              <a:ext uri="{FF2B5EF4-FFF2-40B4-BE49-F238E27FC236}">
                <a16:creationId xmlns:a16="http://schemas.microsoft.com/office/drawing/2014/main" id="{DADBCEDA-301B-4ED4-BCE0-DB171BCD9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4525963"/>
          </a:xfrm>
        </p:spPr>
        <p:txBody>
          <a:bodyPr/>
          <a:lstStyle/>
          <a:p>
            <a:r>
              <a:rPr lang="de-AT" altLang="de-DE" sz="2800" dirty="0" err="1"/>
              <a:t>Generics</a:t>
            </a:r>
            <a:r>
              <a:rPr lang="de-AT" altLang="de-DE" sz="2800" dirty="0"/>
              <a:t> sind Platzhalter für Datentypen</a:t>
            </a:r>
          </a:p>
          <a:p>
            <a:pPr lvl="1"/>
            <a:r>
              <a:rPr lang="de-AT" altLang="de-DE" sz="2400" dirty="0"/>
              <a:t>z.B. Methoden für unterschiedliche Datentypen</a:t>
            </a:r>
          </a:p>
          <a:p>
            <a:r>
              <a:rPr lang="de-AT" altLang="de-DE" sz="2800" dirty="0"/>
              <a:t>Neue Syntaxelemente &lt; &gt;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E83C26-6AA2-4595-95D4-ED3574630BB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924300" y="6413500"/>
            <a:ext cx="216058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98111D8-54EB-4A39-B357-38150F12DB60}" type="datetime1">
              <a:rPr lang="de-DE" smtClean="0"/>
              <a:pPr>
                <a:defRPr/>
              </a:pPr>
              <a:t>24.03.2020</a:t>
            </a:fld>
            <a:endParaRPr lang="de-DE"/>
          </a:p>
        </p:txBody>
      </p:sp>
      <p:sp>
        <p:nvSpPr>
          <p:cNvPr id="9221" name="Foliennummernplatzhalter 4">
            <a:extLst>
              <a:ext uri="{FF2B5EF4-FFF2-40B4-BE49-F238E27FC236}">
                <a16:creationId xmlns:a16="http://schemas.microsoft.com/office/drawing/2014/main" id="{32DD4F1C-696C-4C61-817D-7691BC6F21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773863" y="6380163"/>
            <a:ext cx="2195512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6B99F8-40A0-4035-AF14-ED6FFE7D5499}" type="slidenum">
              <a:rPr lang="de-DE" altLang="de-DE" smtClean="0"/>
              <a:pPr/>
              <a:t>4</a:t>
            </a:fld>
            <a:endParaRPr lang="de-DE" altLang="de-DE" sz="1400">
              <a:solidFill>
                <a:schemeClr val="bg1"/>
              </a:solidFill>
            </a:endParaRPr>
          </a:p>
        </p:txBody>
      </p:sp>
      <p:pic>
        <p:nvPicPr>
          <p:cNvPr id="9222" name="Picture 3">
            <a:extLst>
              <a:ext uri="{FF2B5EF4-FFF2-40B4-BE49-F238E27FC236}">
                <a16:creationId xmlns:a16="http://schemas.microsoft.com/office/drawing/2014/main" id="{A11EDD1F-1BB6-47FF-981B-58753C5B9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01" y="2636912"/>
            <a:ext cx="6892925" cy="363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Rectangle 7">
            <a:extLst>
              <a:ext uri="{FF2B5EF4-FFF2-40B4-BE49-F238E27FC236}">
                <a16:creationId xmlns:a16="http://schemas.microsoft.com/office/drawing/2014/main" id="{F952885B-D2D7-404B-9F35-8F057B0E4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276" y="4684713"/>
            <a:ext cx="369887" cy="298450"/>
          </a:xfrm>
          <a:prstGeom prst="rect">
            <a:avLst/>
          </a:prstGeom>
          <a:solidFill>
            <a:srgbClr val="FFFF00">
              <a:alpha val="30196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8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rgbClr val="00008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rgbClr val="00008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8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AT" altLang="de-DE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24" name="Rectangle 7">
            <a:extLst>
              <a:ext uri="{FF2B5EF4-FFF2-40B4-BE49-F238E27FC236}">
                <a16:creationId xmlns:a16="http://schemas.microsoft.com/office/drawing/2014/main" id="{DB16A1FF-56E9-48E6-B743-B81F7B997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3" y="4684713"/>
            <a:ext cx="368300" cy="298450"/>
          </a:xfrm>
          <a:prstGeom prst="rect">
            <a:avLst/>
          </a:prstGeom>
          <a:solidFill>
            <a:srgbClr val="FFFF00">
              <a:alpha val="30196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8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rgbClr val="00008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rgbClr val="00008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8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AT" altLang="de-DE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25" name="Rectangle 7">
            <a:extLst>
              <a:ext uri="{FF2B5EF4-FFF2-40B4-BE49-F238E27FC236}">
                <a16:creationId xmlns:a16="http://schemas.microsoft.com/office/drawing/2014/main" id="{06E05D2D-1997-4BA7-978C-D8475E547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5169564"/>
            <a:ext cx="369888" cy="298450"/>
          </a:xfrm>
          <a:prstGeom prst="rect">
            <a:avLst/>
          </a:prstGeom>
          <a:solidFill>
            <a:srgbClr val="FFFF00">
              <a:alpha val="30196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8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rgbClr val="00008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rgbClr val="00008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8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8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AT" altLang="de-DE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>
            <a:extLst>
              <a:ext uri="{FF2B5EF4-FFF2-40B4-BE49-F238E27FC236}">
                <a16:creationId xmlns:a16="http://schemas.microsoft.com/office/drawing/2014/main" id="{C612D693-14D0-4105-9893-B046660A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/>
              <a:t>Parametrisierte Polymorphie</a:t>
            </a:r>
          </a:p>
        </p:txBody>
      </p:sp>
      <p:sp>
        <p:nvSpPr>
          <p:cNvPr id="10243" name="Inhaltsplatzhalter 2">
            <a:extLst>
              <a:ext uri="{FF2B5EF4-FFF2-40B4-BE49-F238E27FC236}">
                <a16:creationId xmlns:a16="http://schemas.microsoft.com/office/drawing/2014/main" id="{4937695B-16F8-47D4-B69C-6C363B0A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altLang="de-DE"/>
              <a:t>Typsicherer Aufruf ist ganz intuitiv</a:t>
            </a:r>
          </a:p>
          <a:p>
            <a:pPr lvl="1"/>
            <a:r>
              <a:rPr lang="de-AT" altLang="de-DE"/>
              <a:t>Compilezeit oder Laufzeit?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49560A-31BC-4C5D-9134-E78EC698A3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924300" y="6413500"/>
            <a:ext cx="216058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98111D8-54EB-4A39-B357-38150F12DB60}" type="datetime1">
              <a:rPr lang="de-DE" smtClean="0"/>
              <a:pPr>
                <a:defRPr/>
              </a:pPr>
              <a:t>24.03.2020</a:t>
            </a:fld>
            <a:endParaRPr lang="de-DE"/>
          </a:p>
        </p:txBody>
      </p:sp>
      <p:sp>
        <p:nvSpPr>
          <p:cNvPr id="10245" name="Foliennummernplatzhalter 4">
            <a:extLst>
              <a:ext uri="{FF2B5EF4-FFF2-40B4-BE49-F238E27FC236}">
                <a16:creationId xmlns:a16="http://schemas.microsoft.com/office/drawing/2014/main" id="{0F5E3817-1724-4906-A042-706F448C09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773863" y="6380163"/>
            <a:ext cx="2195512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6B99F8-40A0-4035-AF14-ED6FFE7D5499}" type="slidenum">
              <a:rPr lang="de-DE" altLang="de-DE" smtClean="0"/>
              <a:pPr/>
              <a:t>5</a:t>
            </a:fld>
            <a:endParaRPr lang="de-DE" altLang="de-DE" sz="1400">
              <a:solidFill>
                <a:schemeClr val="bg1"/>
              </a:solidFill>
            </a:endParaRPr>
          </a:p>
        </p:txBody>
      </p:sp>
      <p:pic>
        <p:nvPicPr>
          <p:cNvPr id="10246" name="Picture 2">
            <a:extLst>
              <a:ext uri="{FF2B5EF4-FFF2-40B4-BE49-F238E27FC236}">
                <a16:creationId xmlns:a16="http://schemas.microsoft.com/office/drawing/2014/main" id="{88DA77F1-7C0E-4C3E-A9F8-E44612054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484438"/>
            <a:ext cx="5543550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>
            <a:extLst>
              <a:ext uri="{FF2B5EF4-FFF2-40B4-BE49-F238E27FC236}">
                <a16:creationId xmlns:a16="http://schemas.microsoft.com/office/drawing/2014/main" id="{C08B738D-ABB2-4524-A6ED-2058FF4C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/>
              <a:t>Analyse der exe-Datei</a:t>
            </a:r>
          </a:p>
        </p:txBody>
      </p:sp>
      <p:sp>
        <p:nvSpPr>
          <p:cNvPr id="11267" name="Inhaltsplatzhalter 2">
            <a:extLst>
              <a:ext uri="{FF2B5EF4-FFF2-40B4-BE49-F238E27FC236}">
                <a16:creationId xmlns:a16="http://schemas.microsoft.com/office/drawing/2014/main" id="{D32B31F5-1D98-4D81-82EB-BF917C8B7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altLang="de-DE" sz="2400"/>
              <a:t>Lutz Roeders .Net-Reflector erlaubt Einblicke in den MSIL-Code</a:t>
            </a:r>
          </a:p>
          <a:p>
            <a:r>
              <a:rPr lang="de-AT" altLang="de-DE" sz="2400"/>
              <a:t>Generics sind im Disassembler noch als solche erhalten </a:t>
            </a:r>
            <a:r>
              <a:rPr lang="de-AT" altLang="de-DE" sz="2400">
                <a:sym typeface="Wingdings" panose="05000000000000000000" pitchFamily="2" charset="2"/>
              </a:rPr>
              <a:t> Laufzeit-Konzept</a:t>
            </a:r>
            <a:endParaRPr lang="de-AT" altLang="de-DE" sz="24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766149-B309-4F9F-A1FB-506E35C72D3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924300" y="6413500"/>
            <a:ext cx="216058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98111D8-54EB-4A39-B357-38150F12DB60}" type="datetime1">
              <a:rPr lang="de-DE" smtClean="0"/>
              <a:pPr>
                <a:defRPr/>
              </a:pPr>
              <a:t>24.03.2020</a:t>
            </a:fld>
            <a:endParaRPr lang="de-DE"/>
          </a:p>
        </p:txBody>
      </p:sp>
      <p:sp>
        <p:nvSpPr>
          <p:cNvPr id="11269" name="Foliennummernplatzhalter 4">
            <a:extLst>
              <a:ext uri="{FF2B5EF4-FFF2-40B4-BE49-F238E27FC236}">
                <a16:creationId xmlns:a16="http://schemas.microsoft.com/office/drawing/2014/main" id="{B84787C2-2D1E-4A5C-8AAD-EEF00784C8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773863" y="6380163"/>
            <a:ext cx="2195512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6B99F8-40A0-4035-AF14-ED6FFE7D5499}" type="slidenum">
              <a:rPr lang="de-DE" altLang="de-DE" smtClean="0"/>
              <a:pPr/>
              <a:t>6</a:t>
            </a:fld>
            <a:endParaRPr lang="de-DE" altLang="de-DE" sz="1400">
              <a:solidFill>
                <a:schemeClr val="bg1"/>
              </a:solidFill>
            </a:endParaRPr>
          </a:p>
        </p:txBody>
      </p:sp>
      <p:pic>
        <p:nvPicPr>
          <p:cNvPr id="11270" name="Picture 2">
            <a:extLst>
              <a:ext uri="{FF2B5EF4-FFF2-40B4-BE49-F238E27FC236}">
                <a16:creationId xmlns:a16="http://schemas.microsoft.com/office/drawing/2014/main" id="{20044CC3-9014-455F-98D3-986F85E06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2270125"/>
            <a:ext cx="5572125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Probleme ohne generische Typen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39552" y="980728"/>
            <a:ext cx="7867106" cy="207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4950" indent="-234950">
              <a:tabLst>
                <a:tab pos="457200" algn="l"/>
                <a:tab pos="661988" algn="l"/>
                <a:tab pos="860425" algn="l"/>
                <a:tab pos="319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457200" algn="l"/>
                <a:tab pos="661988" algn="l"/>
                <a:tab pos="860425" algn="l"/>
                <a:tab pos="319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457200" algn="l"/>
                <a:tab pos="661988" algn="l"/>
                <a:tab pos="860425" algn="l"/>
                <a:tab pos="319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457200" algn="l"/>
                <a:tab pos="661988" algn="l"/>
                <a:tab pos="860425" algn="l"/>
                <a:tab pos="319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457200" algn="l"/>
                <a:tab pos="661988" algn="l"/>
                <a:tab pos="860425" algn="l"/>
                <a:tab pos="319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61988" algn="l"/>
                <a:tab pos="860425" algn="l"/>
                <a:tab pos="319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61988" algn="l"/>
                <a:tab pos="860425" algn="l"/>
                <a:tab pos="319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61988" algn="l"/>
                <a:tab pos="860425" algn="l"/>
                <a:tab pos="319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61988" algn="l"/>
                <a:tab pos="860425" algn="l"/>
                <a:tab pos="3197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de-DE" sz="1600" b="1" dirty="0" err="1">
                <a:latin typeface="+mj-lt"/>
              </a:rPr>
              <a:t>Klassen</a:t>
            </a:r>
            <a:r>
              <a:rPr lang="en-US" altLang="de-DE" sz="1600" b="1" dirty="0">
                <a:latin typeface="+mj-lt"/>
              </a:rPr>
              <a:t> </a:t>
            </a:r>
            <a:r>
              <a:rPr lang="en-US" altLang="de-DE" sz="1600" b="1" dirty="0" err="1">
                <a:latin typeface="+mj-lt"/>
              </a:rPr>
              <a:t>mit</a:t>
            </a:r>
            <a:r>
              <a:rPr lang="en-US" altLang="de-DE" sz="1600" b="1" dirty="0">
                <a:latin typeface="+mj-lt"/>
              </a:rPr>
              <a:t> </a:t>
            </a:r>
            <a:r>
              <a:rPr lang="en-US" altLang="de-DE" sz="1600" b="1" dirty="0" err="1">
                <a:latin typeface="+mj-lt"/>
              </a:rPr>
              <a:t>unterschiedlichen</a:t>
            </a:r>
            <a:r>
              <a:rPr lang="en-US" altLang="de-DE" sz="1600" b="1" dirty="0">
                <a:latin typeface="+mj-lt"/>
              </a:rPr>
              <a:t> </a:t>
            </a:r>
            <a:r>
              <a:rPr lang="en-US" altLang="de-DE" sz="1600" b="1" dirty="0" err="1">
                <a:latin typeface="+mj-lt"/>
              </a:rPr>
              <a:t>Elementtypen</a:t>
            </a:r>
            <a:endParaRPr lang="en-US" altLang="de-DE" sz="1600" dirty="0">
              <a:latin typeface="+mj-lt"/>
            </a:endParaRPr>
          </a:p>
          <a:p>
            <a:pPr>
              <a:spcBef>
                <a:spcPct val="20000"/>
              </a:spcBef>
            </a:pPr>
            <a:endParaRPr lang="en-US" altLang="de-DE" sz="1200" dirty="0">
              <a:latin typeface="+mj-lt"/>
            </a:endParaRPr>
          </a:p>
          <a:p>
            <a:pPr>
              <a:spcBef>
                <a:spcPct val="20000"/>
              </a:spcBef>
            </a:pPr>
            <a:r>
              <a:rPr lang="en-US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de-DE" sz="16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en-US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ct val="20000"/>
              </a:spcBef>
            </a:pPr>
            <a:r>
              <a:rPr lang="en-US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de-DE" sz="16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data;</a:t>
            </a:r>
          </a:p>
          <a:p>
            <a:pPr>
              <a:spcBef>
                <a:spcPct val="20000"/>
              </a:spcBef>
            </a:pPr>
            <a:r>
              <a:rPr lang="en-US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de-DE" sz="16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alt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alt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e-DE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 {...}</a:t>
            </a:r>
          </a:p>
          <a:p>
            <a:pPr>
              <a:spcBef>
                <a:spcPct val="20000"/>
              </a:spcBef>
            </a:pPr>
            <a:r>
              <a:rPr lang="en-US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de-DE" sz="16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{...}</a:t>
            </a:r>
          </a:p>
          <a:p>
            <a:pPr>
              <a:spcBef>
                <a:spcPct val="20000"/>
              </a:spcBef>
            </a:pPr>
            <a:r>
              <a:rPr lang="en-US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539552" y="3068960"/>
            <a:ext cx="7513050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4950" indent="-234950">
              <a:tabLst>
                <a:tab pos="457200" algn="l"/>
                <a:tab pos="661988" algn="l"/>
                <a:tab pos="860425" algn="l"/>
                <a:tab pos="2381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457200" algn="l"/>
                <a:tab pos="661988" algn="l"/>
                <a:tab pos="860425" algn="l"/>
                <a:tab pos="2381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457200" algn="l"/>
                <a:tab pos="661988" algn="l"/>
                <a:tab pos="860425" algn="l"/>
                <a:tab pos="2381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457200" algn="l"/>
                <a:tab pos="661988" algn="l"/>
                <a:tab pos="860425" algn="l"/>
                <a:tab pos="2381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457200" algn="l"/>
                <a:tab pos="661988" algn="l"/>
                <a:tab pos="860425" algn="l"/>
                <a:tab pos="2381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61988" algn="l"/>
                <a:tab pos="860425" algn="l"/>
                <a:tab pos="2381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61988" algn="l"/>
                <a:tab pos="860425" algn="l"/>
                <a:tab pos="2381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61988" algn="l"/>
                <a:tab pos="860425" algn="l"/>
                <a:tab pos="2381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61988" algn="l"/>
                <a:tab pos="860425" algn="l"/>
                <a:tab pos="2381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de-DE" sz="1800" b="1" dirty="0" err="1">
                <a:latin typeface="+mj-lt"/>
              </a:rPr>
              <a:t>Probleme</a:t>
            </a:r>
            <a:endParaRPr lang="en-US" altLang="de-DE" sz="1600" dirty="0">
              <a:latin typeface="+mj-lt"/>
            </a:endParaRP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US" altLang="de-DE" sz="1600" dirty="0" err="1">
                <a:latin typeface="+mj-lt"/>
              </a:rPr>
              <a:t>Typumwandlungen</a:t>
            </a:r>
            <a:r>
              <a:rPr lang="en-US" altLang="de-DE" sz="1600" dirty="0">
                <a:latin typeface="+mj-lt"/>
              </a:rPr>
              <a:t> </a:t>
            </a:r>
            <a:r>
              <a:rPr lang="en-US" altLang="de-DE" sz="1600" dirty="0" err="1">
                <a:latin typeface="+mj-lt"/>
              </a:rPr>
              <a:t>nötig</a:t>
            </a:r>
            <a:endParaRPr lang="en-US" altLang="de-DE" sz="1600" dirty="0">
              <a:latin typeface="+mj-lt"/>
            </a:endParaRPr>
          </a:p>
          <a:p>
            <a:pPr>
              <a:spcBef>
                <a:spcPct val="40000"/>
              </a:spcBef>
            </a:pPr>
            <a:r>
              <a:rPr lang="en-US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buffer.Put</a:t>
            </a:r>
            <a:r>
              <a:rPr lang="en-US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(3);			</a:t>
            </a:r>
            <a:r>
              <a:rPr lang="en-US" altLang="de-DE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Boxing </a:t>
            </a:r>
            <a:r>
              <a:rPr lang="en-US" altLang="de-DE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kostet</a:t>
            </a:r>
            <a:r>
              <a:rPr lang="en-US" altLang="de-DE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Zeit</a:t>
            </a:r>
            <a:endParaRPr lang="en-US" altLang="de-DE" sz="16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de-DE" sz="1600" dirty="0" err="1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e-DE" sz="16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buffer.Get</a:t>
            </a:r>
            <a:r>
              <a:rPr lang="en-US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  <a:r>
              <a:rPr lang="en-US" altLang="de-DE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de-DE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Typumwandlung</a:t>
            </a:r>
            <a:r>
              <a:rPr lang="en-US" altLang="de-DE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kostet</a:t>
            </a:r>
            <a:r>
              <a:rPr lang="en-US" altLang="de-DE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Zeit</a:t>
            </a:r>
            <a:endParaRPr lang="en-US" altLang="de-DE" sz="16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US" altLang="de-DE" sz="1600" dirty="0" err="1">
                <a:latin typeface="+mj-lt"/>
              </a:rPr>
              <a:t>Homogenität</a:t>
            </a:r>
            <a:r>
              <a:rPr lang="en-US" altLang="de-DE" sz="1600" dirty="0">
                <a:latin typeface="+mj-lt"/>
              </a:rPr>
              <a:t> </a:t>
            </a:r>
            <a:r>
              <a:rPr lang="en-US" altLang="de-DE" sz="1600" dirty="0" err="1">
                <a:latin typeface="+mj-lt"/>
              </a:rPr>
              <a:t>kann</a:t>
            </a:r>
            <a:r>
              <a:rPr lang="en-US" altLang="de-DE" sz="1600" dirty="0">
                <a:latin typeface="+mj-lt"/>
              </a:rPr>
              <a:t> </a:t>
            </a:r>
            <a:r>
              <a:rPr lang="en-US" altLang="de-DE" sz="1600" dirty="0" err="1">
                <a:latin typeface="+mj-lt"/>
              </a:rPr>
              <a:t>nicht</a:t>
            </a:r>
            <a:r>
              <a:rPr lang="en-US" altLang="de-DE" sz="1600" dirty="0">
                <a:latin typeface="+mj-lt"/>
              </a:rPr>
              <a:t> </a:t>
            </a:r>
            <a:r>
              <a:rPr lang="en-US" altLang="de-DE" sz="1600" dirty="0" err="1">
                <a:latin typeface="+mj-lt"/>
              </a:rPr>
              <a:t>erzwungen</a:t>
            </a:r>
            <a:r>
              <a:rPr lang="en-US" altLang="de-DE" sz="1600" dirty="0">
                <a:latin typeface="+mj-lt"/>
              </a:rPr>
              <a:t> </a:t>
            </a:r>
            <a:r>
              <a:rPr lang="en-US" altLang="de-DE" sz="1600" dirty="0" err="1">
                <a:latin typeface="+mj-lt"/>
              </a:rPr>
              <a:t>werden</a:t>
            </a:r>
            <a:endParaRPr lang="en-US" altLang="de-DE" sz="1600" dirty="0">
              <a:latin typeface="+mj-lt"/>
            </a:endParaRPr>
          </a:p>
          <a:p>
            <a:pPr>
              <a:spcBef>
                <a:spcPct val="40000"/>
              </a:spcBef>
            </a:pPr>
            <a:r>
              <a:rPr lang="en-US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buffer.Put</a:t>
            </a:r>
            <a:r>
              <a:rPr lang="en-US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(3); </a:t>
            </a:r>
            <a:r>
              <a:rPr lang="en-US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buffer.Put</a:t>
            </a:r>
            <a:r>
              <a:rPr lang="en-US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e-DE" sz="16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Rectangle());</a:t>
            </a:r>
          </a:p>
          <a:p>
            <a:r>
              <a:rPr lang="en-US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Rectangle r = (Rectangle)</a:t>
            </a:r>
            <a:r>
              <a:rPr lang="en-US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buffer.Get</a:t>
            </a:r>
            <a:r>
              <a:rPr lang="en-US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en-US" altLang="de-DE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de-DE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</a:t>
            </a:r>
            <a:r>
              <a:rPr lang="en-US" altLang="de-DE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zu</a:t>
            </a:r>
            <a:r>
              <a:rPr lang="en-US" altLang="de-DE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Laufzeitfehler</a:t>
            </a:r>
            <a:r>
              <a:rPr lang="en-US" altLang="de-DE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e-DE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führen</a:t>
            </a:r>
            <a:r>
              <a:rPr lang="en-US" altLang="de-DE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US" altLang="de-DE" sz="1600" dirty="0" err="1">
                <a:latin typeface="+mj-lt"/>
              </a:rPr>
              <a:t>Spezielle</a:t>
            </a:r>
            <a:r>
              <a:rPr lang="en-US" altLang="de-DE" sz="1600" dirty="0">
                <a:latin typeface="+mj-lt"/>
              </a:rPr>
              <a:t> </a:t>
            </a:r>
            <a:r>
              <a:rPr lang="en-US" altLang="de-DE" sz="1600" dirty="0" err="1">
                <a:latin typeface="+mj-lt"/>
              </a:rPr>
              <a:t>Typen</a:t>
            </a:r>
            <a:r>
              <a:rPr lang="en-US" altLang="de-DE" sz="1600" dirty="0">
                <a:latin typeface="+mj-lt"/>
              </a:rPr>
              <a:t> </a:t>
            </a:r>
            <a:r>
              <a:rPr lang="en-US" altLang="de-DE" sz="1600" dirty="0" err="1">
                <a:latin typeface="+mj-lt"/>
              </a:rPr>
              <a:t>IntBuffer</a:t>
            </a:r>
            <a:r>
              <a:rPr lang="en-US" altLang="de-DE" sz="1600" dirty="0">
                <a:latin typeface="+mj-lt"/>
              </a:rPr>
              <a:t>, </a:t>
            </a:r>
            <a:r>
              <a:rPr lang="en-US" altLang="de-DE" sz="1600" dirty="0" err="1">
                <a:latin typeface="+mj-lt"/>
              </a:rPr>
              <a:t>RectangleBuffer</a:t>
            </a:r>
            <a:r>
              <a:rPr lang="en-US" altLang="de-DE" sz="1600" dirty="0">
                <a:latin typeface="+mj-lt"/>
              </a:rPr>
              <a:t>, ... </a:t>
            </a:r>
            <a:r>
              <a:rPr lang="en-US" altLang="de-DE" sz="1600" dirty="0" err="1">
                <a:latin typeface="+mj-lt"/>
              </a:rPr>
              <a:t>führen</a:t>
            </a:r>
            <a:r>
              <a:rPr lang="en-US" altLang="de-DE" sz="1600" dirty="0">
                <a:latin typeface="+mj-lt"/>
              </a:rPr>
              <a:t> </a:t>
            </a:r>
            <a:r>
              <a:rPr lang="en-US" altLang="de-DE" sz="1600" dirty="0" err="1">
                <a:latin typeface="+mj-lt"/>
              </a:rPr>
              <a:t>zu</a:t>
            </a:r>
            <a:r>
              <a:rPr lang="en-US" altLang="de-DE" sz="1600" dirty="0">
                <a:latin typeface="+mj-lt"/>
              </a:rPr>
              <a:t> </a:t>
            </a:r>
            <a:r>
              <a:rPr lang="en-US" altLang="de-DE" sz="1600" dirty="0" err="1">
                <a:latin typeface="+mj-lt"/>
              </a:rPr>
              <a:t>Redundanz</a:t>
            </a:r>
            <a:endParaRPr lang="en-US" alt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979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Generische Klasse </a:t>
            </a:r>
            <a:r>
              <a:rPr lang="de-AT" altLang="de-DE" dirty="0" err="1"/>
              <a:t>Buffer</a:t>
            </a:r>
            <a:endParaRPr lang="de-AT" altLang="de-DE" dirty="0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23900" y="1509752"/>
            <a:ext cx="29840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AT" altLang="de-DE" sz="1200" dirty="0" err="1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altLang="de-DE" sz="12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de-AT" altLang="de-DE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de-AT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AT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altLang="de-DE" sz="12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AT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AT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de-AT" alt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AT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AT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altLang="de-DE" sz="1200" dirty="0" err="1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altLang="de-DE" sz="12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de-AT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altLang="de-DE" sz="1200" dirty="0" err="1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e-AT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</a:p>
          <a:p>
            <a:r>
              <a:rPr lang="de-AT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altLang="de-DE" sz="1200" dirty="0" err="1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altLang="de-DE" sz="12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200" dirty="0" err="1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altLang="de-DE" sz="12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de-AT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altLang="de-DE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AT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x) {...}</a:t>
            </a:r>
          </a:p>
          <a:p>
            <a:r>
              <a:rPr lang="de-AT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altLang="de-DE" sz="1200" dirty="0" err="1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altLang="de-DE" sz="12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AT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AT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{...}</a:t>
            </a:r>
          </a:p>
          <a:p>
            <a:r>
              <a:rPr lang="de-AT" altLang="de-DE" sz="1600" dirty="0">
                <a:latin typeface="+mj-lt"/>
              </a:rPr>
              <a:t>}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2699792" y="1052735"/>
            <a:ext cx="1296143" cy="304401"/>
          </a:xfrm>
          <a:prstGeom prst="wedgeRectCallout">
            <a:avLst>
              <a:gd name="adj1" fmla="val -62999"/>
              <a:gd name="adj2" fmla="val 11407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de-AT" altLang="de-DE" sz="1350" dirty="0">
                <a:solidFill>
                  <a:srgbClr val="FF0000"/>
                </a:solidFill>
                <a:latin typeface="+mj-lt"/>
              </a:rPr>
              <a:t>Platzhaltertyp</a:t>
            </a:r>
            <a:endParaRPr lang="de-AT" altLang="de-DE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 flipH="1">
            <a:off x="644445" y="1040160"/>
            <a:ext cx="1531527" cy="316976"/>
          </a:xfrm>
          <a:prstGeom prst="wedgeRectCallout">
            <a:avLst>
              <a:gd name="adj1" fmla="val -22343"/>
              <a:gd name="adj2" fmla="val 11444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de-AT" altLang="de-DE" sz="1350" dirty="0">
                <a:solidFill>
                  <a:srgbClr val="FF0000"/>
                </a:solidFill>
                <a:latin typeface="+mj-lt"/>
              </a:rPr>
              <a:t>generischer</a:t>
            </a:r>
            <a:r>
              <a:rPr lang="de-AT" altLang="de-DE" sz="1200" dirty="0">
                <a:solidFill>
                  <a:srgbClr val="FF0000"/>
                </a:solidFill>
                <a:latin typeface="+mj-lt"/>
              </a:rPr>
              <a:t> Typ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535388" y="1610216"/>
            <a:ext cx="26289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5738" indent="-1857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de-AT" altLang="de-DE" sz="1400" dirty="0">
                <a:latin typeface="+mj-lt"/>
              </a:rPr>
              <a:t>Platzhaltertyp </a:t>
            </a:r>
            <a:r>
              <a:rPr lang="de-AT" altLang="de-DE" sz="1400" i="1" dirty="0">
                <a:solidFill>
                  <a:srgbClr val="FF0000"/>
                </a:solidFill>
                <a:latin typeface="+mj-lt"/>
              </a:rPr>
              <a:t>T</a:t>
            </a:r>
            <a:r>
              <a:rPr lang="de-AT" altLang="de-DE" sz="1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de-AT" altLang="de-DE" sz="1400" dirty="0">
                <a:latin typeface="+mj-lt"/>
              </a:rPr>
              <a:t>kann wie normaler Typ verwendet werden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44446" y="3162616"/>
            <a:ext cx="6735865" cy="1015605"/>
            <a:chOff x="470" y="1858"/>
            <a:chExt cx="3754" cy="853"/>
          </a:xfrm>
        </p:grpSpPr>
        <p:sp>
          <p:nvSpPr>
            <p:cNvPr id="5132" name="Text Box 8"/>
            <p:cNvSpPr txBox="1">
              <a:spLocks noChangeArrowheads="1"/>
            </p:cNvSpPr>
            <p:nvPr/>
          </p:nvSpPr>
          <p:spPr bwMode="auto">
            <a:xfrm>
              <a:off x="470" y="1858"/>
              <a:ext cx="693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AT" altLang="de-DE" sz="1600" b="1" dirty="0">
                  <a:latin typeface="+mj-lt"/>
                </a:rPr>
                <a:t>Benutzung</a:t>
              </a:r>
            </a:p>
          </p:txBody>
        </p:sp>
        <p:sp>
          <p:nvSpPr>
            <p:cNvPr id="5133" name="Text Box 9"/>
            <p:cNvSpPr txBox="1">
              <a:spLocks noChangeArrowheads="1"/>
            </p:cNvSpPr>
            <p:nvPr/>
          </p:nvSpPr>
          <p:spPr bwMode="auto">
            <a:xfrm>
              <a:off x="528" y="2142"/>
              <a:ext cx="3696" cy="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tabLst>
                  <a:tab pos="185738" algn="l"/>
                  <a:tab pos="384175" algn="l"/>
                  <a:tab pos="568325" algn="l"/>
                  <a:tab pos="20907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tabLst>
                  <a:tab pos="185738" algn="l"/>
                  <a:tab pos="384175" algn="l"/>
                  <a:tab pos="568325" algn="l"/>
                  <a:tab pos="20907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tabLst>
                  <a:tab pos="185738" algn="l"/>
                  <a:tab pos="384175" algn="l"/>
                  <a:tab pos="568325" algn="l"/>
                  <a:tab pos="20907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tabLst>
                  <a:tab pos="185738" algn="l"/>
                  <a:tab pos="384175" algn="l"/>
                  <a:tab pos="568325" algn="l"/>
                  <a:tab pos="20907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tabLst>
                  <a:tab pos="185738" algn="l"/>
                  <a:tab pos="384175" algn="l"/>
                  <a:tab pos="568325" algn="l"/>
                  <a:tab pos="20907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  <a:tab pos="20907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  <a:tab pos="20907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  <a:tab pos="20907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  <a:tab pos="20907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AT" alt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Buffer</a:t>
              </a:r>
              <a:r>
                <a:rPr lang="de-AT" altLang="de-DE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de-AT" altLang="de-DE" sz="14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e-AT" altLang="de-DE" sz="12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de-AT" alt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= </a:t>
              </a:r>
              <a:r>
                <a:rPr lang="de-AT" altLang="de-DE" sz="1200" dirty="0" err="1">
                  <a:solidFill>
                    <a:srgbClr val="1802B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de-AT" altLang="de-DE" sz="1200" dirty="0">
                  <a:solidFill>
                    <a:srgbClr val="1802B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AT" altLang="de-DE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Buffer</a:t>
              </a:r>
              <a:r>
                <a:rPr lang="de-AT" alt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de-AT" altLang="de-DE" sz="1200" dirty="0" err="1">
                  <a:solidFill>
                    <a:srgbClr val="1802B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e-AT" alt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&gt;(100);</a:t>
              </a:r>
            </a:p>
            <a:p>
              <a:r>
                <a:rPr lang="de-AT" altLang="de-DE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a.Put</a:t>
              </a:r>
              <a:r>
                <a:rPr lang="de-AT" alt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(3);	</a:t>
              </a:r>
              <a:r>
                <a:rPr lang="de-AT" altLang="de-DE" sz="1200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nur </a:t>
              </a:r>
              <a:r>
                <a:rPr lang="de-AT" altLang="de-DE" sz="1200" dirty="0" err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e-AT" altLang="de-DE" sz="1200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-Parameter erlaubt; kein </a:t>
              </a:r>
              <a:r>
                <a:rPr lang="de-AT" altLang="de-DE" sz="1200" dirty="0" err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Boxing</a:t>
              </a:r>
              <a:endParaRPr lang="de-AT" altLang="de-D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AT" altLang="de-DE" sz="1200" dirty="0" err="1">
                  <a:solidFill>
                    <a:srgbClr val="1802B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e-AT" altLang="de-DE" sz="1200" dirty="0">
                  <a:solidFill>
                    <a:srgbClr val="1802B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AT" alt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= </a:t>
              </a:r>
              <a:r>
                <a:rPr lang="de-AT" altLang="de-DE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a.Get</a:t>
              </a:r>
              <a:r>
                <a:rPr lang="de-AT" alt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	</a:t>
              </a:r>
              <a:r>
                <a:rPr lang="de-AT" altLang="de-DE" sz="1200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keine Typumwandlung nötig</a:t>
              </a:r>
            </a:p>
          </p:txBody>
        </p:sp>
      </p:grpSp>
      <p:sp>
        <p:nvSpPr>
          <p:cNvPr id="286730" name="Text Box 10"/>
          <p:cNvSpPr txBox="1">
            <a:spLocks noChangeArrowheads="1"/>
          </p:cNvSpPr>
          <p:nvPr/>
        </p:nvSpPr>
        <p:spPr bwMode="auto">
          <a:xfrm>
            <a:off x="755576" y="4293096"/>
            <a:ext cx="587472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tabLst>
                <a:tab pos="185738" algn="l"/>
                <a:tab pos="384175" algn="l"/>
                <a:tab pos="568325" algn="l"/>
                <a:tab pos="2090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185738" algn="l"/>
                <a:tab pos="384175" algn="l"/>
                <a:tab pos="568325" algn="l"/>
                <a:tab pos="2090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185738" algn="l"/>
                <a:tab pos="384175" algn="l"/>
                <a:tab pos="568325" algn="l"/>
                <a:tab pos="2090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185738" algn="l"/>
                <a:tab pos="384175" algn="l"/>
                <a:tab pos="568325" algn="l"/>
                <a:tab pos="2090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185738" algn="l"/>
                <a:tab pos="384175" algn="l"/>
                <a:tab pos="568325" algn="l"/>
                <a:tab pos="2090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  <a:tab pos="2090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  <a:tab pos="2090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  <a:tab pos="2090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  <a:tab pos="2090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AT" alt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de-AT" altLang="de-DE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altLang="de-DE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de-AT" altLang="de-DE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de-AT" altLang="de-DE" sz="1400" dirty="0" err="1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altLang="de-DE" sz="14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alt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&gt;(100);</a:t>
            </a:r>
          </a:p>
          <a:p>
            <a:r>
              <a:rPr lang="de-AT" alt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b.Put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altLang="de-DE" sz="1400" dirty="0" err="1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	</a:t>
            </a:r>
            <a:r>
              <a:rPr lang="de-AT" altLang="de-DE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nur </a:t>
            </a:r>
            <a:r>
              <a:rPr lang="de-AT" altLang="de-DE" sz="14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de-AT" altLang="de-DE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-Parameter erlaubt</a:t>
            </a:r>
          </a:p>
          <a:p>
            <a:r>
              <a:rPr lang="de-AT" alt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 = </a:t>
            </a:r>
            <a:r>
              <a:rPr lang="de-AT" alt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  <a:r>
              <a:rPr lang="de-AT" altLang="de-DE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keine Typumwandlung 							nötig</a:t>
            </a:r>
          </a:p>
        </p:txBody>
      </p:sp>
      <p:sp>
        <p:nvSpPr>
          <p:cNvPr id="5130" name="Text Box 12"/>
          <p:cNvSpPr txBox="1">
            <a:spLocks noChangeArrowheads="1"/>
          </p:cNvSpPr>
          <p:nvPr/>
        </p:nvSpPr>
        <p:spPr bwMode="auto">
          <a:xfrm>
            <a:off x="713184" y="5478323"/>
            <a:ext cx="52182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85738" indent="-1857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AT" altLang="de-DE" sz="1600" b="1" dirty="0">
                <a:latin typeface="+mj-lt"/>
              </a:rPr>
              <a:t>Vorteile</a:t>
            </a:r>
          </a:p>
          <a:p>
            <a:pPr>
              <a:buFontTx/>
              <a:buChar char="•"/>
            </a:pPr>
            <a:r>
              <a:rPr lang="de-AT" altLang="de-DE" sz="1600" dirty="0">
                <a:latin typeface="+mj-lt"/>
              </a:rPr>
              <a:t>Homogene Datenstruktur mit </a:t>
            </a:r>
            <a:r>
              <a:rPr lang="de-AT" altLang="de-DE" sz="1600" dirty="0" err="1">
                <a:latin typeface="+mj-lt"/>
              </a:rPr>
              <a:t>Compilezeit</a:t>
            </a:r>
            <a:r>
              <a:rPr lang="de-AT" altLang="de-DE" sz="1600" dirty="0">
                <a:latin typeface="+mj-lt"/>
              </a:rPr>
              <a:t>-Typprüfung</a:t>
            </a:r>
          </a:p>
          <a:p>
            <a:pPr>
              <a:buFontTx/>
              <a:buChar char="•"/>
            </a:pPr>
            <a:r>
              <a:rPr lang="de-AT" altLang="de-DE" sz="1600" dirty="0">
                <a:latin typeface="+mj-lt"/>
              </a:rPr>
              <a:t>Effizient (kein </a:t>
            </a:r>
            <a:r>
              <a:rPr lang="de-AT" altLang="de-DE" sz="1600" dirty="0" err="1">
                <a:latin typeface="+mj-lt"/>
              </a:rPr>
              <a:t>Boxing</a:t>
            </a:r>
            <a:r>
              <a:rPr lang="de-AT" altLang="de-DE" sz="1600" dirty="0">
                <a:latin typeface="+mj-lt"/>
              </a:rPr>
              <a:t>, keine Typumwandlungen)</a:t>
            </a:r>
          </a:p>
        </p:txBody>
      </p:sp>
    </p:spTree>
    <p:extLst>
      <p:ext uri="{BB962C8B-B14F-4D97-AF65-F5344CB8AC3E}">
        <p14:creationId xmlns:p14="http://schemas.microsoft.com/office/powerpoint/2010/main" val="354839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/>
              <a:t>Mehrere Platzhaltertypen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23528" y="1052736"/>
            <a:ext cx="31550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AT" altLang="de-DE" sz="1600" b="1" dirty="0">
                <a:latin typeface="+mj-lt"/>
              </a:rPr>
              <a:t>Beispiel: </a:t>
            </a:r>
            <a:r>
              <a:rPr lang="de-AT" altLang="de-DE" sz="1600" b="1" dirty="0" err="1">
                <a:latin typeface="+mj-lt"/>
              </a:rPr>
              <a:t>Buffer</a:t>
            </a:r>
            <a:r>
              <a:rPr lang="de-AT" altLang="de-DE" sz="1600" b="1" dirty="0">
                <a:latin typeface="+mj-lt"/>
              </a:rPr>
              <a:t> mit Prioritäten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42950" y="1412776"/>
            <a:ext cx="606129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8" algn="l"/>
                <a:tab pos="384175" algn="l"/>
                <a:tab pos="56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AT" altLang="de-DE" sz="1400" dirty="0" err="1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altLang="de-DE" sz="14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&lt;T, </a:t>
            </a:r>
            <a:r>
              <a:rPr lang="de-AT" altLang="de-DE" sz="14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de-AT" altLang="de-DE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altLang="de-DE" sz="14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de-AT" alt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altLang="de-DE" sz="14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4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de-AT" alt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altLang="de-DE" sz="1400" dirty="0" err="1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altLang="de-DE" sz="14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400" dirty="0" err="1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altLang="de-DE" sz="14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altLang="de-DE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de-AT" altLang="de-DE" sz="14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</a:p>
          <a:p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altLang="de-DE" sz="1400" dirty="0" err="1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altLang="de-DE" sz="14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400" dirty="0" err="1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altLang="de-DE" sz="14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altLang="de-DE" sz="14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de-AT" altLang="de-DE" sz="1400" dirty="0">
                <a:solidFill>
                  <a:srgbClr val="1802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4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</a:t>
            </a:r>
            <a:r>
              <a:rPr lang="de-AT" alt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</a:p>
          <a:p>
            <a:r>
              <a:rPr lang="de-AT" altLang="de-DE" sz="1400" dirty="0">
                <a:latin typeface="+mj-lt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3850" y="3090968"/>
            <a:ext cx="8454616" cy="3136108"/>
            <a:chOff x="166" y="1909"/>
            <a:chExt cx="7101" cy="2634"/>
          </a:xfrm>
        </p:grpSpPr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166" y="1909"/>
              <a:ext cx="1178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AT" altLang="de-DE" sz="1600" b="1" dirty="0">
                  <a:latin typeface="+mj-lt"/>
                </a:rPr>
                <a:t>Verwendung</a:t>
              </a:r>
              <a:endParaRPr lang="de-AT" altLang="de-DE" sz="1350" b="1" dirty="0">
                <a:latin typeface="+mj-lt"/>
              </a:endParaRPr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518" y="2193"/>
              <a:ext cx="3700" cy="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AT" alt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Buffer</a:t>
              </a:r>
              <a:r>
                <a:rPr lang="de-AT" altLang="de-DE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de-AT" altLang="de-DE" sz="14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e-AT" altLang="de-DE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AT" altLang="de-DE" sz="14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e-AT" altLang="de-DE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= </a:t>
              </a:r>
              <a:r>
                <a:rPr lang="de-AT" altLang="de-DE" sz="1400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de-AT" altLang="de-DE" sz="1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AT" alt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Buffer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de-AT" altLang="de-DE" sz="1400" dirty="0" err="1">
                  <a:solidFill>
                    <a:srgbClr val="1802B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AT" altLang="de-DE" sz="1400" dirty="0" err="1">
                  <a:solidFill>
                    <a:srgbClr val="1802B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&gt;();</a:t>
              </a:r>
            </a:p>
            <a:p>
              <a:r>
                <a:rPr lang="de-AT" alt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a.Put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(100, 0);</a:t>
              </a:r>
            </a:p>
            <a:p>
              <a:r>
                <a:rPr lang="de-AT" altLang="de-DE" sz="1400" dirty="0" err="1">
                  <a:solidFill>
                    <a:srgbClr val="1802B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e-AT" altLang="de-DE" sz="1400" dirty="0">
                  <a:solidFill>
                    <a:srgbClr val="1802B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AT" alt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elem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AT" alt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prio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de-AT" alt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a.Get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e-AT" altLang="de-DE" sz="1400" dirty="0">
                  <a:solidFill>
                    <a:srgbClr val="1802B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AT" alt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elem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AT" altLang="de-DE" sz="1400" dirty="0">
                  <a:solidFill>
                    <a:srgbClr val="1802B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AT" alt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prio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518" y="3161"/>
              <a:ext cx="4849" cy="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5738" algn="l"/>
                  <a:tab pos="384175" algn="l"/>
                  <a:tab pos="56832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AT" alt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Buffer</a:t>
              </a:r>
              <a:r>
                <a:rPr lang="de-AT" altLang="de-DE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de-AT" altLang="de-DE" sz="14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</a:t>
              </a:r>
              <a:r>
                <a:rPr lang="de-AT" altLang="de-DE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double&gt;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= </a:t>
              </a:r>
              <a:r>
                <a:rPr lang="de-AT" altLang="de-DE" sz="1400" dirty="0" err="1">
                  <a:solidFill>
                    <a:srgbClr val="1802B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de-AT" altLang="de-DE" sz="1400" dirty="0">
                  <a:solidFill>
                    <a:srgbClr val="1802B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AT" alt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Buffer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de-AT" alt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Rectangle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AT" altLang="de-DE" sz="1400" dirty="0">
                  <a:solidFill>
                    <a:srgbClr val="1802B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&gt;();</a:t>
              </a:r>
            </a:p>
            <a:p>
              <a:r>
                <a:rPr lang="de-AT" alt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b.Put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e-AT" altLang="de-DE" sz="1400" dirty="0" err="1">
                  <a:solidFill>
                    <a:srgbClr val="1802B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AT" alt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Rectangle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(), 0.5);</a:t>
              </a:r>
            </a:p>
            <a:p>
              <a:r>
                <a:rPr lang="de-AT" alt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Rectangle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r; </a:t>
              </a:r>
              <a:r>
                <a:rPr lang="de-AT" altLang="de-DE" sz="1400" dirty="0">
                  <a:solidFill>
                    <a:srgbClr val="1802B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AT" alt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prio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de-AT" alt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b.Get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e-AT" altLang="de-DE" sz="1400" dirty="0">
                  <a:solidFill>
                    <a:srgbClr val="1802B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r, </a:t>
              </a:r>
              <a:r>
                <a:rPr lang="de-AT" altLang="de-DE" sz="1400" dirty="0">
                  <a:solidFill>
                    <a:srgbClr val="1802B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AT" alt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prio</a:t>
              </a:r>
              <a:r>
                <a:rPr lang="de-AT" alt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3129" y="4310"/>
              <a:ext cx="41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AT" altLang="de-DE" sz="1200" dirty="0">
                  <a:latin typeface="+mj-lt"/>
                </a:rPr>
                <a:t>C++ erlaubt auch die Angabe von Konstanten als Platzhalter, C# nicht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287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1556</Words>
  <Application>Microsoft Office PowerPoint</Application>
  <PresentationFormat>On-screen Show (4:3)</PresentationFormat>
  <Paragraphs>228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Courier New</vt:lpstr>
      <vt:lpstr>Symbol</vt:lpstr>
      <vt:lpstr>Times New Roman</vt:lpstr>
      <vt:lpstr>Wingdings</vt:lpstr>
      <vt:lpstr>2_Larissa</vt:lpstr>
      <vt:lpstr>5_Larissa</vt:lpstr>
      <vt:lpstr>6_Larissa</vt:lpstr>
      <vt:lpstr>4_Larissa</vt:lpstr>
      <vt:lpstr>Image</vt:lpstr>
      <vt:lpstr>Motivation: C#-Collections ohne Generics</vt:lpstr>
      <vt:lpstr>Collections ohne Generics</vt:lpstr>
      <vt:lpstr>Generische Programmierung</vt:lpstr>
      <vt:lpstr>Generics - Kurzeinführung</vt:lpstr>
      <vt:lpstr>Parametrisierte Polymorphie</vt:lpstr>
      <vt:lpstr>Analyse der exe-Datei</vt:lpstr>
      <vt:lpstr>Probleme ohne generische Typen</vt:lpstr>
      <vt:lpstr>Generische Klasse Buffer</vt:lpstr>
      <vt:lpstr>Mehrere Platzhaltertypen</vt:lpstr>
      <vt:lpstr>Constraints auf generischen Typ</vt:lpstr>
      <vt:lpstr>Constraints</vt:lpstr>
      <vt:lpstr>Mehrere Constraints möglich</vt:lpstr>
      <vt:lpstr>Konstruktor-Constraints</vt:lpstr>
      <vt:lpstr>Generische Methoden</vt:lpstr>
      <vt:lpstr>Nullwerte</vt:lpstr>
      <vt:lpstr>Beispiel: generischer Stack</vt:lpstr>
      <vt:lpstr>Generischer Stack  generischer Node</vt:lpstr>
      <vt:lpstr>Generischer Stack: Push</vt:lpstr>
      <vt:lpstr>Generischer Stack: Pop</vt:lpstr>
      <vt:lpstr>Generischer Stack: Test mit int</vt:lpstr>
      <vt:lpstr>Generischer Stack: Test mit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Bucek</dc:creator>
  <cp:lastModifiedBy>Michael Bucek</cp:lastModifiedBy>
  <cp:revision>757</cp:revision>
  <cp:lastPrinted>2014-09-10T13:20:23Z</cp:lastPrinted>
  <dcterms:created xsi:type="dcterms:W3CDTF">2011-08-18T07:37:01Z</dcterms:created>
  <dcterms:modified xsi:type="dcterms:W3CDTF">2020-03-24T10:56:52Z</dcterms:modified>
</cp:coreProperties>
</file>