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en Kabunga" userId="862348ffd4c99103" providerId="LiveId" clId="{4B5AD6FF-FE34-46B7-88E4-9AE81363420B}"/>
    <pc:docChg chg="modSld">
      <pc:chgData name="Aden Kabunga" userId="862348ffd4c99103" providerId="LiveId" clId="{4B5AD6FF-FE34-46B7-88E4-9AE81363420B}" dt="2024-06-14T20:00:59.414" v="26"/>
      <pc:docMkLst>
        <pc:docMk/>
      </pc:docMkLst>
      <pc:sldChg chg="modAnim">
        <pc:chgData name="Aden Kabunga" userId="862348ffd4c99103" providerId="LiveId" clId="{4B5AD6FF-FE34-46B7-88E4-9AE81363420B}" dt="2024-06-14T20:00:59.414" v="26"/>
        <pc:sldMkLst>
          <pc:docMk/>
          <pc:sldMk cId="3344699235" sldId="256"/>
        </pc:sldMkLst>
      </pc:sldChg>
      <pc:sldChg chg="modAnim">
        <pc:chgData name="Aden Kabunga" userId="862348ffd4c99103" providerId="LiveId" clId="{4B5AD6FF-FE34-46B7-88E4-9AE81363420B}" dt="2024-06-14T20:00:50.082" v="25"/>
        <pc:sldMkLst>
          <pc:docMk/>
          <pc:sldMk cId="1069176195" sldId="257"/>
        </pc:sldMkLst>
      </pc:sldChg>
      <pc:sldChg chg="modAnim">
        <pc:chgData name="Aden Kabunga" userId="862348ffd4c99103" providerId="LiveId" clId="{4B5AD6FF-FE34-46B7-88E4-9AE81363420B}" dt="2024-06-14T20:00:42.103" v="23"/>
        <pc:sldMkLst>
          <pc:docMk/>
          <pc:sldMk cId="3722962509" sldId="258"/>
        </pc:sldMkLst>
      </pc:sldChg>
      <pc:sldChg chg="modAnim">
        <pc:chgData name="Aden Kabunga" userId="862348ffd4c99103" providerId="LiveId" clId="{4B5AD6FF-FE34-46B7-88E4-9AE81363420B}" dt="2024-06-14T20:00:31.718" v="21"/>
        <pc:sldMkLst>
          <pc:docMk/>
          <pc:sldMk cId="1401623748" sldId="259"/>
        </pc:sldMkLst>
      </pc:sldChg>
      <pc:sldChg chg="modAnim">
        <pc:chgData name="Aden Kabunga" userId="862348ffd4c99103" providerId="LiveId" clId="{4B5AD6FF-FE34-46B7-88E4-9AE81363420B}" dt="2024-06-14T20:00:07.838" v="16"/>
        <pc:sldMkLst>
          <pc:docMk/>
          <pc:sldMk cId="440180101" sldId="260"/>
        </pc:sldMkLst>
      </pc:sldChg>
      <pc:sldChg chg="modAnim">
        <pc:chgData name="Aden Kabunga" userId="862348ffd4c99103" providerId="LiveId" clId="{4B5AD6FF-FE34-46B7-88E4-9AE81363420B}" dt="2024-06-14T19:59:56.846" v="14"/>
        <pc:sldMkLst>
          <pc:docMk/>
          <pc:sldMk cId="4257395846" sldId="261"/>
        </pc:sldMkLst>
      </pc:sldChg>
      <pc:sldChg chg="modAnim">
        <pc:chgData name="Aden Kabunga" userId="862348ffd4c99103" providerId="LiveId" clId="{4B5AD6FF-FE34-46B7-88E4-9AE81363420B}" dt="2024-06-14T19:59:47.126" v="12"/>
        <pc:sldMkLst>
          <pc:docMk/>
          <pc:sldMk cId="1968933650" sldId="262"/>
        </pc:sldMkLst>
      </pc:sldChg>
      <pc:sldChg chg="modAnim">
        <pc:chgData name="Aden Kabunga" userId="862348ffd4c99103" providerId="LiveId" clId="{4B5AD6FF-FE34-46B7-88E4-9AE81363420B}" dt="2024-06-14T19:59:37.506" v="10"/>
        <pc:sldMkLst>
          <pc:docMk/>
          <pc:sldMk cId="2819495157" sldId="263"/>
        </pc:sldMkLst>
      </pc:sldChg>
      <pc:sldChg chg="modAnim">
        <pc:chgData name="Aden Kabunga" userId="862348ffd4c99103" providerId="LiveId" clId="{4B5AD6FF-FE34-46B7-88E4-9AE81363420B}" dt="2024-06-14T19:59:28.558" v="8"/>
        <pc:sldMkLst>
          <pc:docMk/>
          <pc:sldMk cId="1681323667" sldId="264"/>
        </pc:sldMkLst>
      </pc:sldChg>
      <pc:sldChg chg="modAnim">
        <pc:chgData name="Aden Kabunga" userId="862348ffd4c99103" providerId="LiveId" clId="{4B5AD6FF-FE34-46B7-88E4-9AE81363420B}" dt="2024-06-14T19:59:14.807" v="6"/>
        <pc:sldMkLst>
          <pc:docMk/>
          <pc:sldMk cId="3437839361" sldId="265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862348ffd4c99103/Desktop/SocialMediaUsersDataset%20(1)(AutoRecovered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https://d.docs.live.net/862348ffd4c99103/Desktop/SocialMediaUsersDataset%20(1)(AutoRecovered)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Gender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784F-4D4E-84EE-0C6FB74EACD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784F-4D4E-84EE-0C6FB74EACD4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'SocialMediaUsersDataset (1)'!$B$100005:$B$100006</c:f>
              <c:strCache>
                <c:ptCount val="2"/>
                <c:pt idx="0">
                  <c:v>Male </c:v>
                </c:pt>
                <c:pt idx="1">
                  <c:v>Female </c:v>
                </c:pt>
              </c:strCache>
            </c:strRef>
          </c:cat>
          <c:val>
            <c:numRef>
              <c:f>'SocialMediaUsersDataset (1)'!$C$100005:$C$100006</c:f>
              <c:numCache>
                <c:formatCode>General</c:formatCode>
                <c:ptCount val="2"/>
                <c:pt idx="0">
                  <c:v>50069</c:v>
                </c:pt>
                <c:pt idx="1">
                  <c:v>49931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84F-4D4E-84EE-0C6FB74EACD4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i="0"/>
              <a:t>Interests</a:t>
            </a:r>
          </a:p>
        </c:rich>
      </c:tx>
      <c:layout>
        <c:manualLayout>
          <c:xMode val="edge"/>
          <c:yMode val="edge"/>
          <c:x val="0.36504855643044626"/>
          <c:y val="4.629629629629629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'SocialMediaUsersDataset (1)'!$B$100008:$B$100035</c:f>
              <c:strCache>
                <c:ptCount val="28"/>
                <c:pt idx="0">
                  <c:v>Gardening </c:v>
                </c:pt>
                <c:pt idx="1">
                  <c:v>Outdoor activities </c:v>
                </c:pt>
                <c:pt idx="2">
                  <c:v>DIY and crafts </c:v>
                </c:pt>
                <c:pt idx="3">
                  <c:v>Business and Enterpreneurship </c:v>
                </c:pt>
                <c:pt idx="4">
                  <c:v>Fashion </c:v>
                </c:pt>
                <c:pt idx="5">
                  <c:v>Politics </c:v>
                </c:pt>
                <c:pt idx="6">
                  <c:v>Pet</c:v>
                </c:pt>
                <c:pt idx="7">
                  <c:v>Parenting and family </c:v>
                </c:pt>
                <c:pt idx="8">
                  <c:v>Photography</c:v>
                </c:pt>
                <c:pt idx="9">
                  <c:v>Cars and automobiles</c:v>
                </c:pt>
                <c:pt idx="10">
                  <c:v>Cooking</c:v>
                </c:pt>
                <c:pt idx="11">
                  <c:v>Gaming </c:v>
                </c:pt>
                <c:pt idx="12">
                  <c:v>History </c:v>
                </c:pt>
                <c:pt idx="13">
                  <c:v>Nature </c:v>
                </c:pt>
                <c:pt idx="14">
                  <c:v>Books </c:v>
                </c:pt>
                <c:pt idx="15">
                  <c:v>Finance and investments </c:v>
                </c:pt>
                <c:pt idx="16">
                  <c:v>Food and dining </c:v>
                </c:pt>
                <c:pt idx="17">
                  <c:v>Fitness </c:v>
                </c:pt>
                <c:pt idx="18">
                  <c:v>Movies</c:v>
                </c:pt>
                <c:pt idx="19">
                  <c:v>Music </c:v>
                </c:pt>
                <c:pt idx="20">
                  <c:v>Social causes and activism </c:v>
                </c:pt>
                <c:pt idx="21">
                  <c:v>Sports </c:v>
                </c:pt>
                <c:pt idx="22">
                  <c:v>Science </c:v>
                </c:pt>
                <c:pt idx="23">
                  <c:v>Education and learning </c:v>
                </c:pt>
                <c:pt idx="24">
                  <c:v>Art </c:v>
                </c:pt>
                <c:pt idx="25">
                  <c:v>Travel</c:v>
                </c:pt>
                <c:pt idx="26">
                  <c:v>Health and wellness </c:v>
                </c:pt>
                <c:pt idx="27">
                  <c:v>Technology</c:v>
                </c:pt>
              </c:strCache>
            </c:strRef>
          </c:cat>
          <c:val>
            <c:numRef>
              <c:f>'SocialMediaUsersDataset (1)'!$C$100008:$C$100035</c:f>
              <c:numCache>
                <c:formatCode>General</c:formatCode>
                <c:ptCount val="28"/>
                <c:pt idx="0">
                  <c:v>683</c:v>
                </c:pt>
                <c:pt idx="1">
                  <c:v>643</c:v>
                </c:pt>
                <c:pt idx="2">
                  <c:v>638</c:v>
                </c:pt>
                <c:pt idx="3">
                  <c:v>711</c:v>
                </c:pt>
                <c:pt idx="4">
                  <c:v>1371</c:v>
                </c:pt>
                <c:pt idx="5">
                  <c:v>642</c:v>
                </c:pt>
                <c:pt idx="6">
                  <c:v>684</c:v>
                </c:pt>
                <c:pt idx="7">
                  <c:v>644</c:v>
                </c:pt>
                <c:pt idx="8">
                  <c:v>644</c:v>
                </c:pt>
                <c:pt idx="9">
                  <c:v>657</c:v>
                </c:pt>
                <c:pt idx="10">
                  <c:v>675</c:v>
                </c:pt>
                <c:pt idx="11">
                  <c:v>655</c:v>
                </c:pt>
                <c:pt idx="12">
                  <c:v>683</c:v>
                </c:pt>
                <c:pt idx="13">
                  <c:v>680</c:v>
                </c:pt>
                <c:pt idx="14">
                  <c:v>660</c:v>
                </c:pt>
                <c:pt idx="15">
                  <c:v>707</c:v>
                </c:pt>
                <c:pt idx="16">
                  <c:v>644</c:v>
                </c:pt>
                <c:pt idx="17">
                  <c:v>623</c:v>
                </c:pt>
                <c:pt idx="18">
                  <c:v>685</c:v>
                </c:pt>
                <c:pt idx="19">
                  <c:v>680</c:v>
                </c:pt>
                <c:pt idx="20">
                  <c:v>729</c:v>
                </c:pt>
                <c:pt idx="21">
                  <c:v>661</c:v>
                </c:pt>
                <c:pt idx="22">
                  <c:v>663</c:v>
                </c:pt>
                <c:pt idx="23">
                  <c:v>706</c:v>
                </c:pt>
                <c:pt idx="24">
                  <c:v>670</c:v>
                </c:pt>
                <c:pt idx="25">
                  <c:v>665</c:v>
                </c:pt>
                <c:pt idx="26">
                  <c:v>641</c:v>
                </c:pt>
                <c:pt idx="27">
                  <c:v>672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F69-4A2E-A817-7CB7880374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20293200"/>
        <c:axId val="820290576"/>
      </c:barChart>
      <c:catAx>
        <c:axId val="8202932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0290576"/>
        <c:crosses val="autoZero"/>
        <c:auto val="1"/>
        <c:lblAlgn val="ctr"/>
        <c:lblOffset val="100"/>
        <c:noMultiLvlLbl val="0"/>
      </c:catAx>
      <c:valAx>
        <c:axId val="820290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0293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blipFill>
      <a:blip xmlns:r="http://schemas.openxmlformats.org/officeDocument/2006/relationships" r:embed="rId3"/>
      <a:tile tx="0" ty="0" sx="100000" sy="100000" flip="none" algn="tl"/>
    </a:blip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8D695-7643-498C-903C-5EB9626792F3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2A1BE0A-F51B-46C4-8BFF-9D9816BA0A2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4498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8D695-7643-498C-903C-5EB9626792F3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1BE0A-F51B-46C4-8BFF-9D9816BA0A2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3372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8D695-7643-498C-903C-5EB9626792F3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1BE0A-F51B-46C4-8BFF-9D9816BA0A2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7269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8D695-7643-498C-903C-5EB9626792F3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1BE0A-F51B-46C4-8BFF-9D9816BA0A2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3867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8D695-7643-498C-903C-5EB9626792F3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1BE0A-F51B-46C4-8BFF-9D9816BA0A2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507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8D695-7643-498C-903C-5EB9626792F3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1BE0A-F51B-46C4-8BFF-9D9816BA0A2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8376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8D695-7643-498C-903C-5EB9626792F3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1BE0A-F51B-46C4-8BFF-9D9816BA0A2D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2336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8D695-7643-498C-903C-5EB9626792F3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1BE0A-F51B-46C4-8BFF-9D9816BA0A2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3652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8D695-7643-498C-903C-5EB9626792F3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1BE0A-F51B-46C4-8BFF-9D9816BA0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477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8D695-7643-498C-903C-5EB9626792F3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1BE0A-F51B-46C4-8BFF-9D9816BA0A2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836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A1B8D695-7643-498C-903C-5EB9626792F3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1BE0A-F51B-46C4-8BFF-9D9816BA0A2D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500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8D695-7643-498C-903C-5EB9626792F3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2A1BE0A-F51B-46C4-8BFF-9D9816BA0A2D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589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0.wav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5.wav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audio" Target="../media/audio6.wav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audio" Target="../media/audio7.wav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audio" Target="../media/audio8.wav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audio" Target="../media/audio9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146242-2D92-49B1-BEB8-D3F157C4E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457" y="2636687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r>
              <a:rPr lang="en-US" b="1" dirty="0"/>
              <a:t>SOCIAL MEDIA USERS: UNLOCKING INSIGHTS</a:t>
            </a: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r>
              <a:rPr lang="en-US" b="1" dirty="0"/>
              <a:t>By Kabunga Aden</a:t>
            </a:r>
          </a:p>
        </p:txBody>
      </p:sp>
    </p:spTree>
    <p:extLst>
      <p:ext uri="{BB962C8B-B14F-4D97-AF65-F5344CB8AC3E}">
        <p14:creationId xmlns:p14="http://schemas.microsoft.com/office/powerpoint/2010/main" val="334469923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  <p:sndAc>
          <p:stSnd>
            <p:snd r:embed="rId2" name="applause.wav"/>
          </p:stSnd>
        </p:sndAc>
      </p:transition>
    </mc:Choice>
    <mc:Fallback>
      <p:transition spd="slow">
        <p:fade/>
        <p:sndAc>
          <p:stSnd>
            <p:snd r:embed="rId2" name="applause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0A30E-85D0-49A4-87B1-AB6BFDC83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Call to 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9081C-4DC0-4AEC-B826-9A38EEF10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system-ui"/>
              </a:rPr>
              <a:t>Let's examine the possibilities of this data in collaboration! We can utilize this information to create an effective social media plan that produces positive outcomes.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83936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  <p:sndAc>
          <p:stSnd>
            <p:snd r:embed="rId2" name="explode.wav"/>
          </p:stSnd>
        </p:sndAc>
      </p:transition>
    </mc:Choice>
    <mc:Fallback>
      <p:transition spd="slow">
        <p:fade/>
        <p:sndAc>
          <p:stSnd>
            <p:snd r:embed="rId2" name="explode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7 -0.01 0.014 -0.021 0.021 -0.035 C 0.04 -0.075 0.045 -0.114 0.031 -0.12 C 0.017 -0.127 -0.01 -0.099 -0.029 -0.059 C -0.039 -0.038 -0.045 -0.018 -0.047 -0.003 C -0.05 0.009 -0.051 0.021 -0.051 0.035 C -0.051 0.08 -0.038 0.117 -0.023 0.117 C -0.008 0.117 0.005 0.08 0.005 0.035 C 0.005 0.014 0.002 -0.006 -0.003 -0.02 C -0.005 -0.032 -0.01 -0.045 -0.016 -0.058 C -0.036 -0.099 -0.063 -0.127 -0.077 -0.12 C -0.091 -0.113 -0.086 -0.075 -0.066 -0.034 C -0.058 -0.015 -0.047 0.001 -0.036 0.012 C -0.028 0.022 -0.019 0.031 -0.007 0.04 C 0.029 0.069 0.065 0.082 0.075 0.07 C 0.084 0.058 0.064 0.025 0.028 -0.003 C 0.013 -0.015 -0.003 -0.024 -0.016 -0.03 C -0.028 -0.036 -0.043 -0.041 -0.059 -0.044 C -0.103 -0.054 -0.141 -0.051 -0.144 -0.035 C -0.148 -0.02 -0.115 0 -0.071 0.01 C -0.051 0.014 -0.032 0.016 -0.017 0.015 C -0.004 0.015 0.01 0.013 0.025 0.01 C 0.069 0 0.102 -0.021 0.098 -0.036 C 0.095 -0.051 0.057 -0.055 0.013 -0.045 C -0.008 -0.04 -0.027 -0.033 -0.04 -0.025 C -0.051 -0.019 -0.062 -0.012 -0.074 -0.003 C -0.109 0.026 -0.13 0.058 -0.12 0.07 C -0.111 0.082 -0.074 0.069 -0.039 0.041 C -0.022 0.027 -0.008 0.013 0 0 Z" pathEditMode="relative" ptsTypes="">
                                      <p:cBhvr>
                                        <p:cTn id="10" dur="2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94181CE-B9B2-4C76-9F68-E0C6C6A62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46B3F9-7A16-482F-9972-7ED5E0204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system-ui"/>
              </a:rPr>
              <a:t>Greetings! Today, we will explore an extensive dataset of social media users, full of opportunities to comprehend user behavior and trends. This data can serve as a valuable asset for companies aiming to improve their tactics, reach their target market efficiently, and ultimately, achieve expansion.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1761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  <p:sndAc>
          <p:stSnd>
            <p:snd r:embed="rId2" name="hammer.wav"/>
          </p:stSnd>
        </p:sndAc>
      </p:transition>
    </mc:Choice>
    <mc:Fallback>
      <p:transition spd="slow">
        <p:fade/>
        <p:sndAc>
          <p:stSnd>
            <p:snd r:embed="rId2" name="hammer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2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40" fill="hold">
                                          <p:stCondLst>
                                            <p:cond delay="4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40" fill="hold">
                                          <p:stCondLst>
                                            <p:cond delay="8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40" fill="hold">
                                          <p:stCondLst>
                                            <p:cond delay="12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40" fill="hold">
                                          <p:stCondLst>
                                            <p:cond delay="16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5D67D-38BE-4746-9448-3934E8C20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A8D27-E3CE-4C57-B6A0-CB9333524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This dataset, named "</a:t>
            </a:r>
            <a:r>
              <a:rPr lang="en-US" dirty="0" err="1"/>
              <a:t>SocialMediaUsersDataset</a:t>
            </a:r>
            <a:r>
              <a:rPr lang="en-US" dirty="0"/>
              <a:t>," holds a wealth of information about social media users, including: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Demographics: User ID, Name, Gender, Date of Birth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Location: City and Country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Interests: User-selected categories like "Movies," "Music," "Business," and more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9625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  <p:sndAc>
          <p:stSnd>
            <p:snd r:embed="rId2" name="cashreg.wav"/>
          </p:stSnd>
        </p:sndAc>
      </p:transition>
    </mc:Choice>
    <mc:Fallback>
      <p:transition spd="slow">
        <p:fade/>
        <p:sndAc>
          <p:stSnd>
            <p:snd r:embed="rId2" name="cashreg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2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2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2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2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2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22F0D77-B759-4BE8-9BCF-278DA861C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Unveiling User Trends (Charts)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EBD08D-3E41-49D1-80D7-771CF07185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Chart 1: Gender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C54761D9-2B12-4E74-9997-4DD50727198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43939926"/>
              </p:ext>
            </p:extLst>
          </p:nvPr>
        </p:nvGraphicFramePr>
        <p:xfrm>
          <a:off x="1535113" y="2824163"/>
          <a:ext cx="4608512" cy="26447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C95717F-CD31-4E74-B348-1F5A409BBC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Chart 2: Interests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80A422CC-79F1-460D-A512-1C2A6ECA4B99}"/>
              </a:ext>
            </a:extLst>
          </p:cNvPr>
          <p:cNvGraphicFramePr>
            <a:graphicFrameLocks noGrp="1"/>
          </p:cNvGraphicFramePr>
          <p:nvPr>
            <p:ph sz="quarter" idx="4"/>
          </p:nvPr>
        </p:nvGraphicFramePr>
        <p:xfrm>
          <a:off x="6454775" y="2820988"/>
          <a:ext cx="4608513" cy="2638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40162374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  <p:sndAc>
          <p:stSnd>
            <p:snd r:embed="rId2" name="drumroll.wav"/>
          </p:stSnd>
        </p:sndAc>
      </p:transition>
    </mc:Choice>
    <mc:Fallback>
      <p:transition spd="slow">
        <p:fade/>
        <p:sndAc>
          <p:stSnd>
            <p:snd r:embed="rId2" name="drumroll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2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  <p:bldGraphic spid="9" grpId="0">
        <p:bldAsOne/>
      </p:bldGraphic>
      <p:bldP spid="7" grpId="0" build="p"/>
      <p:bldGraphic spid="10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C3638D0-CF8B-445F-941D-3373DA1C3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Insights from the Charts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CC93F7C-25D8-4F69-8224-F79985232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Chart 1 indicates that there is a gender balance in the dataset</a:t>
            </a:r>
          </a:p>
          <a:p>
            <a:r>
              <a:rPr lang="en-US" dirty="0"/>
              <a:t>Chart 2 indicates that the most popular interest is Fashion while the least popular interest is Fitness</a:t>
            </a:r>
          </a:p>
        </p:txBody>
      </p:sp>
    </p:spTree>
    <p:extLst>
      <p:ext uri="{BB962C8B-B14F-4D97-AF65-F5344CB8AC3E}">
        <p14:creationId xmlns:p14="http://schemas.microsoft.com/office/powerpoint/2010/main" val="440180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  <p:sndAc>
          <p:stSnd>
            <p:snd r:embed="rId2" name="voltage.wav"/>
          </p:stSnd>
        </p:sndAc>
      </p:transition>
    </mc:Choice>
    <mc:Fallback>
      <p:transition spd="slow">
        <p:fade/>
        <p:sndAc>
          <p:stSnd>
            <p:snd r:embed="rId2" name="voltage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2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2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4BD4A-A3FF-41CA-8C48-2D52A0DC2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Asking the Right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83F05-8D08-42E3-8DD6-711DC6821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This dataset empowers us to ask targeted questions and gain valuable insights: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Demographic Targeting:</a:t>
            </a:r>
            <a:r>
              <a:rPr lang="en-US" dirty="0"/>
              <a:t> Which age groups and cities are most interested in specific products or services?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Content Strategy:</a:t>
            </a:r>
            <a:r>
              <a:rPr lang="en-US" dirty="0"/>
              <a:t> Can we tailor content based on user interests and demographics to improve engagement?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Personalization:</a:t>
            </a:r>
            <a:r>
              <a:rPr lang="en-US" dirty="0"/>
              <a:t> How can we personalize the user experience based on their interests and location?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Marketing Optimization:</a:t>
            </a:r>
            <a:r>
              <a:rPr lang="en-US" dirty="0"/>
              <a:t> Where can we refine our marketing efforts to reach our target audience more effectively?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39584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  <p:sndAc>
          <p:stSnd>
            <p:snd r:embed="rId2" name="arrow.wav"/>
          </p:stSnd>
        </p:sndAc>
      </p:transition>
    </mc:Choice>
    <mc:Fallback>
      <p:transition spd="slow">
        <p:fade/>
        <p:sndAc>
          <p:stSnd>
            <p:snd r:embed="rId2" name="arrow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500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" accel="500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2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" accel="500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" accel="500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2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" accel="500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" accel="500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2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" accel="500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" accel="500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2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" accel="500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2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" accel="500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2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A4489-73B8-4550-BDA5-8D9DDBA68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Power of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977AB-2D1A-4A33-882E-593A938F5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system-ui"/>
              </a:rPr>
              <a:t>Through the analysis of this data, we can acquire a more profound comprehension of our user demographic. This knowledge leads to crafting specific marketing strategies, creating appropriate content, and building stronger connections with users.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9336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  <p:sndAc>
          <p:stSnd>
            <p:snd r:embed="rId2" name="breeze.wav"/>
          </p:stSnd>
        </p:sndAc>
      </p:transition>
    </mc:Choice>
    <mc:Fallback>
      <p:transition spd="slow">
        <p:fade/>
        <p:sndAc>
          <p:stSnd>
            <p:snd r:embed="rId2" name="breeze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10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10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10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47 L 0.25 0 L 0 0 Z" pathEditMode="relative" ptsTypes="">
                                      <p:cBhvr>
                                        <p:cTn id="13" dur="2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37D0A-9B67-435B-B4B1-F8AF76FBA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C4BC1-86C1-482E-BA94-86A343E27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system-ui"/>
              </a:rPr>
              <a:t>This dataset can be utilized to create predictive models, pinpoint user segments for tailored campaigns, and customize the user's experience. Furthermore, analyzing user behavior longitudinally can unveil important patterns.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49515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  <p:sndAc>
          <p:stSnd>
            <p:snd r:embed="rId2" name="coin.wav"/>
          </p:stSnd>
        </p:sndAc>
      </p:transition>
    </mc:Choice>
    <mc:Fallback>
      <p:transition spd="slow">
        <p:fade/>
        <p:sndAc>
          <p:stSnd>
            <p:snd r:embed="rId2" name="coin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1 0.034 0.011 0.065 0.028 0.085 C 0.028 0.086 0.055 0.113 0.055 0.112 C 0.07 0.127 0.079 0.148 0.079 0.17 C 0.079 0.214 0.044 0.249 0 0.25 C -0.044 0.249 -0.079 0.214 -0.079 0.17 C -0.079 0.148 -0.07 0.127 -0.055 0.112 C -0.055 0.113 -0.028 0.086 -0.028 0.085 C -0.011 0.065 -0.001 0.034 0 0 Z" pathEditMode="relative" ptsTypes="">
                                      <p:cBhvr>
                                        <p:cTn id="11" dur="2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0A5AD-A6C4-49C3-85C1-6C897B9CD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E5AD6-DB99-4328-872D-1D168E40C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system-ui"/>
              </a:rPr>
              <a:t>This dataset of social media users opens up a wealth of information. Through exploring its inner workings, we can gain valuable knowledge to develop effective marketing plans, enhance product options, and establish a stronger connection with consumers.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32366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  <p:sndAc>
          <p:stSnd>
            <p:snd r:embed="rId2" name="wind.wav"/>
          </p:stSnd>
        </p:sndAc>
      </p:transition>
    </mc:Choice>
    <mc:Fallback>
      <p:transition spd="slow">
        <p:fade/>
        <p:sndAc>
          <p:stSnd>
            <p:snd r:embed="rId2" name="wind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38 0 0.069 0.031 0.069 0.069 C 0.069 0.094 0.056 0.116 0.037 0.129 C 0.037 0.129 0.036 0.129 0.036 0.129 C 0.029 0.134 0.025 0.142 0.025 0.151 C 0.025 0.159 0.029 0.166 0.034 0.171 C 0.042 0.179 0.047 0.191 0.047 0.203 C 0.047 0.229 0.026 0.25 0 0.25 C -0.026 0.25 -0.047 0.229 -0.047 0.203 C -0.047 0.191 -0.042 0.179 -0.034 0.171 C -0.029 0.166 -0.026 0.159 -0.026 0.151 C -0.026 0.142 -0.03 0.134 -0.036 0.129 C -0.036 0.129 -0.037 0.129 -0.037 0.129 C -0.057 0.116 -0.07 0.094 -0.07 0.069 C -0.07 0.031 -0.039 0 0 0 C 0 0 0 0 0 0 Z" pathEditMode="relative" ptsTypes="">
                                      <p:cBhvr>
                                        <p:cTn id="11" dur="2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23</TotalTime>
  <Words>422</Words>
  <Application>Microsoft Office PowerPoint</Application>
  <PresentationFormat>Widescreen</PresentationFormat>
  <Paragraphs>30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Palatino Linotype</vt:lpstr>
      <vt:lpstr>system-ui</vt:lpstr>
      <vt:lpstr>Gallery</vt:lpstr>
      <vt:lpstr>          SOCIAL MEDIA USERS: UNLOCKING INSIGHTS         By Kabunga Aden</vt:lpstr>
      <vt:lpstr>Introduction</vt:lpstr>
      <vt:lpstr>The Data</vt:lpstr>
      <vt:lpstr>Unveiling User Trends (Charts)</vt:lpstr>
      <vt:lpstr>Insights from the Charts</vt:lpstr>
      <vt:lpstr>Asking the Right Questions</vt:lpstr>
      <vt:lpstr>The Power of Insights</vt:lpstr>
      <vt:lpstr>Next Steps</vt:lpstr>
      <vt:lpstr>Conclusion</vt:lpstr>
      <vt:lpstr>Call to Action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SOCIAL MEDIA USERS: UNLOCKING INSIGHTS         By Kabunga Aden</dc:title>
  <dc:creator>Aden Kabunga</dc:creator>
  <cp:lastModifiedBy>Aden Kabunga</cp:lastModifiedBy>
  <cp:revision>1</cp:revision>
  <dcterms:created xsi:type="dcterms:W3CDTF">2024-06-14T19:38:33Z</dcterms:created>
  <dcterms:modified xsi:type="dcterms:W3CDTF">2024-06-14T20:02:25Z</dcterms:modified>
</cp:coreProperties>
</file>