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80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5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5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99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33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47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2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6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5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5553-BA6D-E449-B244-9E82488F93BF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866EB2-E32D-764D-81B2-F4E68B450E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37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93C5-EB37-76AC-349B-C2AEFC939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E2CA7-E9F7-C943-AFA1-B399644A2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They go Around</a:t>
            </a:r>
          </a:p>
        </p:txBody>
      </p:sp>
    </p:spTree>
    <p:extLst>
      <p:ext uri="{BB962C8B-B14F-4D97-AF65-F5344CB8AC3E}">
        <p14:creationId xmlns:p14="http://schemas.microsoft.com/office/powerpoint/2010/main" val="1010016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21F2-9163-E24B-0E80-B54308D0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A1080-D366-F9F4-FCB7-13DA335A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are another tool that will be ubiquitous for us. </a:t>
            </a:r>
          </a:p>
          <a:p>
            <a:r>
              <a:rPr lang="en-US" dirty="0"/>
              <a:t>Loops allow for automatic repetition and completing actions over entire sets of objects. </a:t>
            </a:r>
          </a:p>
          <a:p>
            <a:r>
              <a:rPr lang="en-US" dirty="0"/>
              <a:t>Looping can potentially introduce some concerns:</a:t>
            </a:r>
          </a:p>
          <a:p>
            <a:pPr lvl="1"/>
            <a:r>
              <a:rPr lang="en-US" dirty="0"/>
              <a:t>Execution time can run away. </a:t>
            </a:r>
          </a:p>
          <a:p>
            <a:pPr lvl="1"/>
            <a:r>
              <a:rPr lang="en-US" dirty="0"/>
              <a:t>Conditions can be erroneous, especially around edge cases. </a:t>
            </a:r>
          </a:p>
          <a:p>
            <a:r>
              <a:rPr lang="en-US" dirty="0"/>
              <a:t>We have different types of loops, depending on what </a:t>
            </a:r>
            <a:r>
              <a:rPr lang="en-US"/>
              <a:t>we’re doing.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4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92C7-34F5-216C-867E-8CC8BC52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are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5C70-C2F6-AC0B-0C4D-F81CEEED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Loops are another core piece of logical control. </a:t>
            </a:r>
          </a:p>
          <a:p>
            <a:r>
              <a:rPr lang="en-US" dirty="0"/>
              <a:t>Loops repeat some block of code until some condition is met. </a:t>
            </a:r>
          </a:p>
          <a:p>
            <a:r>
              <a:rPr lang="en-US" dirty="0"/>
              <a:t>Loops allow us to write some action in a block of code, then do that over and over as many times as needed. </a:t>
            </a:r>
          </a:p>
          <a:p>
            <a:pPr lvl="1"/>
            <a:r>
              <a:rPr lang="en-US" dirty="0"/>
              <a:t>E.g. increase the price of this list of products by 10%</a:t>
            </a:r>
          </a:p>
          <a:p>
            <a:r>
              <a:rPr lang="en-US" dirty="0"/>
              <a:t>Commonly used to do something a preset number of times, or do something to every item in a data structure. </a:t>
            </a:r>
          </a:p>
        </p:txBody>
      </p:sp>
    </p:spTree>
    <p:extLst>
      <p:ext uri="{BB962C8B-B14F-4D97-AF65-F5344CB8AC3E}">
        <p14:creationId xmlns:p14="http://schemas.microsoft.com/office/powerpoint/2010/main" val="424132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DEE4-B882-852C-2A64-2765D7B7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2DE-D1BE-58EF-8957-095ED0BCE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93" y="2015734"/>
            <a:ext cx="6034216" cy="4037747"/>
          </a:xfrm>
        </p:spPr>
        <p:txBody>
          <a:bodyPr>
            <a:normAutofit/>
          </a:bodyPr>
          <a:lstStyle/>
          <a:p>
            <a:r>
              <a:rPr lang="en-US" dirty="0"/>
              <a:t>While loops are the simplest type of loop. </a:t>
            </a:r>
          </a:p>
          <a:p>
            <a:pPr lvl="1"/>
            <a:r>
              <a:rPr lang="en-US" dirty="0"/>
              <a:t>Check a Boolean test in our condition. </a:t>
            </a:r>
          </a:p>
          <a:p>
            <a:pPr lvl="1"/>
            <a:r>
              <a:rPr lang="en-US" dirty="0"/>
              <a:t>If it is true, do the body of the loop, then repeat the test. </a:t>
            </a:r>
          </a:p>
          <a:p>
            <a:pPr lvl="1"/>
            <a:r>
              <a:rPr lang="en-US" dirty="0"/>
              <a:t>If it is false, exit the loop and go on to whatever is below. </a:t>
            </a:r>
          </a:p>
          <a:p>
            <a:r>
              <a:rPr lang="en-US" dirty="0"/>
              <a:t>Often paired with a counter.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</a:t>
            </a:r>
            <a:r>
              <a:rPr lang="en-US" dirty="0"/>
              <a:t> &lt; length as condition. </a:t>
            </a:r>
            <a:r>
              <a:rPr lang="en-US" dirty="0" err="1"/>
              <a:t>i</a:t>
            </a:r>
            <a:r>
              <a:rPr lang="en-US" dirty="0"/>
              <a:t> =+ 1 at the end. </a:t>
            </a:r>
          </a:p>
          <a:p>
            <a:r>
              <a:rPr lang="en-US" dirty="0"/>
              <a:t>Note: the test is performed first, so there could be 0 executions. </a:t>
            </a:r>
          </a:p>
        </p:txBody>
      </p:sp>
      <p:pic>
        <p:nvPicPr>
          <p:cNvPr id="1026" name="Picture 2" descr="Python While Loop Tutorial – Do While True Example Statement">
            <a:extLst>
              <a:ext uri="{FF2B5EF4-FFF2-40B4-BE49-F238E27FC236}">
                <a16:creationId xmlns:a16="http://schemas.microsoft.com/office/drawing/2014/main" id="{B104A627-A48D-A96A-492A-476325E95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6350" y="1841965"/>
            <a:ext cx="4911398" cy="501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33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3146-1CF1-98AD-5F6A-E695C6E6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4625-E97E-5119-55DE-DC1D5E3EF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11" y="2015732"/>
            <a:ext cx="5226909" cy="3890798"/>
          </a:xfrm>
        </p:spPr>
        <p:txBody>
          <a:bodyPr/>
          <a:lstStyle/>
          <a:p>
            <a:r>
              <a:rPr lang="en-US" dirty="0"/>
              <a:t>The structure of a while loop is very similar to an “if”. </a:t>
            </a:r>
          </a:p>
          <a:p>
            <a:r>
              <a:rPr lang="en-US" dirty="0"/>
              <a:t>Indentation denotes the body of the loop. </a:t>
            </a:r>
          </a:p>
          <a:p>
            <a:r>
              <a:rPr lang="en-US" dirty="0"/>
              <a:t>Print statements that tell you which execution you’re in are helpful to debug. </a:t>
            </a:r>
          </a:p>
          <a:p>
            <a:endParaRPr lang="en-US" dirty="0"/>
          </a:p>
          <a:p>
            <a:r>
              <a:rPr lang="en-US" dirty="0"/>
              <a:t>Loops can be Infinite, or non-terminating, so make sure your condition makes sense.</a:t>
            </a:r>
          </a:p>
          <a:p>
            <a:pPr lvl="1"/>
            <a:r>
              <a:rPr lang="en-US" dirty="0"/>
              <a:t>If there’s a counter, make sure it updates. </a:t>
            </a:r>
          </a:p>
        </p:txBody>
      </p:sp>
      <p:pic>
        <p:nvPicPr>
          <p:cNvPr id="2050" name="Picture 2" descr="While loops in Python">
            <a:extLst>
              <a:ext uri="{FF2B5EF4-FFF2-40B4-BE49-F238E27FC236}">
                <a16:creationId xmlns:a16="http://schemas.microsoft.com/office/drawing/2014/main" id="{6E360B07-B232-D8CC-1509-518AD223D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7" t="6310" r="25598" b="16085"/>
          <a:stretch/>
        </p:blipFill>
        <p:spPr bwMode="auto">
          <a:xfrm>
            <a:off x="6524367" y="2015732"/>
            <a:ext cx="5498757" cy="46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E888-1C11-99E9-5AA8-A093B8E7B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09C3D-59DA-1BC2-8795-972E40FD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70" y="2015734"/>
            <a:ext cx="5226907" cy="4037747"/>
          </a:xfrm>
        </p:spPr>
        <p:txBody>
          <a:bodyPr>
            <a:normAutofit/>
          </a:bodyPr>
          <a:lstStyle/>
          <a:p>
            <a:r>
              <a:rPr lang="en-US" dirty="0"/>
              <a:t>For loops are another common loop type, probably the most common in DS. </a:t>
            </a:r>
          </a:p>
          <a:p>
            <a:r>
              <a:rPr lang="en-US" dirty="0"/>
              <a:t>For loops are normally done to items in a data structure. </a:t>
            </a:r>
          </a:p>
          <a:p>
            <a:pPr lvl="1"/>
            <a:r>
              <a:rPr lang="en-US" dirty="0"/>
              <a:t>“For each item in this list, do this stuff”. </a:t>
            </a:r>
          </a:p>
          <a:p>
            <a:r>
              <a:rPr lang="en-US" dirty="0"/>
              <a:t>Since we will end up dealing mostly with big stacks of data, this makes sense for us. </a:t>
            </a:r>
          </a:p>
        </p:txBody>
      </p:sp>
      <p:pic>
        <p:nvPicPr>
          <p:cNvPr id="3074" name="Picture 2" descr="Python For Loops - GeeksforGeeks">
            <a:extLst>
              <a:ext uri="{FF2B5EF4-FFF2-40B4-BE49-F238E27FC236}">
                <a16:creationId xmlns:a16="http://schemas.microsoft.com/office/drawing/2014/main" id="{DA758AE6-514B-5633-01D8-A9876B27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901395"/>
            <a:ext cx="6110568" cy="37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00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E1BC-98D4-6D8B-80E1-EAC29B9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4420-2286-DB4D-BA88-5020EDFC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" y="1928192"/>
            <a:ext cx="4869851" cy="4125290"/>
          </a:xfrm>
        </p:spPr>
        <p:txBody>
          <a:bodyPr>
            <a:normAutofit/>
          </a:bodyPr>
          <a:lstStyle/>
          <a:p>
            <a:r>
              <a:rPr lang="en-US" dirty="0"/>
              <a:t>For loops “grab” items one by one from some data structure. </a:t>
            </a:r>
          </a:p>
          <a:p>
            <a:pPr lvl="1"/>
            <a:r>
              <a:rPr lang="en-US" dirty="0"/>
              <a:t>We then do the body to the item that we grabbed. Repeat for all. </a:t>
            </a:r>
          </a:p>
          <a:p>
            <a:r>
              <a:rPr lang="en-US" dirty="0"/>
              <a:t>The data structure itself can be anything that is “</a:t>
            </a:r>
            <a:r>
              <a:rPr lang="en-CA" b="1" i="0" dirty="0" err="1">
                <a:solidFill>
                  <a:srgbClr val="242424"/>
                </a:solidFill>
                <a:effectLst/>
                <a:latin typeface="sohne"/>
              </a:rPr>
              <a:t>Iterable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I.e. capable of returning its items one by one. </a:t>
            </a:r>
          </a:p>
          <a:p>
            <a:pPr lvl="1"/>
            <a:r>
              <a:rPr lang="en-US" dirty="0"/>
              <a:t>Lists, strings, and tuples are all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r>
              <a:rPr lang="en-US" dirty="0"/>
              <a:t>Slightly different from other languages. </a:t>
            </a:r>
          </a:p>
        </p:txBody>
      </p:sp>
      <p:pic>
        <p:nvPicPr>
          <p:cNvPr id="4098" name="Picture 2" descr="Python for Loops: A Kid-Friendly Guide">
            <a:extLst>
              <a:ext uri="{FF2B5EF4-FFF2-40B4-BE49-F238E27FC236}">
                <a16:creationId xmlns:a16="http://schemas.microsoft.com/office/drawing/2014/main" id="{7D6B5FBA-5EC4-C01E-DF8E-4B4E83301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t="10545" r="3976" b="7740"/>
          <a:stretch/>
        </p:blipFill>
        <p:spPr bwMode="auto">
          <a:xfrm>
            <a:off x="4969243" y="1853754"/>
            <a:ext cx="7222757" cy="28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46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9A11F-5011-F20A-330E-8CABD7BF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In 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BF71-4DB0-3A89-14A1-57876CF6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1853754"/>
            <a:ext cx="5438762" cy="4781815"/>
          </a:xfrm>
        </p:spPr>
        <p:txBody>
          <a:bodyPr>
            <a:normAutofit/>
          </a:bodyPr>
          <a:lstStyle/>
          <a:p>
            <a:r>
              <a:rPr lang="en-US" dirty="0"/>
              <a:t>Here’s an example in code. </a:t>
            </a:r>
          </a:p>
          <a:p>
            <a:r>
              <a:rPr lang="en-US" dirty="0"/>
              <a:t>Each for loop declaration specifies:</a:t>
            </a:r>
          </a:p>
          <a:p>
            <a:pPr lvl="1"/>
            <a:r>
              <a:rPr lang="en-US" dirty="0"/>
              <a:t>The data structure we’re looping over (after the “in”). </a:t>
            </a:r>
          </a:p>
          <a:p>
            <a:pPr lvl="1"/>
            <a:r>
              <a:rPr lang="en-US" dirty="0"/>
              <a:t>The name of the specific object we grab each time (before the ”in”). </a:t>
            </a:r>
          </a:p>
          <a:p>
            <a:r>
              <a:rPr lang="en-US" dirty="0"/>
              <a:t>We do the thing in the body. </a:t>
            </a:r>
          </a:p>
          <a:p>
            <a:r>
              <a:rPr lang="en-US" dirty="0"/>
              <a:t>We don’t need to manually update a counter (unless we need it for something else). </a:t>
            </a:r>
          </a:p>
          <a:p>
            <a:pPr lvl="1"/>
            <a:r>
              <a:rPr lang="en-US" dirty="0"/>
              <a:t>The loop manages progress automatically. </a:t>
            </a:r>
          </a:p>
          <a:p>
            <a:pPr lvl="1"/>
            <a:r>
              <a:rPr lang="en-US" dirty="0"/>
              <a:t>One less thing that can fail.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944951-564D-1CD8-1BC6-64361FA6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50" y="10119"/>
            <a:ext cx="5764146" cy="66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3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6181-64C3-1A29-D589-312656EA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542A-D6DD-DC93-4D35-985AC3961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Loops can also introduce errors to our code pretty easily. </a:t>
            </a:r>
          </a:p>
          <a:p>
            <a:r>
              <a:rPr lang="en-US" dirty="0"/>
              <a:t>Some common concerns that we should think to test for are:</a:t>
            </a:r>
          </a:p>
          <a:p>
            <a:pPr lvl="1"/>
            <a:r>
              <a:rPr lang="en-US" dirty="0"/>
              <a:t>Correct number of executions - +/- 1, first and last items captured, infinite execution. </a:t>
            </a:r>
          </a:p>
          <a:p>
            <a:r>
              <a:rPr lang="en-US" dirty="0"/>
              <a:t>Print statements are the easy way to debug. </a:t>
            </a:r>
          </a:p>
          <a:p>
            <a:pPr lvl="1"/>
            <a:r>
              <a:rPr lang="en-US" dirty="0"/>
              <a:t>Print loop number, key values, other things that matter. </a:t>
            </a:r>
          </a:p>
          <a:p>
            <a:pPr lvl="1"/>
            <a:r>
              <a:rPr lang="en-US" dirty="0"/>
              <a:t>Can be every loop, every X loops, or some critical values like first/last. </a:t>
            </a:r>
          </a:p>
          <a:p>
            <a:r>
              <a:rPr lang="en-US" dirty="0"/>
              <a:t>Nested loops especially can explode in run time. </a:t>
            </a:r>
          </a:p>
          <a:p>
            <a:pPr lvl="1"/>
            <a:r>
              <a:rPr lang="en-US" dirty="0"/>
              <a:t>One of the few things we really need to consider for efficiency. </a:t>
            </a:r>
          </a:p>
          <a:p>
            <a:pPr lvl="1"/>
            <a:r>
              <a:rPr lang="en-US" dirty="0"/>
              <a:t>Particularly when we have large machine learning datasets. </a:t>
            </a:r>
          </a:p>
        </p:txBody>
      </p:sp>
    </p:spTree>
    <p:extLst>
      <p:ext uri="{BB962C8B-B14F-4D97-AF65-F5344CB8AC3E}">
        <p14:creationId xmlns:p14="http://schemas.microsoft.com/office/powerpoint/2010/main" val="217993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AAFC-1088-0106-A491-0AA58709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O-Notation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0EF2-E1F9-4A25-BC81-2B0CE493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" y="1853754"/>
            <a:ext cx="5527637" cy="41628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 Notation or Big O Notation is a way to express a rough estimate of speed of an algorithm. </a:t>
            </a:r>
          </a:p>
          <a:p>
            <a:pPr lvl="1"/>
            <a:r>
              <a:rPr lang="en-US" dirty="0"/>
              <a:t>Algorithm – set of steps to achieve a goal. </a:t>
            </a:r>
          </a:p>
          <a:p>
            <a:r>
              <a:rPr lang="en-US" dirty="0"/>
              <a:t>We don’t need to memorize this, but it is a good way to start to consider efficiency when we are looping over massive things many times. </a:t>
            </a:r>
          </a:p>
          <a:p>
            <a:pPr lvl="1"/>
            <a:r>
              <a:rPr lang="en-US" dirty="0"/>
              <a:t>Care mainly with large data sets, such as NN. </a:t>
            </a:r>
          </a:p>
          <a:p>
            <a:r>
              <a:rPr lang="en-US" dirty="0"/>
              <a:t>O(1) – it take the same time no matter what. </a:t>
            </a:r>
          </a:p>
          <a:p>
            <a:r>
              <a:rPr lang="en-US" dirty="0"/>
              <a:t>O(n) – it take the same time for each item. </a:t>
            </a:r>
          </a:p>
          <a:p>
            <a:r>
              <a:rPr lang="en-US" dirty="0"/>
              <a:t>O(n2) – it takes time times time. Nested linear. </a:t>
            </a:r>
          </a:p>
          <a:p>
            <a:r>
              <a:rPr lang="en-US" dirty="0"/>
              <a:t>O(2n) – it takes time to the time. Find all subsets. </a:t>
            </a:r>
          </a:p>
        </p:txBody>
      </p:sp>
      <p:pic>
        <p:nvPicPr>
          <p:cNvPr id="5122" name="Picture 2" descr="Big O Notation: What Is It?. Note that when evaluating the… | by Mohit  Varikuti | Towards AI">
            <a:extLst>
              <a:ext uri="{FF2B5EF4-FFF2-40B4-BE49-F238E27FC236}">
                <a16:creationId xmlns:a16="http://schemas.microsoft.com/office/drawing/2014/main" id="{69A8AC54-DA02-9163-EE3E-91FC5DD3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134" y="1890616"/>
            <a:ext cx="6632017" cy="41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562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150</TotalTime>
  <Words>763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sohne</vt:lpstr>
      <vt:lpstr>Gallery</vt:lpstr>
      <vt:lpstr>Loops</vt:lpstr>
      <vt:lpstr>Loops are Fun!</vt:lpstr>
      <vt:lpstr>While Loops</vt:lpstr>
      <vt:lpstr>While Loop Syntax</vt:lpstr>
      <vt:lpstr>For Loops</vt:lpstr>
      <vt:lpstr>For Loop Syntax</vt:lpstr>
      <vt:lpstr>In Code</vt:lpstr>
      <vt:lpstr>Loop Concerns</vt:lpstr>
      <vt:lpstr>O-Notation</vt:lpstr>
      <vt:lpstr>Looping 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7</cp:revision>
  <dcterms:created xsi:type="dcterms:W3CDTF">2023-09-07T15:17:32Z</dcterms:created>
  <dcterms:modified xsi:type="dcterms:W3CDTF">2023-09-07T17:47:39Z</dcterms:modified>
</cp:coreProperties>
</file>