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009999"/>
    <a:srgbClr val="00CC99"/>
    <a:srgbClr val="CAF5FA"/>
    <a:srgbClr val="66CECC"/>
    <a:srgbClr val="66FF99"/>
    <a:srgbClr val="A0A9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eniyi\Downloads\FlexTrade%20User%20Behaviour%20Analysis%20Dashboard-Capstone%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eniyi\Downloads\FlexTrade%20User%20Behaviour%20Analysis%20Dashboard-Capstone%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eniyi\Downloads\FlexTrade%20User%20Behaviour%20Analysis%20Dashboard-Capstone%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eniyi\Downloads\FlexTrade%20User%20Behaviour%20Analysis%20Dashboard-Capstone%20Projec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 User Behaviour Analysis Dashboard-Capstone Project.xlsx]Analysis!case 2</c:name>
    <c:fmtId val="10"/>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bg2">
                    <a:lumMod val="50000"/>
                  </a:schemeClr>
                </a:solidFill>
              </a:rPr>
              <a:t>Relationship between Bounce rate &amp; Average Session Duration</a:t>
            </a:r>
          </a:p>
          <a:p>
            <a:pPr>
              <a:defRPr/>
            </a:pPr>
            <a:endParaRPr lang="en-US" dirty="0"/>
          </a:p>
        </c:rich>
      </c:tx>
      <c:layout>
        <c:manualLayout>
          <c:xMode val="edge"/>
          <c:yMode val="edge"/>
          <c:x val="7.1827642147746604E-2"/>
          <c:y val="5.328979057938673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6">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6">
                <a:lumMod val="50000"/>
              </a:schemeClr>
            </a:solidFill>
            <a:round/>
          </a:ln>
          <a:effectLst/>
        </c:spPr>
        <c:marker>
          <c:symbol val="none"/>
        </c:marker>
      </c:pivotFmt>
      <c:pivotFmt>
        <c:idx val="4"/>
        <c:spPr>
          <a:solidFill>
            <a:schemeClr val="accent1"/>
          </a:solidFill>
          <a:ln w="28575" cap="rnd">
            <a:solidFill>
              <a:schemeClr val="accent6">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6">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6">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6">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Analysis!$B$12</c:f>
              <c:strCache>
                <c:ptCount val="1"/>
                <c:pt idx="0">
                  <c:v>Total</c:v>
                </c:pt>
              </c:strCache>
            </c:strRef>
          </c:tx>
          <c:spPr>
            <a:ln w="28575" cap="rnd">
              <a:solidFill>
                <a:srgbClr val="006666"/>
              </a:solidFill>
              <a:round/>
            </a:ln>
            <a:effectLst/>
          </c:spPr>
          <c:marker>
            <c:symbol val="none"/>
          </c:marker>
          <c:cat>
            <c:strRef>
              <c:f>Analysis!$A$13:$A$114</c:f>
              <c:strCache>
                <c:ptCount val="101"/>
                <c:pt idx="0">
                  <c:v>0</c:v>
                </c:pt>
                <c:pt idx="1">
                  <c:v>0.01</c:v>
                </c:pt>
                <c:pt idx="2">
                  <c:v>0.02</c:v>
                </c:pt>
                <c:pt idx="3">
                  <c:v>0.03</c:v>
                </c:pt>
                <c:pt idx="4">
                  <c:v>0.04</c:v>
                </c:pt>
                <c:pt idx="5">
                  <c:v>0.05</c:v>
                </c:pt>
                <c:pt idx="6">
                  <c:v>0.06</c:v>
                </c:pt>
                <c:pt idx="7">
                  <c:v>0.07</c:v>
                </c:pt>
                <c:pt idx="8">
                  <c:v>0.08</c:v>
                </c:pt>
                <c:pt idx="9">
                  <c:v>0.09</c:v>
                </c:pt>
                <c:pt idx="10">
                  <c:v>0.1</c:v>
                </c:pt>
                <c:pt idx="11">
                  <c:v>0.11</c:v>
                </c:pt>
                <c:pt idx="12">
                  <c:v>0.12</c:v>
                </c:pt>
                <c:pt idx="13">
                  <c:v>0.13</c:v>
                </c:pt>
                <c:pt idx="14">
                  <c:v>0.14</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c:v>
                </c:pt>
                <c:pt idx="29">
                  <c:v>0.29</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c:v>
                </c:pt>
                <c:pt idx="56">
                  <c:v>0.56</c:v>
                </c:pt>
                <c:pt idx="57">
                  <c:v>0.57</c:v>
                </c:pt>
                <c:pt idx="58">
                  <c:v>0.58</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strCache>
            </c:strRef>
          </c:cat>
          <c:val>
            <c:numRef>
              <c:f>Analysis!$B$13:$B$114</c:f>
              <c:numCache>
                <c:formatCode>General</c:formatCode>
                <c:ptCount val="101"/>
                <c:pt idx="0">
                  <c:v>660</c:v>
                </c:pt>
                <c:pt idx="1">
                  <c:v>778.5</c:v>
                </c:pt>
                <c:pt idx="2">
                  <c:v>1211.4285714285713</c:v>
                </c:pt>
                <c:pt idx="3">
                  <c:v>966.2</c:v>
                </c:pt>
                <c:pt idx="4">
                  <c:v>1041.1875</c:v>
                </c:pt>
                <c:pt idx="5">
                  <c:v>826.23076923076928</c:v>
                </c:pt>
                <c:pt idx="6">
                  <c:v>877.09090909090912</c:v>
                </c:pt>
                <c:pt idx="7">
                  <c:v>592.625</c:v>
                </c:pt>
                <c:pt idx="8">
                  <c:v>1274.4444444444443</c:v>
                </c:pt>
                <c:pt idx="9">
                  <c:v>872.53846153846155</c:v>
                </c:pt>
                <c:pt idx="10">
                  <c:v>1071.7857142857142</c:v>
                </c:pt>
                <c:pt idx="11">
                  <c:v>811.75</c:v>
                </c:pt>
                <c:pt idx="12">
                  <c:v>707</c:v>
                </c:pt>
                <c:pt idx="13">
                  <c:v>950.93333333333328</c:v>
                </c:pt>
                <c:pt idx="14">
                  <c:v>632.75</c:v>
                </c:pt>
                <c:pt idx="15">
                  <c:v>731.08333333333337</c:v>
                </c:pt>
                <c:pt idx="16">
                  <c:v>807.66666666666663</c:v>
                </c:pt>
                <c:pt idx="17">
                  <c:v>950.69230769230774</c:v>
                </c:pt>
                <c:pt idx="18">
                  <c:v>930.77777777777783</c:v>
                </c:pt>
                <c:pt idx="19">
                  <c:v>1103.4000000000001</c:v>
                </c:pt>
                <c:pt idx="20">
                  <c:v>937.1</c:v>
                </c:pt>
                <c:pt idx="21">
                  <c:v>865.09090909090912</c:v>
                </c:pt>
                <c:pt idx="22">
                  <c:v>855.81818181818187</c:v>
                </c:pt>
                <c:pt idx="23">
                  <c:v>693.63636363636363</c:v>
                </c:pt>
                <c:pt idx="24">
                  <c:v>1321</c:v>
                </c:pt>
                <c:pt idx="25">
                  <c:v>941.21428571428567</c:v>
                </c:pt>
                <c:pt idx="26">
                  <c:v>911.77777777777783</c:v>
                </c:pt>
                <c:pt idx="27">
                  <c:v>1052.0666666666666</c:v>
                </c:pt>
                <c:pt idx="28">
                  <c:v>967.36363636363637</c:v>
                </c:pt>
                <c:pt idx="29">
                  <c:v>757.4</c:v>
                </c:pt>
                <c:pt idx="30">
                  <c:v>641.21428571428567</c:v>
                </c:pt>
                <c:pt idx="31">
                  <c:v>575.75</c:v>
                </c:pt>
                <c:pt idx="32">
                  <c:v>891.42857142857144</c:v>
                </c:pt>
                <c:pt idx="33">
                  <c:v>728.83333333333337</c:v>
                </c:pt>
                <c:pt idx="34">
                  <c:v>974.81818181818187</c:v>
                </c:pt>
                <c:pt idx="35">
                  <c:v>730.5</c:v>
                </c:pt>
                <c:pt idx="36">
                  <c:v>849.77777777777783</c:v>
                </c:pt>
                <c:pt idx="37">
                  <c:v>917.25</c:v>
                </c:pt>
                <c:pt idx="38">
                  <c:v>944.88888888888891</c:v>
                </c:pt>
                <c:pt idx="39">
                  <c:v>764.66666666666663</c:v>
                </c:pt>
                <c:pt idx="40">
                  <c:v>506.5</c:v>
                </c:pt>
                <c:pt idx="41">
                  <c:v>886</c:v>
                </c:pt>
                <c:pt idx="42">
                  <c:v>547</c:v>
                </c:pt>
                <c:pt idx="43">
                  <c:v>766.5</c:v>
                </c:pt>
                <c:pt idx="44">
                  <c:v>907.2</c:v>
                </c:pt>
                <c:pt idx="45">
                  <c:v>845</c:v>
                </c:pt>
                <c:pt idx="46">
                  <c:v>950.71428571428567</c:v>
                </c:pt>
                <c:pt idx="47">
                  <c:v>978.93333333333328</c:v>
                </c:pt>
                <c:pt idx="48">
                  <c:v>1008.125</c:v>
                </c:pt>
                <c:pt idx="49">
                  <c:v>857.90909090909088</c:v>
                </c:pt>
                <c:pt idx="50">
                  <c:v>755</c:v>
                </c:pt>
                <c:pt idx="51">
                  <c:v>771.44444444444446</c:v>
                </c:pt>
                <c:pt idx="52">
                  <c:v>461.25</c:v>
                </c:pt>
                <c:pt idx="53">
                  <c:v>991.53846153846155</c:v>
                </c:pt>
                <c:pt idx="54">
                  <c:v>803.22222222222217</c:v>
                </c:pt>
                <c:pt idx="55">
                  <c:v>1028.3</c:v>
                </c:pt>
                <c:pt idx="56">
                  <c:v>808.33333333333337</c:v>
                </c:pt>
                <c:pt idx="57">
                  <c:v>1131.5</c:v>
                </c:pt>
                <c:pt idx="58">
                  <c:v>954.1</c:v>
                </c:pt>
                <c:pt idx="59">
                  <c:v>738.83333333333337</c:v>
                </c:pt>
                <c:pt idx="60">
                  <c:v>829.375</c:v>
                </c:pt>
                <c:pt idx="61">
                  <c:v>901.8</c:v>
                </c:pt>
                <c:pt idx="62">
                  <c:v>924.4</c:v>
                </c:pt>
                <c:pt idx="63">
                  <c:v>685</c:v>
                </c:pt>
                <c:pt idx="64">
                  <c:v>879.13333333333333</c:v>
                </c:pt>
                <c:pt idx="65">
                  <c:v>843.16666666666663</c:v>
                </c:pt>
                <c:pt idx="66">
                  <c:v>826.28571428571433</c:v>
                </c:pt>
                <c:pt idx="67">
                  <c:v>1169.1538461538462</c:v>
                </c:pt>
                <c:pt idx="68">
                  <c:v>920.27272727272725</c:v>
                </c:pt>
                <c:pt idx="69">
                  <c:v>974.58333333333337</c:v>
                </c:pt>
                <c:pt idx="70">
                  <c:v>857.6</c:v>
                </c:pt>
                <c:pt idx="71">
                  <c:v>995.22222222222217</c:v>
                </c:pt>
                <c:pt idx="72">
                  <c:v>907</c:v>
                </c:pt>
                <c:pt idx="73">
                  <c:v>995.18181818181813</c:v>
                </c:pt>
                <c:pt idx="74">
                  <c:v>1066.909090909091</c:v>
                </c:pt>
                <c:pt idx="75">
                  <c:v>702.125</c:v>
                </c:pt>
                <c:pt idx="76">
                  <c:v>1148.3636363636363</c:v>
                </c:pt>
                <c:pt idx="77">
                  <c:v>853.07692307692309</c:v>
                </c:pt>
                <c:pt idx="78">
                  <c:v>900.33333333333337</c:v>
                </c:pt>
                <c:pt idx="79">
                  <c:v>958.84615384615381</c:v>
                </c:pt>
                <c:pt idx="80">
                  <c:v>722.6</c:v>
                </c:pt>
                <c:pt idx="81">
                  <c:v>1180.3333333333333</c:v>
                </c:pt>
                <c:pt idx="82">
                  <c:v>1124.3333333333333</c:v>
                </c:pt>
                <c:pt idx="83">
                  <c:v>863.36363636363637</c:v>
                </c:pt>
                <c:pt idx="84">
                  <c:v>960</c:v>
                </c:pt>
                <c:pt idx="85">
                  <c:v>1214.2727272727273</c:v>
                </c:pt>
                <c:pt idx="86">
                  <c:v>842.2</c:v>
                </c:pt>
                <c:pt idx="87">
                  <c:v>1139</c:v>
                </c:pt>
                <c:pt idx="88">
                  <c:v>920</c:v>
                </c:pt>
                <c:pt idx="89">
                  <c:v>1043.7142857142858</c:v>
                </c:pt>
                <c:pt idx="90">
                  <c:v>661.625</c:v>
                </c:pt>
                <c:pt idx="91">
                  <c:v>940.14285714285711</c:v>
                </c:pt>
                <c:pt idx="92">
                  <c:v>532.70000000000005</c:v>
                </c:pt>
                <c:pt idx="93">
                  <c:v>759.88888888888891</c:v>
                </c:pt>
                <c:pt idx="94">
                  <c:v>775.41666666666663</c:v>
                </c:pt>
                <c:pt idx="95">
                  <c:v>1097.4000000000001</c:v>
                </c:pt>
                <c:pt idx="96">
                  <c:v>887.9</c:v>
                </c:pt>
                <c:pt idx="97">
                  <c:v>812.36363636363637</c:v>
                </c:pt>
                <c:pt idx="98">
                  <c:v>938.41666666666663</c:v>
                </c:pt>
                <c:pt idx="99">
                  <c:v>1262</c:v>
                </c:pt>
                <c:pt idx="100">
                  <c:v>941</c:v>
                </c:pt>
              </c:numCache>
            </c:numRef>
          </c:val>
          <c:smooth val="1"/>
          <c:extLst>
            <c:ext xmlns:c16="http://schemas.microsoft.com/office/drawing/2014/chart" uri="{C3380CC4-5D6E-409C-BE32-E72D297353CC}">
              <c16:uniqueId val="{00000000-3465-4C5B-96B9-19567A502300}"/>
            </c:ext>
          </c:extLst>
        </c:ser>
        <c:dLbls>
          <c:showLegendKey val="0"/>
          <c:showVal val="0"/>
          <c:showCatName val="0"/>
          <c:showSerName val="0"/>
          <c:showPercent val="0"/>
          <c:showBubbleSize val="0"/>
        </c:dLbls>
        <c:smooth val="0"/>
        <c:axId val="589724040"/>
        <c:axId val="589725480"/>
      </c:lineChart>
      <c:catAx>
        <c:axId val="58972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50000"/>
                  </a:schemeClr>
                </a:solidFill>
                <a:latin typeface="+mn-lt"/>
                <a:ea typeface="+mn-ea"/>
                <a:cs typeface="+mn-cs"/>
              </a:defRPr>
            </a:pPr>
            <a:endParaRPr lang="en-NG"/>
          </a:p>
        </c:txPr>
        <c:crossAx val="589725480"/>
        <c:crosses val="autoZero"/>
        <c:auto val="1"/>
        <c:lblAlgn val="ctr"/>
        <c:lblOffset val="100"/>
        <c:noMultiLvlLbl val="0"/>
      </c:catAx>
      <c:valAx>
        <c:axId val="589725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6666"/>
                </a:solidFill>
                <a:latin typeface="+mn-lt"/>
                <a:ea typeface="+mn-ea"/>
                <a:cs typeface="+mn-cs"/>
              </a:defRPr>
            </a:pPr>
            <a:endParaRPr lang="en-NG"/>
          </a:p>
        </c:txPr>
        <c:crossAx val="589724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 User Behaviour Analysis Dashboard-Capstone Project.xlsx]Analysis!case 3</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solidFill>
                  <a:schemeClr val="bg2">
                    <a:lumMod val="50000"/>
                  </a:schemeClr>
                </a:solidFill>
              </a:rPr>
              <a:t>Relationship between Bounce  rate&amp;</a:t>
            </a:r>
            <a:r>
              <a:rPr lang="en-US" sz="1800" b="1" baseline="0" dirty="0">
                <a:solidFill>
                  <a:schemeClr val="bg2">
                    <a:lumMod val="50000"/>
                  </a:schemeClr>
                </a:solidFill>
              </a:rPr>
              <a:t>  </a:t>
            </a:r>
          </a:p>
          <a:p>
            <a:pPr>
              <a:defRPr/>
            </a:pPr>
            <a:r>
              <a:rPr lang="en-US" sz="1800" b="1" baseline="0" dirty="0">
                <a:solidFill>
                  <a:schemeClr val="bg2">
                    <a:lumMod val="50000"/>
                  </a:schemeClr>
                </a:solidFill>
              </a:rPr>
              <a:t>Conversion rate</a:t>
            </a:r>
            <a:endParaRPr lang="en-US" sz="1800" b="1" dirty="0">
              <a:solidFill>
                <a:schemeClr val="bg2">
                  <a:lumMod val="50000"/>
                </a:schemeClr>
              </a:solidFill>
            </a:endParaRPr>
          </a:p>
        </c:rich>
      </c:tx>
      <c:layout>
        <c:manualLayout>
          <c:xMode val="edge"/>
          <c:yMode val="edge"/>
          <c:x val="0.17467181915913649"/>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314495743382636E-2"/>
          <c:y val="0.23240740740740745"/>
          <c:w val="0.87986089238845144"/>
          <c:h val="0.4511132983377078"/>
        </c:manualLayout>
      </c:layout>
      <c:lineChart>
        <c:grouping val="standard"/>
        <c:varyColors val="0"/>
        <c:ser>
          <c:idx val="0"/>
          <c:order val="0"/>
          <c:tx>
            <c:strRef>
              <c:f>Analysis!$B$119</c:f>
              <c:strCache>
                <c:ptCount val="1"/>
                <c:pt idx="0">
                  <c:v> Bounce_Rate  </c:v>
                </c:pt>
              </c:strCache>
            </c:strRef>
          </c:tx>
          <c:spPr>
            <a:ln w="28575" cap="rnd">
              <a:solidFill>
                <a:srgbClr val="92D050"/>
              </a:solidFill>
              <a:round/>
            </a:ln>
            <a:effectLst/>
          </c:spPr>
          <c:marker>
            <c:symbol val="none"/>
          </c:marker>
          <c:cat>
            <c:multiLvlStrRef>
              <c:f>Analysis!$A$120:$A$168</c:f>
              <c:multiLvlStrCache>
                <c:ptCount val="45"/>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lvl>
                <c:lvl>
                  <c:pt idx="0">
                    <c:v>2020</c:v>
                  </c:pt>
                  <c:pt idx="12">
                    <c:v>2021</c:v>
                  </c:pt>
                  <c:pt idx="24">
                    <c:v>2022</c:v>
                  </c:pt>
                  <c:pt idx="36">
                    <c:v>2023</c:v>
                  </c:pt>
                </c:lvl>
              </c:multiLvlStrCache>
            </c:multiLvlStrRef>
          </c:cat>
          <c:val>
            <c:numRef>
              <c:f>Analysis!$B$120:$B$168</c:f>
              <c:numCache>
                <c:formatCode>0%</c:formatCode>
                <c:ptCount val="45"/>
                <c:pt idx="0">
                  <c:v>0.44347826086956521</c:v>
                </c:pt>
                <c:pt idx="1">
                  <c:v>0.52157894736842103</c:v>
                </c:pt>
                <c:pt idx="2">
                  <c:v>0.40076923076923071</c:v>
                </c:pt>
                <c:pt idx="3">
                  <c:v>0.51375000000000004</c:v>
                </c:pt>
                <c:pt idx="4">
                  <c:v>0.47866666666666674</c:v>
                </c:pt>
                <c:pt idx="5">
                  <c:v>0.45290322580645148</c:v>
                </c:pt>
                <c:pt idx="6">
                  <c:v>0.49545454545454537</c:v>
                </c:pt>
                <c:pt idx="7">
                  <c:v>0.52639999999999998</c:v>
                </c:pt>
                <c:pt idx="8">
                  <c:v>0.49772727272727268</c:v>
                </c:pt>
                <c:pt idx="9">
                  <c:v>0.50166666666666659</c:v>
                </c:pt>
                <c:pt idx="10">
                  <c:v>0.505</c:v>
                </c:pt>
                <c:pt idx="11">
                  <c:v>0.5056250000000001</c:v>
                </c:pt>
                <c:pt idx="12">
                  <c:v>0.55099999999999993</c:v>
                </c:pt>
                <c:pt idx="13">
                  <c:v>0.52970588235294125</c:v>
                </c:pt>
                <c:pt idx="14">
                  <c:v>0.57200000000000006</c:v>
                </c:pt>
                <c:pt idx="15">
                  <c:v>0.55388888888888888</c:v>
                </c:pt>
                <c:pt idx="16">
                  <c:v>0.49363636363636371</c:v>
                </c:pt>
                <c:pt idx="17">
                  <c:v>0.40791666666666671</c:v>
                </c:pt>
                <c:pt idx="18">
                  <c:v>0.50941176470588234</c:v>
                </c:pt>
                <c:pt idx="19">
                  <c:v>0.46193548387096783</c:v>
                </c:pt>
                <c:pt idx="20">
                  <c:v>0.41238095238095246</c:v>
                </c:pt>
                <c:pt idx="21">
                  <c:v>0.5</c:v>
                </c:pt>
                <c:pt idx="22">
                  <c:v>0.4747826086956522</c:v>
                </c:pt>
                <c:pt idx="23">
                  <c:v>0.47272727272727266</c:v>
                </c:pt>
                <c:pt idx="24">
                  <c:v>0.41040000000000004</c:v>
                </c:pt>
                <c:pt idx="25">
                  <c:v>0.40529411764705886</c:v>
                </c:pt>
                <c:pt idx="26">
                  <c:v>0.59549999999999992</c:v>
                </c:pt>
                <c:pt idx="27">
                  <c:v>0.49529411764705883</c:v>
                </c:pt>
                <c:pt idx="28">
                  <c:v>0.49799999999999994</c:v>
                </c:pt>
                <c:pt idx="29">
                  <c:v>0.54037037037037039</c:v>
                </c:pt>
                <c:pt idx="30">
                  <c:v>0.3396153846153846</c:v>
                </c:pt>
                <c:pt idx="31">
                  <c:v>0.40470588235294119</c:v>
                </c:pt>
                <c:pt idx="32">
                  <c:v>0.54652173913043478</c:v>
                </c:pt>
                <c:pt idx="33">
                  <c:v>0.48374999999999996</c:v>
                </c:pt>
                <c:pt idx="34">
                  <c:v>0.54</c:v>
                </c:pt>
                <c:pt idx="35">
                  <c:v>0.56851851851851865</c:v>
                </c:pt>
                <c:pt idx="36">
                  <c:v>0.44571428571428567</c:v>
                </c:pt>
                <c:pt idx="37">
                  <c:v>0.72166666666666679</c:v>
                </c:pt>
                <c:pt idx="38">
                  <c:v>0.32238095238095238</c:v>
                </c:pt>
                <c:pt idx="39">
                  <c:v>0.63200000000000001</c:v>
                </c:pt>
                <c:pt idx="40">
                  <c:v>0.44096774193548394</c:v>
                </c:pt>
                <c:pt idx="41">
                  <c:v>0.48705882352941171</c:v>
                </c:pt>
                <c:pt idx="42">
                  <c:v>0.41652173913043478</c:v>
                </c:pt>
                <c:pt idx="43">
                  <c:v>0.57590909090909082</c:v>
                </c:pt>
                <c:pt idx="44">
                  <c:v>0.47714285714285704</c:v>
                </c:pt>
              </c:numCache>
            </c:numRef>
          </c:val>
          <c:smooth val="0"/>
          <c:extLst>
            <c:ext xmlns:c16="http://schemas.microsoft.com/office/drawing/2014/chart" uri="{C3380CC4-5D6E-409C-BE32-E72D297353CC}">
              <c16:uniqueId val="{00000000-21FA-4469-90ED-E99A90148442}"/>
            </c:ext>
          </c:extLst>
        </c:ser>
        <c:ser>
          <c:idx val="1"/>
          <c:order val="1"/>
          <c:tx>
            <c:strRef>
              <c:f>Analysis!$C$119</c:f>
              <c:strCache>
                <c:ptCount val="1"/>
                <c:pt idx="0">
                  <c:v> Conversion_Rate  </c:v>
                </c:pt>
              </c:strCache>
            </c:strRef>
          </c:tx>
          <c:spPr>
            <a:ln w="28575" cap="rnd">
              <a:solidFill>
                <a:schemeClr val="accent2"/>
              </a:solidFill>
              <a:round/>
            </a:ln>
            <a:effectLst/>
          </c:spPr>
          <c:marker>
            <c:symbol val="none"/>
          </c:marker>
          <c:cat>
            <c:multiLvlStrRef>
              <c:f>Analysis!$A$120:$A$168</c:f>
              <c:multiLvlStrCache>
                <c:ptCount val="45"/>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lvl>
                <c:lvl>
                  <c:pt idx="0">
                    <c:v>2020</c:v>
                  </c:pt>
                  <c:pt idx="12">
                    <c:v>2021</c:v>
                  </c:pt>
                  <c:pt idx="24">
                    <c:v>2022</c:v>
                  </c:pt>
                  <c:pt idx="36">
                    <c:v>2023</c:v>
                  </c:pt>
                </c:lvl>
              </c:multiLvlStrCache>
            </c:multiLvlStrRef>
          </c:cat>
          <c:val>
            <c:numRef>
              <c:f>Analysis!$C$120:$C$168</c:f>
              <c:numCache>
                <c:formatCode>0%</c:formatCode>
                <c:ptCount val="45"/>
                <c:pt idx="0">
                  <c:v>0.34913043478260875</c:v>
                </c:pt>
                <c:pt idx="1">
                  <c:v>0.48736842105263156</c:v>
                </c:pt>
                <c:pt idx="2">
                  <c:v>0.34307692307692306</c:v>
                </c:pt>
                <c:pt idx="3">
                  <c:v>0.48833333333333334</c:v>
                </c:pt>
                <c:pt idx="4">
                  <c:v>0.54499999999999993</c:v>
                </c:pt>
                <c:pt idx="5">
                  <c:v>0.55419354838709678</c:v>
                </c:pt>
                <c:pt idx="6">
                  <c:v>0.42681818181818182</c:v>
                </c:pt>
                <c:pt idx="7">
                  <c:v>0.4728</c:v>
                </c:pt>
                <c:pt idx="8">
                  <c:v>0.52045454545454539</c:v>
                </c:pt>
                <c:pt idx="9">
                  <c:v>0.55749999999999988</c:v>
                </c:pt>
                <c:pt idx="10">
                  <c:v>0.45433333333333342</c:v>
                </c:pt>
                <c:pt idx="11">
                  <c:v>0.58687500000000004</c:v>
                </c:pt>
                <c:pt idx="12">
                  <c:v>0.44899999999999984</c:v>
                </c:pt>
                <c:pt idx="13">
                  <c:v>0.54499999999999993</c:v>
                </c:pt>
                <c:pt idx="14">
                  <c:v>0.47720000000000007</c:v>
                </c:pt>
                <c:pt idx="15">
                  <c:v>0.42388888888888893</c:v>
                </c:pt>
                <c:pt idx="16">
                  <c:v>0.4936363636363636</c:v>
                </c:pt>
                <c:pt idx="17">
                  <c:v>0.47625000000000012</c:v>
                </c:pt>
                <c:pt idx="18">
                  <c:v>0.39411764705882346</c:v>
                </c:pt>
                <c:pt idx="19">
                  <c:v>0.46129032258064528</c:v>
                </c:pt>
                <c:pt idx="20">
                  <c:v>0.48285714285714298</c:v>
                </c:pt>
                <c:pt idx="21">
                  <c:v>0.5130434782608696</c:v>
                </c:pt>
                <c:pt idx="22">
                  <c:v>0.5895652173913043</c:v>
                </c:pt>
                <c:pt idx="23">
                  <c:v>0.44499999999999995</c:v>
                </c:pt>
                <c:pt idx="24">
                  <c:v>0.46160000000000001</c:v>
                </c:pt>
                <c:pt idx="25">
                  <c:v>0.66000000000000014</c:v>
                </c:pt>
                <c:pt idx="26">
                  <c:v>0.56700000000000006</c:v>
                </c:pt>
                <c:pt idx="27">
                  <c:v>0.56647058823529406</c:v>
                </c:pt>
                <c:pt idx="28">
                  <c:v>0.45800000000000007</c:v>
                </c:pt>
                <c:pt idx="29">
                  <c:v>0.60296296296296303</c:v>
                </c:pt>
                <c:pt idx="30">
                  <c:v>0.52884615384615385</c:v>
                </c:pt>
                <c:pt idx="31">
                  <c:v>0.63235294117647067</c:v>
                </c:pt>
                <c:pt idx="32">
                  <c:v>0.48391304347826081</c:v>
                </c:pt>
                <c:pt idx="33">
                  <c:v>0.47625000000000006</c:v>
                </c:pt>
                <c:pt idx="34">
                  <c:v>0.41888888888888892</c:v>
                </c:pt>
                <c:pt idx="35">
                  <c:v>0.49222222222222234</c:v>
                </c:pt>
                <c:pt idx="36">
                  <c:v>0.43642857142857133</c:v>
                </c:pt>
                <c:pt idx="37">
                  <c:v>0.59444444444444444</c:v>
                </c:pt>
                <c:pt idx="38">
                  <c:v>0.43904761904761902</c:v>
                </c:pt>
                <c:pt idx="39">
                  <c:v>0.51800000000000002</c:v>
                </c:pt>
                <c:pt idx="40">
                  <c:v>0.50419354838709673</c:v>
                </c:pt>
                <c:pt idx="41">
                  <c:v>0.47117647058823531</c:v>
                </c:pt>
                <c:pt idx="42">
                  <c:v>0.50260869565217392</c:v>
                </c:pt>
                <c:pt idx="43">
                  <c:v>0.5154545454545455</c:v>
                </c:pt>
                <c:pt idx="44">
                  <c:v>0.48785714285714282</c:v>
                </c:pt>
              </c:numCache>
            </c:numRef>
          </c:val>
          <c:smooth val="0"/>
          <c:extLst>
            <c:ext xmlns:c16="http://schemas.microsoft.com/office/drawing/2014/chart" uri="{C3380CC4-5D6E-409C-BE32-E72D297353CC}">
              <c16:uniqueId val="{00000001-21FA-4469-90ED-E99A90148442}"/>
            </c:ext>
          </c:extLst>
        </c:ser>
        <c:dLbls>
          <c:showLegendKey val="0"/>
          <c:showVal val="0"/>
          <c:showCatName val="0"/>
          <c:showSerName val="0"/>
          <c:showPercent val="0"/>
          <c:showBubbleSize val="0"/>
        </c:dLbls>
        <c:smooth val="0"/>
        <c:axId val="685356552"/>
        <c:axId val="685360512"/>
      </c:lineChart>
      <c:catAx>
        <c:axId val="6853565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ln>
                  <a:noFill/>
                </a:ln>
                <a:solidFill>
                  <a:schemeClr val="bg2">
                    <a:lumMod val="50000"/>
                  </a:schemeClr>
                </a:solidFill>
                <a:latin typeface="+mn-lt"/>
                <a:ea typeface="+mn-ea"/>
                <a:cs typeface="+mn-cs"/>
              </a:defRPr>
            </a:pPr>
            <a:endParaRPr lang="en-NG"/>
          </a:p>
        </c:txPr>
        <c:crossAx val="685360512"/>
        <c:crosses val="autoZero"/>
        <c:auto val="1"/>
        <c:lblAlgn val="ctr"/>
        <c:lblOffset val="100"/>
        <c:noMultiLvlLbl val="0"/>
      </c:catAx>
      <c:valAx>
        <c:axId val="68536051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NG"/>
          </a:p>
        </c:txPr>
        <c:crossAx val="685356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 User Behaviour Analysis Dashboard-Capstone Project.xlsx]Analysis!case 4</c:name>
    <c:fmtId val="24"/>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1" dirty="0" err="1">
                <a:solidFill>
                  <a:srgbClr val="006666"/>
                </a:solidFill>
              </a:rPr>
              <a:t>Behaviour</a:t>
            </a:r>
            <a:r>
              <a:rPr lang="en-US" sz="1800" b="1" dirty="0">
                <a:solidFill>
                  <a:srgbClr val="006666"/>
                </a:solidFill>
              </a:rPr>
              <a:t> Trends between Conversion Rate &amp;Cart Additions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NG"/>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Analysis!$C$172</c:f>
              <c:strCache>
                <c:ptCount val="1"/>
                <c:pt idx="0">
                  <c:v>Total</c:v>
                </c:pt>
              </c:strCache>
            </c:strRef>
          </c:tx>
          <c:spPr>
            <a:solidFill>
              <a:srgbClr val="006666"/>
            </a:solidFill>
            <a:ln>
              <a:noFill/>
            </a:ln>
            <a:effectLst/>
          </c:spPr>
          <c:cat>
            <c:strRef>
              <c:f>Analysis!$B$173:$B$274</c:f>
              <c:strCache>
                <c:ptCount val="101"/>
                <c:pt idx="0">
                  <c:v>0</c:v>
                </c:pt>
                <c:pt idx="1">
                  <c:v>0.01</c:v>
                </c:pt>
                <c:pt idx="2">
                  <c:v>0.02</c:v>
                </c:pt>
                <c:pt idx="3">
                  <c:v>0.03</c:v>
                </c:pt>
                <c:pt idx="4">
                  <c:v>0.04</c:v>
                </c:pt>
                <c:pt idx="5">
                  <c:v>0.05</c:v>
                </c:pt>
                <c:pt idx="6">
                  <c:v>0.06</c:v>
                </c:pt>
                <c:pt idx="7">
                  <c:v>0.07</c:v>
                </c:pt>
                <c:pt idx="8">
                  <c:v>0.08</c:v>
                </c:pt>
                <c:pt idx="9">
                  <c:v>0.09</c:v>
                </c:pt>
                <c:pt idx="10">
                  <c:v>0.1</c:v>
                </c:pt>
                <c:pt idx="11">
                  <c:v>0.11</c:v>
                </c:pt>
                <c:pt idx="12">
                  <c:v>0.12</c:v>
                </c:pt>
                <c:pt idx="13">
                  <c:v>0.13</c:v>
                </c:pt>
                <c:pt idx="14">
                  <c:v>0.14</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c:v>
                </c:pt>
                <c:pt idx="29">
                  <c:v>0.29</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c:v>
                </c:pt>
                <c:pt idx="56">
                  <c:v>0.56</c:v>
                </c:pt>
                <c:pt idx="57">
                  <c:v>0.57</c:v>
                </c:pt>
                <c:pt idx="58">
                  <c:v>0.58</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strCache>
            </c:strRef>
          </c:cat>
          <c:val>
            <c:numRef>
              <c:f>Analysis!$C$173:$C$274</c:f>
              <c:numCache>
                <c:formatCode>General</c:formatCode>
                <c:ptCount val="101"/>
                <c:pt idx="0">
                  <c:v>16</c:v>
                </c:pt>
                <c:pt idx="1">
                  <c:v>34</c:v>
                </c:pt>
                <c:pt idx="2">
                  <c:v>24</c:v>
                </c:pt>
                <c:pt idx="3">
                  <c:v>36</c:v>
                </c:pt>
                <c:pt idx="4">
                  <c:v>20</c:v>
                </c:pt>
                <c:pt idx="5">
                  <c:v>14</c:v>
                </c:pt>
                <c:pt idx="6">
                  <c:v>42</c:v>
                </c:pt>
                <c:pt idx="7">
                  <c:v>22</c:v>
                </c:pt>
                <c:pt idx="8">
                  <c:v>21</c:v>
                </c:pt>
                <c:pt idx="9">
                  <c:v>20</c:v>
                </c:pt>
                <c:pt idx="10">
                  <c:v>32</c:v>
                </c:pt>
                <c:pt idx="11">
                  <c:v>34</c:v>
                </c:pt>
                <c:pt idx="12">
                  <c:v>26</c:v>
                </c:pt>
                <c:pt idx="13">
                  <c:v>7</c:v>
                </c:pt>
                <c:pt idx="14">
                  <c:v>31</c:v>
                </c:pt>
                <c:pt idx="15">
                  <c:v>19</c:v>
                </c:pt>
                <c:pt idx="16">
                  <c:v>11</c:v>
                </c:pt>
                <c:pt idx="17">
                  <c:v>30</c:v>
                </c:pt>
                <c:pt idx="18">
                  <c:v>22</c:v>
                </c:pt>
                <c:pt idx="19">
                  <c:v>36</c:v>
                </c:pt>
                <c:pt idx="20">
                  <c:v>42</c:v>
                </c:pt>
                <c:pt idx="21">
                  <c:v>38</c:v>
                </c:pt>
                <c:pt idx="22">
                  <c:v>20</c:v>
                </c:pt>
                <c:pt idx="23">
                  <c:v>19</c:v>
                </c:pt>
                <c:pt idx="24">
                  <c:v>17</c:v>
                </c:pt>
                <c:pt idx="25">
                  <c:v>29</c:v>
                </c:pt>
                <c:pt idx="26">
                  <c:v>24</c:v>
                </c:pt>
                <c:pt idx="27">
                  <c:v>28</c:v>
                </c:pt>
                <c:pt idx="28">
                  <c:v>41</c:v>
                </c:pt>
                <c:pt idx="29">
                  <c:v>34</c:v>
                </c:pt>
                <c:pt idx="30">
                  <c:v>19</c:v>
                </c:pt>
                <c:pt idx="31">
                  <c:v>25</c:v>
                </c:pt>
                <c:pt idx="32">
                  <c:v>34</c:v>
                </c:pt>
                <c:pt idx="33">
                  <c:v>14</c:v>
                </c:pt>
                <c:pt idx="34">
                  <c:v>33</c:v>
                </c:pt>
                <c:pt idx="35">
                  <c:v>28</c:v>
                </c:pt>
                <c:pt idx="36">
                  <c:v>12</c:v>
                </c:pt>
                <c:pt idx="37">
                  <c:v>18</c:v>
                </c:pt>
                <c:pt idx="38">
                  <c:v>24</c:v>
                </c:pt>
                <c:pt idx="39">
                  <c:v>32</c:v>
                </c:pt>
                <c:pt idx="40">
                  <c:v>10</c:v>
                </c:pt>
                <c:pt idx="41">
                  <c:v>12</c:v>
                </c:pt>
                <c:pt idx="42">
                  <c:v>18</c:v>
                </c:pt>
                <c:pt idx="43">
                  <c:v>27</c:v>
                </c:pt>
                <c:pt idx="44">
                  <c:v>24</c:v>
                </c:pt>
                <c:pt idx="45">
                  <c:v>43</c:v>
                </c:pt>
                <c:pt idx="46">
                  <c:v>18</c:v>
                </c:pt>
                <c:pt idx="47">
                  <c:v>24</c:v>
                </c:pt>
                <c:pt idx="48">
                  <c:v>38</c:v>
                </c:pt>
                <c:pt idx="49">
                  <c:v>22</c:v>
                </c:pt>
                <c:pt idx="50">
                  <c:v>54</c:v>
                </c:pt>
                <c:pt idx="51">
                  <c:v>26</c:v>
                </c:pt>
                <c:pt idx="52">
                  <c:v>34</c:v>
                </c:pt>
                <c:pt idx="53">
                  <c:v>20</c:v>
                </c:pt>
                <c:pt idx="54">
                  <c:v>43</c:v>
                </c:pt>
                <c:pt idx="55">
                  <c:v>10</c:v>
                </c:pt>
                <c:pt idx="56">
                  <c:v>48</c:v>
                </c:pt>
                <c:pt idx="57">
                  <c:v>16</c:v>
                </c:pt>
                <c:pt idx="58">
                  <c:v>13</c:v>
                </c:pt>
                <c:pt idx="59">
                  <c:v>22</c:v>
                </c:pt>
                <c:pt idx="60">
                  <c:v>29</c:v>
                </c:pt>
                <c:pt idx="61">
                  <c:v>29</c:v>
                </c:pt>
                <c:pt idx="62">
                  <c:v>33</c:v>
                </c:pt>
                <c:pt idx="63">
                  <c:v>24</c:v>
                </c:pt>
                <c:pt idx="64">
                  <c:v>15</c:v>
                </c:pt>
                <c:pt idx="65">
                  <c:v>36</c:v>
                </c:pt>
                <c:pt idx="66">
                  <c:v>19</c:v>
                </c:pt>
                <c:pt idx="67">
                  <c:v>34</c:v>
                </c:pt>
                <c:pt idx="68">
                  <c:v>25</c:v>
                </c:pt>
                <c:pt idx="69">
                  <c:v>14</c:v>
                </c:pt>
                <c:pt idx="70">
                  <c:v>16</c:v>
                </c:pt>
                <c:pt idx="71">
                  <c:v>32</c:v>
                </c:pt>
                <c:pt idx="72">
                  <c:v>15</c:v>
                </c:pt>
                <c:pt idx="73">
                  <c:v>33</c:v>
                </c:pt>
                <c:pt idx="74">
                  <c:v>14</c:v>
                </c:pt>
                <c:pt idx="75">
                  <c:v>17</c:v>
                </c:pt>
                <c:pt idx="76">
                  <c:v>33</c:v>
                </c:pt>
                <c:pt idx="77">
                  <c:v>21</c:v>
                </c:pt>
                <c:pt idx="78">
                  <c:v>17</c:v>
                </c:pt>
                <c:pt idx="79">
                  <c:v>19</c:v>
                </c:pt>
                <c:pt idx="80">
                  <c:v>29</c:v>
                </c:pt>
                <c:pt idx="81">
                  <c:v>36</c:v>
                </c:pt>
                <c:pt idx="82">
                  <c:v>29</c:v>
                </c:pt>
                <c:pt idx="83">
                  <c:v>18</c:v>
                </c:pt>
                <c:pt idx="84">
                  <c:v>23</c:v>
                </c:pt>
                <c:pt idx="85">
                  <c:v>27</c:v>
                </c:pt>
                <c:pt idx="86">
                  <c:v>40</c:v>
                </c:pt>
                <c:pt idx="87">
                  <c:v>20</c:v>
                </c:pt>
                <c:pt idx="88">
                  <c:v>37</c:v>
                </c:pt>
                <c:pt idx="89">
                  <c:v>30</c:v>
                </c:pt>
                <c:pt idx="90">
                  <c:v>4</c:v>
                </c:pt>
                <c:pt idx="91">
                  <c:v>11</c:v>
                </c:pt>
                <c:pt idx="92">
                  <c:v>37</c:v>
                </c:pt>
                <c:pt idx="93">
                  <c:v>36</c:v>
                </c:pt>
                <c:pt idx="94">
                  <c:v>36</c:v>
                </c:pt>
                <c:pt idx="95">
                  <c:v>15</c:v>
                </c:pt>
                <c:pt idx="96">
                  <c:v>25</c:v>
                </c:pt>
                <c:pt idx="97">
                  <c:v>28</c:v>
                </c:pt>
                <c:pt idx="98">
                  <c:v>33</c:v>
                </c:pt>
                <c:pt idx="99">
                  <c:v>25</c:v>
                </c:pt>
                <c:pt idx="100">
                  <c:v>22</c:v>
                </c:pt>
              </c:numCache>
            </c:numRef>
          </c:val>
          <c:extLst>
            <c:ext xmlns:c16="http://schemas.microsoft.com/office/drawing/2014/chart" uri="{C3380CC4-5D6E-409C-BE32-E72D297353CC}">
              <c16:uniqueId val="{00000000-0BB4-4D38-A12E-B629F91420E4}"/>
            </c:ext>
          </c:extLst>
        </c:ser>
        <c:dLbls>
          <c:showLegendKey val="0"/>
          <c:showVal val="0"/>
          <c:showCatName val="0"/>
          <c:showSerName val="0"/>
          <c:showPercent val="0"/>
          <c:showBubbleSize val="0"/>
        </c:dLbls>
        <c:axId val="830593104"/>
        <c:axId val="830593464"/>
      </c:areaChart>
      <c:catAx>
        <c:axId val="8305931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NG"/>
          </a:p>
        </c:txPr>
        <c:crossAx val="830593464"/>
        <c:crosses val="autoZero"/>
        <c:auto val="1"/>
        <c:lblAlgn val="ctr"/>
        <c:lblOffset val="100"/>
        <c:noMultiLvlLbl val="0"/>
      </c:catAx>
      <c:valAx>
        <c:axId val="8305934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50000"/>
                  </a:schemeClr>
                </a:solidFill>
                <a:latin typeface="+mn-lt"/>
                <a:ea typeface="+mn-ea"/>
                <a:cs typeface="+mn-cs"/>
              </a:defRPr>
            </a:pPr>
            <a:endParaRPr lang="en-NG"/>
          </a:p>
        </c:txPr>
        <c:crossAx val="830593104"/>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 User Behaviour Analysis Dashboard-Capstone Project.xlsx]Analysis!case 6</c:name>
    <c:fmtId val="14"/>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sz="1600" dirty="0"/>
              <a:t>Display of feedback Type for Customers  </a:t>
            </a:r>
            <a:r>
              <a:rPr lang="en-US" sz="1600" dirty="0" err="1"/>
              <a:t>F</a:t>
            </a:r>
            <a:r>
              <a:rPr lang="en-US" sz="1600" b="1" i="0" u="none" strike="noStrike" kern="1200" spc="0" baseline="0" dirty="0" err="1">
                <a:solidFill>
                  <a:srgbClr val="006666"/>
                </a:solidFill>
              </a:rPr>
              <a:t>Display</a:t>
            </a:r>
            <a:r>
              <a:rPr lang="en-US" sz="1600" b="1" i="0" u="none" strike="noStrike" kern="1200" spc="0" baseline="0" dirty="0">
                <a:solidFill>
                  <a:srgbClr val="006666"/>
                </a:solidFill>
              </a:rPr>
              <a:t> of feedback Type for Customers  Feedback Content</a:t>
            </a:r>
          </a:p>
          <a:p>
            <a:pPr>
              <a:defRPr/>
            </a:pPr>
            <a:r>
              <a:rPr lang="en-US" sz="1400" b="0" i="0" u="none" strike="noStrike" kern="1200" spc="0" baseline="0" dirty="0">
                <a:solidFill>
                  <a:srgbClr val="000000">
                    <a:lumMod val="65000"/>
                    <a:lumOff val="35000"/>
                  </a:srgbClr>
                </a:solidFill>
              </a:rPr>
              <a:t> </a:t>
            </a:r>
          </a:p>
          <a:p>
            <a:pPr>
              <a:defRPr/>
            </a:pPr>
            <a:r>
              <a:rPr lang="en-US" dirty="0"/>
              <a:t>on</a:t>
            </a:r>
          </a:p>
          <a:p>
            <a:pPr>
              <a:defRPr/>
            </a:pPr>
            <a:r>
              <a:rPr lang="en-US"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NG"/>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455882352941177E-2"/>
          <c:y val="0.21330805276195844"/>
          <c:w val="0.82107843137254899"/>
          <c:h val="0.65285001076646521"/>
        </c:manualLayout>
      </c:layout>
      <c:pie3DChart>
        <c:varyColors val="1"/>
        <c:ser>
          <c:idx val="0"/>
          <c:order val="0"/>
          <c:tx>
            <c:strRef>
              <c:f>Analysis!$C$294</c:f>
              <c:strCache>
                <c:ptCount val="1"/>
                <c:pt idx="0">
                  <c:v>Total</c:v>
                </c:pt>
              </c:strCache>
            </c:strRef>
          </c:tx>
          <c:dPt>
            <c:idx val="0"/>
            <c:bubble3D val="0"/>
            <c:spPr>
              <a:solidFill>
                <a:srgbClr val="CAF5FA"/>
              </a:solidFill>
              <a:ln w="25400">
                <a:solidFill>
                  <a:srgbClr val="66CECC"/>
                </a:solidFill>
              </a:ln>
              <a:effectLst/>
              <a:sp3d contourW="25400">
                <a:contourClr>
                  <a:srgbClr val="66CECC"/>
                </a:contourClr>
              </a:sp3d>
            </c:spPr>
            <c:extLst>
              <c:ext xmlns:c16="http://schemas.microsoft.com/office/drawing/2014/chart" uri="{C3380CC4-5D6E-409C-BE32-E72D297353CC}">
                <c16:uniqueId val="{00000001-2624-4F7F-8FA2-3CACF94E4B66}"/>
              </c:ext>
            </c:extLst>
          </c:dPt>
          <c:dPt>
            <c:idx val="1"/>
            <c:bubble3D val="0"/>
            <c:spPr>
              <a:solidFill>
                <a:srgbClr val="006666"/>
              </a:solidFill>
              <a:ln w="25400">
                <a:solidFill>
                  <a:schemeClr val="lt1"/>
                </a:solidFill>
              </a:ln>
              <a:effectLst/>
              <a:sp3d contourW="25400">
                <a:contourClr>
                  <a:schemeClr val="lt1"/>
                </a:contourClr>
              </a:sp3d>
            </c:spPr>
            <c:extLst>
              <c:ext xmlns:c16="http://schemas.microsoft.com/office/drawing/2014/chart" uri="{C3380CC4-5D6E-409C-BE32-E72D297353CC}">
                <c16:uniqueId val="{00000003-2624-4F7F-8FA2-3CACF94E4B66}"/>
              </c:ext>
            </c:extLst>
          </c:dPt>
          <c:dPt>
            <c:idx val="2"/>
            <c:bubble3D val="0"/>
            <c:spPr>
              <a:solidFill>
                <a:schemeClr val="bg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5-2624-4F7F-8FA2-3CACF94E4B66}"/>
              </c:ext>
            </c:extLst>
          </c:dPt>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NG"/>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Analysis!$B$295:$B$298</c:f>
              <c:strCache>
                <c:ptCount val="3"/>
                <c:pt idx="0">
                  <c:v>App Review</c:v>
                </c:pt>
                <c:pt idx="1">
                  <c:v>Customer Support</c:v>
                </c:pt>
                <c:pt idx="2">
                  <c:v>Survey</c:v>
                </c:pt>
              </c:strCache>
            </c:strRef>
          </c:cat>
          <c:val>
            <c:numRef>
              <c:f>Analysis!$C$295:$C$298</c:f>
              <c:numCache>
                <c:formatCode>General</c:formatCode>
                <c:ptCount val="3"/>
                <c:pt idx="0">
                  <c:v>333</c:v>
                </c:pt>
                <c:pt idx="1">
                  <c:v>317</c:v>
                </c:pt>
                <c:pt idx="2">
                  <c:v>350</c:v>
                </c:pt>
              </c:numCache>
            </c:numRef>
          </c:val>
          <c:extLst>
            <c:ext xmlns:c16="http://schemas.microsoft.com/office/drawing/2014/chart" uri="{C3380CC4-5D6E-409C-BE32-E72D297353CC}">
              <c16:uniqueId val="{00000006-2624-4F7F-8FA2-3CACF94E4B66}"/>
            </c:ext>
          </c:extLst>
        </c:ser>
        <c:dLbls>
          <c:dLblPos val="bestFit"/>
          <c:showLegendKey val="0"/>
          <c:showVal val="1"/>
          <c:showCatName val="0"/>
          <c:showSerName val="0"/>
          <c:showPercent val="0"/>
          <c:showBubbleSize val="0"/>
          <c:showLeaderLines val="1"/>
        </c:dLbls>
      </c:pie3DChart>
      <c:spPr>
        <a:noFill/>
        <a:ln>
          <a:noFill/>
        </a:ln>
        <a:effectLst/>
      </c:spPr>
    </c:plotArea>
    <c:legend>
      <c:legendPos val="b"/>
      <c:layout>
        <c:manualLayout>
          <c:xMode val="edge"/>
          <c:yMode val="edge"/>
          <c:x val="0.18326347074262778"/>
          <c:y val="0.81797083709913387"/>
          <c:w val="0.58445345067160726"/>
          <c:h val="0.10932320485351513"/>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50000"/>
                  <a:lumOff val="50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B88DF-A9D3-4A4F-9818-141E00509A86}" type="datetimeFigureOut">
              <a:rPr lang="en-NG" smtClean="0"/>
              <a:t>17/10/2024</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084A4-276B-4429-882B-12126668C086}" type="slidenum">
              <a:rPr lang="en-NG" smtClean="0"/>
              <a:t>‹#›</a:t>
            </a:fld>
            <a:endParaRPr lang="en-NG"/>
          </a:p>
        </p:txBody>
      </p:sp>
    </p:spTree>
    <p:extLst>
      <p:ext uri="{BB962C8B-B14F-4D97-AF65-F5344CB8AC3E}">
        <p14:creationId xmlns:p14="http://schemas.microsoft.com/office/powerpoint/2010/main" val="56688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58A084A4-276B-4429-882B-12126668C086}" type="slidenum">
              <a:rPr lang="en-NG" smtClean="0"/>
              <a:t>13</a:t>
            </a:fld>
            <a:endParaRPr lang="en-NG"/>
          </a:p>
        </p:txBody>
      </p:sp>
    </p:spTree>
    <p:extLst>
      <p:ext uri="{BB962C8B-B14F-4D97-AF65-F5344CB8AC3E}">
        <p14:creationId xmlns:p14="http://schemas.microsoft.com/office/powerpoint/2010/main" val="138665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7A57-D75B-5E92-06E8-1A2ADE995ECF}"/>
              </a:ext>
            </a:extLst>
          </p:cNvPr>
          <p:cNvSpPr>
            <a:spLocks noGrp="1"/>
          </p:cNvSpPr>
          <p:nvPr>
            <p:ph type="ctrTitle"/>
          </p:nvPr>
        </p:nvSpPr>
        <p:spPr>
          <a:xfrm>
            <a:off x="2589213" y="1166219"/>
            <a:ext cx="8915399" cy="2262781"/>
          </a:xfrm>
        </p:spPr>
        <p:txBody>
          <a:bodyPr/>
          <a:lstStyle/>
          <a:p>
            <a:r>
              <a:rPr lang="en-US" b="1" dirty="0">
                <a:solidFill>
                  <a:srgbClr val="006666"/>
                </a:solidFill>
              </a:rPr>
              <a:t>EXCEL</a:t>
            </a:r>
            <a:r>
              <a:rPr lang="en-US" sz="5400" b="1" dirty="0">
                <a:solidFill>
                  <a:srgbClr val="006666"/>
                </a:solidFill>
              </a:rPr>
              <a:t> CAPSTONE</a:t>
            </a:r>
            <a:br>
              <a:rPr lang="en-US" sz="5400" b="1" dirty="0">
                <a:solidFill>
                  <a:srgbClr val="006666"/>
                </a:solidFill>
              </a:rPr>
            </a:br>
            <a:r>
              <a:rPr lang="en-US" sz="5400" b="1" dirty="0">
                <a:solidFill>
                  <a:srgbClr val="006666"/>
                </a:solidFill>
              </a:rPr>
              <a:t>PROJECT</a:t>
            </a:r>
            <a:endParaRPr lang="en-NG" dirty="0">
              <a:solidFill>
                <a:srgbClr val="006666"/>
              </a:solidFill>
            </a:endParaRPr>
          </a:p>
        </p:txBody>
      </p:sp>
      <p:sp>
        <p:nvSpPr>
          <p:cNvPr id="3" name="Subtitle 2">
            <a:extLst>
              <a:ext uri="{FF2B5EF4-FFF2-40B4-BE49-F238E27FC236}">
                <a16:creationId xmlns:a16="http://schemas.microsoft.com/office/drawing/2014/main" id="{92EBE98D-370A-E92A-5A6B-4FEECDB05A30}"/>
              </a:ext>
            </a:extLst>
          </p:cNvPr>
          <p:cNvSpPr>
            <a:spLocks noGrp="1"/>
          </p:cNvSpPr>
          <p:nvPr>
            <p:ph type="subTitle" idx="1"/>
          </p:nvPr>
        </p:nvSpPr>
        <p:spPr>
          <a:xfrm>
            <a:off x="1086984" y="4744721"/>
            <a:ext cx="8915399" cy="1126283"/>
          </a:xfrm>
        </p:spPr>
        <p:txBody>
          <a:bodyPr/>
          <a:lstStyle/>
          <a:p>
            <a:pPr algn="ctr"/>
            <a:r>
              <a:rPr lang="en-US" dirty="0"/>
              <a:t> </a:t>
            </a:r>
            <a:r>
              <a:rPr lang="en-US" dirty="0">
                <a:solidFill>
                  <a:schemeClr val="bg2">
                    <a:lumMod val="50000"/>
                  </a:schemeClr>
                </a:solidFill>
              </a:rPr>
              <a:t>By Adeniyi Adeyemi</a:t>
            </a:r>
          </a:p>
          <a:p>
            <a:pPr algn="ctr"/>
            <a:r>
              <a:rPr lang="en-US" dirty="0">
                <a:solidFill>
                  <a:schemeClr val="bg2">
                    <a:lumMod val="50000"/>
                  </a:schemeClr>
                </a:solidFill>
              </a:rPr>
              <a:t>    C24-05 DA EU</a:t>
            </a:r>
            <a:endParaRPr lang="en-NG" dirty="0">
              <a:solidFill>
                <a:schemeClr val="bg2">
                  <a:lumMod val="50000"/>
                </a:schemeClr>
              </a:solidFill>
            </a:endParaRPr>
          </a:p>
        </p:txBody>
      </p:sp>
    </p:spTree>
    <p:extLst>
      <p:ext uri="{BB962C8B-B14F-4D97-AF65-F5344CB8AC3E}">
        <p14:creationId xmlns:p14="http://schemas.microsoft.com/office/powerpoint/2010/main" val="40249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BC3741-4B6B-EA4C-E31B-37E187C7762C}"/>
              </a:ext>
            </a:extLst>
          </p:cNvPr>
          <p:cNvSpPr>
            <a:spLocks noGrp="1"/>
          </p:cNvSpPr>
          <p:nvPr>
            <p:ph type="title"/>
          </p:nvPr>
        </p:nvSpPr>
        <p:spPr>
          <a:xfrm>
            <a:off x="687388" y="678940"/>
            <a:ext cx="4514395" cy="636020"/>
          </a:xfrm>
        </p:spPr>
        <p:txBody>
          <a:bodyPr>
            <a:normAutofit/>
          </a:bodyPr>
          <a:lstStyle/>
          <a:p>
            <a:r>
              <a:rPr lang="en-US" sz="2400" dirty="0">
                <a:solidFill>
                  <a:schemeClr val="bg2">
                    <a:lumMod val="50000"/>
                  </a:schemeClr>
                </a:solidFill>
              </a:rPr>
              <a:t>          Insights from Analysis</a:t>
            </a:r>
            <a:endParaRPr lang="en-NG" sz="2400" dirty="0">
              <a:solidFill>
                <a:schemeClr val="bg2">
                  <a:lumMod val="50000"/>
                </a:schemeClr>
              </a:solidFill>
            </a:endParaRPr>
          </a:p>
        </p:txBody>
      </p:sp>
      <p:sp>
        <p:nvSpPr>
          <p:cNvPr id="7" name="Text Placeholder 6">
            <a:extLst>
              <a:ext uri="{FF2B5EF4-FFF2-40B4-BE49-F238E27FC236}">
                <a16:creationId xmlns:a16="http://schemas.microsoft.com/office/drawing/2014/main" id="{D421422F-C79B-D8FD-E9CA-01CCC693207B}"/>
              </a:ext>
            </a:extLst>
          </p:cNvPr>
          <p:cNvSpPr>
            <a:spLocks noGrp="1"/>
          </p:cNvSpPr>
          <p:nvPr>
            <p:ph type="body" sz="half" idx="2"/>
          </p:nvPr>
        </p:nvSpPr>
        <p:spPr>
          <a:xfrm>
            <a:off x="687387" y="1598614"/>
            <a:ext cx="4514396" cy="4262436"/>
          </a:xfrm>
        </p:spPr>
        <p:txBody>
          <a:bodyPr>
            <a:normAutofit/>
          </a:bodyPr>
          <a:lstStyle/>
          <a:p>
            <a:pPr>
              <a:buClr>
                <a:schemeClr val="bg2">
                  <a:lumMod val="50000"/>
                </a:schemeClr>
              </a:buClr>
            </a:pPr>
            <a:endParaRPr lang="en-US" dirty="0"/>
          </a:p>
          <a:p>
            <a:pPr marL="457200" indent="-457200">
              <a:buClr>
                <a:schemeClr val="bg2">
                  <a:lumMod val="50000"/>
                </a:schemeClr>
              </a:buClr>
              <a:buFont typeface="Wingdings" panose="05000000000000000000" pitchFamily="2" charset="2"/>
              <a:buChar char="q"/>
            </a:pPr>
            <a:r>
              <a:rPr lang="en-US" sz="2900" dirty="0">
                <a:solidFill>
                  <a:schemeClr val="bg2">
                    <a:lumMod val="50000"/>
                  </a:schemeClr>
                </a:solidFill>
              </a:rPr>
              <a:t> </a:t>
            </a:r>
            <a:r>
              <a:rPr lang="en-US" sz="1800" dirty="0">
                <a:solidFill>
                  <a:schemeClr val="bg2">
                    <a:lumMod val="50000"/>
                  </a:schemeClr>
                </a:solidFill>
              </a:rPr>
              <a:t>It is seen that the highest feedback came from the use of survey followed by App Review and lastly customer support.</a:t>
            </a:r>
          </a:p>
          <a:p>
            <a:pPr>
              <a:buClr>
                <a:schemeClr val="bg2">
                  <a:lumMod val="50000"/>
                </a:schemeClr>
              </a:buClr>
            </a:pPr>
            <a:endParaRPr lang="en-US" sz="2900" dirty="0">
              <a:solidFill>
                <a:schemeClr val="bg2">
                  <a:lumMod val="50000"/>
                </a:schemeClr>
              </a:solidFill>
            </a:endParaRPr>
          </a:p>
          <a:p>
            <a:pPr>
              <a:buClr>
                <a:schemeClr val="bg2">
                  <a:lumMod val="50000"/>
                </a:schemeClr>
              </a:buClr>
            </a:pPr>
            <a:endParaRPr lang="en-US" sz="1800" dirty="0">
              <a:solidFill>
                <a:schemeClr val="bg2">
                  <a:lumMod val="50000"/>
                </a:schemeClr>
              </a:solidFill>
            </a:endParaRPr>
          </a:p>
          <a:p>
            <a:pPr marL="285750" indent="-285750">
              <a:buClr>
                <a:schemeClr val="bg2">
                  <a:lumMod val="50000"/>
                </a:schemeClr>
              </a:buClr>
              <a:buFont typeface="Arial" panose="020B0604020202020204" pitchFamily="34" charset="0"/>
              <a:buChar char="•"/>
            </a:pPr>
            <a:endParaRPr lang="en-US" sz="1800" dirty="0">
              <a:solidFill>
                <a:schemeClr val="bg2">
                  <a:lumMod val="50000"/>
                </a:schemeClr>
              </a:solidFill>
            </a:endParaRPr>
          </a:p>
          <a:p>
            <a:pPr marL="285750" indent="-285750">
              <a:buClr>
                <a:schemeClr val="bg2">
                  <a:lumMod val="50000"/>
                </a:schemeClr>
              </a:buClr>
              <a:buFont typeface="Arial" panose="020B0604020202020204" pitchFamily="34" charset="0"/>
              <a:buChar char="•"/>
            </a:pPr>
            <a:endParaRPr lang="en-US" sz="1800" dirty="0">
              <a:solidFill>
                <a:schemeClr val="bg2">
                  <a:lumMod val="50000"/>
                </a:schemeClr>
              </a:solidFill>
            </a:endParaRPr>
          </a:p>
          <a:p>
            <a:pPr marL="285750" indent="-285750">
              <a:buClr>
                <a:schemeClr val="bg2">
                  <a:lumMod val="50000"/>
                </a:schemeClr>
              </a:buClr>
              <a:buFont typeface="Wingdings" panose="05000000000000000000" pitchFamily="2" charset="2"/>
              <a:buChar char="q"/>
            </a:pPr>
            <a:endParaRPr lang="en-US" sz="1800" dirty="0">
              <a:solidFill>
                <a:schemeClr val="bg2">
                  <a:lumMod val="50000"/>
                </a:schemeClr>
              </a:solidFill>
            </a:endParaRPr>
          </a:p>
          <a:p>
            <a:pPr marL="285750" indent="-285750">
              <a:buClr>
                <a:schemeClr val="bg2">
                  <a:lumMod val="50000"/>
                </a:schemeClr>
              </a:buClr>
              <a:buFont typeface="Wingdings" panose="05000000000000000000" pitchFamily="2" charset="2"/>
              <a:buChar char="q"/>
            </a:pPr>
            <a:endParaRPr lang="en-NG" sz="1800" dirty="0">
              <a:solidFill>
                <a:schemeClr val="bg2">
                  <a:lumMod val="50000"/>
                </a:schemeClr>
              </a:solidFill>
            </a:endParaRPr>
          </a:p>
        </p:txBody>
      </p:sp>
      <p:graphicFrame>
        <p:nvGraphicFramePr>
          <p:cNvPr id="4" name="Content Placeholder 3">
            <a:extLst>
              <a:ext uri="{FF2B5EF4-FFF2-40B4-BE49-F238E27FC236}">
                <a16:creationId xmlns:a16="http://schemas.microsoft.com/office/drawing/2014/main" id="{56316414-6D6A-0384-EB87-835752A100DA}"/>
              </a:ext>
            </a:extLst>
          </p:cNvPr>
          <p:cNvGraphicFramePr>
            <a:graphicFrameLocks noGrp="1"/>
          </p:cNvGraphicFramePr>
          <p:nvPr>
            <p:ph idx="1"/>
            <p:extLst>
              <p:ext uri="{D42A27DB-BD31-4B8C-83A1-F6EECF244321}">
                <p14:modId xmlns:p14="http://schemas.microsoft.com/office/powerpoint/2010/main" val="3355916686"/>
              </p:ext>
            </p:extLst>
          </p:nvPr>
        </p:nvGraphicFramePr>
        <p:xfrm>
          <a:off x="6323013" y="446088"/>
          <a:ext cx="5181600" cy="5414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315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3A115-2B6A-E33F-3A8B-1A227D41A4A5}"/>
              </a:ext>
            </a:extLst>
          </p:cNvPr>
          <p:cNvSpPr>
            <a:spLocks noGrp="1"/>
          </p:cNvSpPr>
          <p:nvPr>
            <p:ph type="title"/>
          </p:nvPr>
        </p:nvSpPr>
        <p:spPr>
          <a:xfrm>
            <a:off x="2251755" y="785121"/>
            <a:ext cx="8915399" cy="630022"/>
          </a:xfrm>
        </p:spPr>
        <p:txBody>
          <a:bodyPr>
            <a:normAutofit fontScale="90000"/>
          </a:bodyPr>
          <a:lstStyle/>
          <a:p>
            <a:r>
              <a:rPr lang="en-US" sz="3600" dirty="0">
                <a:solidFill>
                  <a:srgbClr val="006666"/>
                </a:solidFill>
              </a:rPr>
              <a:t>Recommendations</a:t>
            </a:r>
            <a:endParaRPr lang="en-NG" sz="3600" dirty="0">
              <a:solidFill>
                <a:srgbClr val="006666"/>
              </a:solidFill>
            </a:endParaRPr>
          </a:p>
        </p:txBody>
      </p:sp>
      <p:sp>
        <p:nvSpPr>
          <p:cNvPr id="6" name="Text Placeholder 5">
            <a:extLst>
              <a:ext uri="{FF2B5EF4-FFF2-40B4-BE49-F238E27FC236}">
                <a16:creationId xmlns:a16="http://schemas.microsoft.com/office/drawing/2014/main" id="{F3AE87FF-8E24-65B5-605E-45D8F0A581EC}"/>
              </a:ext>
            </a:extLst>
          </p:cNvPr>
          <p:cNvSpPr>
            <a:spLocks noGrp="1"/>
          </p:cNvSpPr>
          <p:nvPr>
            <p:ph type="body" idx="1"/>
          </p:nvPr>
        </p:nvSpPr>
        <p:spPr>
          <a:xfrm>
            <a:off x="2415041" y="1817914"/>
            <a:ext cx="8915399" cy="4254965"/>
          </a:xfrm>
        </p:spPr>
        <p:txBody>
          <a:bodyPr>
            <a:normAutofit lnSpcReduction="10000"/>
          </a:bodyPr>
          <a:lstStyle/>
          <a:p>
            <a:pPr marL="342900" indent="-342900">
              <a:buClr>
                <a:srgbClr val="006666"/>
              </a:buClr>
              <a:buFont typeface="Wingdings" panose="05000000000000000000" pitchFamily="2" charset="2"/>
              <a:buChar char="Ø"/>
            </a:pPr>
            <a:r>
              <a:rPr lang="en-US" dirty="0">
                <a:solidFill>
                  <a:schemeClr val="bg2">
                    <a:lumMod val="50000"/>
                  </a:schemeClr>
                </a:solidFill>
              </a:rPr>
              <a:t>Other accessories like household furniture </a:t>
            </a:r>
            <a:r>
              <a:rPr lang="en-US" dirty="0" err="1">
                <a:solidFill>
                  <a:schemeClr val="bg2">
                    <a:lumMod val="50000"/>
                  </a:schemeClr>
                </a:solidFill>
              </a:rPr>
              <a:t>etc</a:t>
            </a:r>
            <a:r>
              <a:rPr lang="en-US" dirty="0">
                <a:solidFill>
                  <a:schemeClr val="bg2">
                    <a:lumMod val="50000"/>
                  </a:schemeClr>
                </a:solidFill>
              </a:rPr>
              <a:t> can introduced on their app so that customers can have varieties of options to select from and this making the bounce rate to reduce thus increasing the average session duration on their app.</a:t>
            </a:r>
          </a:p>
          <a:p>
            <a:pPr marL="342900" indent="-342900">
              <a:buClr>
                <a:srgbClr val="006666"/>
              </a:buClr>
              <a:buFont typeface="Wingdings" panose="05000000000000000000" pitchFamily="2" charset="2"/>
              <a:buChar char="Ø"/>
            </a:pPr>
            <a:r>
              <a:rPr lang="en-US" dirty="0">
                <a:solidFill>
                  <a:schemeClr val="bg2">
                    <a:lumMod val="50000"/>
                  </a:schemeClr>
                </a:solidFill>
              </a:rPr>
              <a:t>Usage of incentives , discounts  and promotions should be deployed so as : </a:t>
            </a:r>
          </a:p>
          <a:p>
            <a:pPr marL="514350" indent="-514350">
              <a:buClr>
                <a:srgbClr val="006666"/>
              </a:buClr>
              <a:buFont typeface="+mj-lt"/>
              <a:buAutoNum type="romanUcPeriod"/>
            </a:pPr>
            <a:r>
              <a:rPr lang="en-US" dirty="0">
                <a:solidFill>
                  <a:schemeClr val="bg2">
                    <a:lumMod val="50000"/>
                  </a:schemeClr>
                </a:solidFill>
              </a:rPr>
              <a:t>To reduce the higher bounce rate and increase the number of  customers to checkout ones;</a:t>
            </a:r>
          </a:p>
          <a:p>
            <a:pPr marL="514350" indent="-514350">
              <a:buClr>
                <a:srgbClr val="006666"/>
              </a:buClr>
              <a:buFont typeface="+mj-lt"/>
              <a:buAutoNum type="romanUcPeriod"/>
            </a:pPr>
            <a:r>
              <a:rPr lang="en-US" dirty="0">
                <a:solidFill>
                  <a:schemeClr val="bg2">
                    <a:lumMod val="50000"/>
                  </a:schemeClr>
                </a:solidFill>
              </a:rPr>
              <a:t>So as to increase cart additions on their app as this will make users to proceed to check out customers</a:t>
            </a:r>
          </a:p>
          <a:p>
            <a:pPr marL="342900" indent="-342900">
              <a:buClr>
                <a:srgbClr val="006666"/>
              </a:buClr>
              <a:buFont typeface="Wingdings" panose="05000000000000000000" pitchFamily="2" charset="2"/>
              <a:buChar char="Ø"/>
            </a:pPr>
            <a:r>
              <a:rPr lang="en-US" dirty="0">
                <a:solidFill>
                  <a:schemeClr val="bg2">
                    <a:lumMod val="50000"/>
                  </a:schemeClr>
                </a:solidFill>
              </a:rPr>
              <a:t>The company should  increase their feedback type through the use of survey from the customers feedback content.</a:t>
            </a:r>
          </a:p>
          <a:p>
            <a:pPr marL="514350" indent="-514350">
              <a:buClr>
                <a:srgbClr val="006666"/>
              </a:buClr>
              <a:buFont typeface="+mj-lt"/>
              <a:buAutoNum type="romanUcPeriod"/>
            </a:pPr>
            <a:endParaRPr lang="en-US" dirty="0">
              <a:solidFill>
                <a:schemeClr val="bg2">
                  <a:lumMod val="50000"/>
                </a:schemeClr>
              </a:solidFill>
            </a:endParaRPr>
          </a:p>
          <a:p>
            <a:pPr>
              <a:buClr>
                <a:srgbClr val="006666"/>
              </a:buClr>
            </a:pPr>
            <a:endParaRPr lang="en-US" dirty="0">
              <a:solidFill>
                <a:schemeClr val="bg2">
                  <a:lumMod val="50000"/>
                </a:schemeClr>
              </a:solidFill>
            </a:endParaRPr>
          </a:p>
          <a:p>
            <a:pPr marL="342900" indent="-342900">
              <a:buClr>
                <a:srgbClr val="006666"/>
              </a:buClr>
              <a:buFont typeface="Wingdings" panose="05000000000000000000" pitchFamily="2" charset="2"/>
              <a:buChar char="Ø"/>
            </a:pPr>
            <a:endParaRPr lang="en-NG" dirty="0"/>
          </a:p>
        </p:txBody>
      </p:sp>
    </p:spTree>
    <p:extLst>
      <p:ext uri="{BB962C8B-B14F-4D97-AF65-F5344CB8AC3E}">
        <p14:creationId xmlns:p14="http://schemas.microsoft.com/office/powerpoint/2010/main" val="130856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3A115-2B6A-E33F-3A8B-1A227D41A4A5}"/>
              </a:ext>
            </a:extLst>
          </p:cNvPr>
          <p:cNvSpPr>
            <a:spLocks noGrp="1"/>
          </p:cNvSpPr>
          <p:nvPr>
            <p:ph type="title" idx="4294967295"/>
          </p:nvPr>
        </p:nvSpPr>
        <p:spPr>
          <a:xfrm>
            <a:off x="3276600" y="785813"/>
            <a:ext cx="8915400" cy="628650"/>
          </a:xfrm>
        </p:spPr>
        <p:txBody>
          <a:bodyPr>
            <a:normAutofit fontScale="90000"/>
          </a:bodyPr>
          <a:lstStyle/>
          <a:p>
            <a:r>
              <a:rPr lang="en-US" sz="3600" dirty="0">
                <a:solidFill>
                  <a:srgbClr val="006666"/>
                </a:solidFill>
              </a:rPr>
              <a:t>Conclusion</a:t>
            </a:r>
            <a:endParaRPr lang="en-NG" sz="3600" dirty="0">
              <a:solidFill>
                <a:srgbClr val="006666"/>
              </a:solidFill>
            </a:endParaRPr>
          </a:p>
        </p:txBody>
      </p:sp>
      <p:sp>
        <p:nvSpPr>
          <p:cNvPr id="6" name="Text Placeholder 5">
            <a:extLst>
              <a:ext uri="{FF2B5EF4-FFF2-40B4-BE49-F238E27FC236}">
                <a16:creationId xmlns:a16="http://schemas.microsoft.com/office/drawing/2014/main" id="{F3AE87FF-8E24-65B5-605E-45D8F0A581EC}"/>
              </a:ext>
            </a:extLst>
          </p:cNvPr>
          <p:cNvSpPr>
            <a:spLocks noGrp="1"/>
          </p:cNvSpPr>
          <p:nvPr>
            <p:ph type="body" idx="4294967295"/>
          </p:nvPr>
        </p:nvSpPr>
        <p:spPr>
          <a:xfrm>
            <a:off x="3276600" y="1817688"/>
            <a:ext cx="8915400" cy="4254500"/>
          </a:xfrm>
        </p:spPr>
        <p:txBody>
          <a:bodyPr>
            <a:normAutofit/>
          </a:bodyPr>
          <a:lstStyle/>
          <a:p>
            <a:pPr marL="342900" indent="-342900">
              <a:buClr>
                <a:srgbClr val="006666"/>
              </a:buClr>
              <a:buFont typeface="Courier New" panose="02070309020205020404" pitchFamily="49" charset="0"/>
              <a:buChar char="o"/>
            </a:pPr>
            <a:r>
              <a:rPr lang="en-US" sz="1800" dirty="0">
                <a:solidFill>
                  <a:schemeClr val="bg2">
                    <a:lumMod val="50000"/>
                  </a:schemeClr>
                </a:solidFill>
              </a:rPr>
              <a:t>For Flex-Trade to continue to improving their app and make sure they stand out in the competitive online shopping market, they need to adhere to the recommendations provided.</a:t>
            </a:r>
          </a:p>
          <a:p>
            <a:pPr>
              <a:buClr>
                <a:srgbClr val="006666"/>
              </a:buClr>
            </a:pPr>
            <a:endParaRPr lang="en-US" dirty="0"/>
          </a:p>
          <a:p>
            <a:pPr marL="342900" indent="-342900">
              <a:buClr>
                <a:srgbClr val="006666"/>
              </a:buClr>
              <a:buFont typeface="Courier New" panose="02070309020205020404" pitchFamily="49" charset="0"/>
              <a:buChar char="o"/>
            </a:pPr>
            <a:endParaRPr lang="en-US" dirty="0">
              <a:solidFill>
                <a:schemeClr val="bg2">
                  <a:lumMod val="50000"/>
                </a:schemeClr>
              </a:solidFill>
            </a:endParaRPr>
          </a:p>
          <a:p>
            <a:pPr>
              <a:buClr>
                <a:srgbClr val="006666"/>
              </a:buClr>
            </a:pPr>
            <a:endParaRPr lang="en-US" dirty="0">
              <a:solidFill>
                <a:schemeClr val="bg2">
                  <a:lumMod val="50000"/>
                </a:schemeClr>
              </a:solidFill>
            </a:endParaRPr>
          </a:p>
          <a:p>
            <a:pPr marL="342900" indent="-342900">
              <a:buClr>
                <a:srgbClr val="006666"/>
              </a:buClr>
              <a:buFont typeface="Wingdings" panose="05000000000000000000" pitchFamily="2" charset="2"/>
              <a:buChar char="Ø"/>
            </a:pPr>
            <a:endParaRPr lang="en-NG" dirty="0"/>
          </a:p>
        </p:txBody>
      </p:sp>
    </p:spTree>
    <p:extLst>
      <p:ext uri="{BB962C8B-B14F-4D97-AF65-F5344CB8AC3E}">
        <p14:creationId xmlns:p14="http://schemas.microsoft.com/office/powerpoint/2010/main" val="1625443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DCA490-58CE-1079-3C6D-F8C6692BC8DB}"/>
              </a:ext>
            </a:extLst>
          </p:cNvPr>
          <p:cNvPicPr>
            <a:picLocks noGrp="1" noChangeAspect="1"/>
          </p:cNvPicPr>
          <p:nvPr>
            <p:ph idx="4294967295"/>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l="1807" t="33127" r="27813"/>
          <a:stretch/>
        </p:blipFill>
        <p:spPr>
          <a:xfrm>
            <a:off x="1673378" y="308471"/>
            <a:ext cx="9769475" cy="6255019"/>
          </a:xfrm>
        </p:spPr>
      </p:pic>
    </p:spTree>
    <p:extLst>
      <p:ext uri="{BB962C8B-B14F-4D97-AF65-F5344CB8AC3E}">
        <p14:creationId xmlns:p14="http://schemas.microsoft.com/office/powerpoint/2010/main" val="1696538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E6DE-4D15-6C06-6CC7-8BB26430D23E}"/>
              </a:ext>
            </a:extLst>
          </p:cNvPr>
          <p:cNvSpPr>
            <a:spLocks noGrp="1"/>
          </p:cNvSpPr>
          <p:nvPr>
            <p:ph type="title"/>
          </p:nvPr>
        </p:nvSpPr>
        <p:spPr/>
        <p:txBody>
          <a:bodyPr>
            <a:normAutofit fontScale="90000"/>
          </a:bodyPr>
          <a:lstStyle/>
          <a:p>
            <a:pPr algn="ctr"/>
            <a:r>
              <a:rPr lang="en-US" dirty="0">
                <a:solidFill>
                  <a:srgbClr val="006666"/>
                </a:solidFill>
              </a:rPr>
              <a:t>Flex -Trade User Behaviour </a:t>
            </a:r>
            <a:br>
              <a:rPr lang="en-US" dirty="0">
                <a:solidFill>
                  <a:srgbClr val="006666"/>
                </a:solidFill>
              </a:rPr>
            </a:br>
            <a:r>
              <a:rPr lang="en-US" dirty="0">
                <a:solidFill>
                  <a:srgbClr val="006666"/>
                </a:solidFill>
              </a:rPr>
              <a:t>Analysis</a:t>
            </a:r>
            <a:br>
              <a:rPr lang="en-US" dirty="0">
                <a:solidFill>
                  <a:srgbClr val="006666"/>
                </a:solidFill>
              </a:rPr>
            </a:br>
            <a:endParaRPr lang="en-NG" sz="2400" dirty="0">
              <a:solidFill>
                <a:schemeClr val="bg2">
                  <a:lumMod val="75000"/>
                </a:schemeClr>
              </a:solidFill>
            </a:endParaRPr>
          </a:p>
        </p:txBody>
      </p:sp>
      <p:sp>
        <p:nvSpPr>
          <p:cNvPr id="4" name="Text Placeholder 3">
            <a:extLst>
              <a:ext uri="{FF2B5EF4-FFF2-40B4-BE49-F238E27FC236}">
                <a16:creationId xmlns:a16="http://schemas.microsoft.com/office/drawing/2014/main" id="{15354333-5609-6ADE-E5B8-99502AE8BB8D}"/>
              </a:ext>
            </a:extLst>
          </p:cNvPr>
          <p:cNvSpPr>
            <a:spLocks noGrp="1"/>
          </p:cNvSpPr>
          <p:nvPr>
            <p:ph type="body" idx="1"/>
          </p:nvPr>
        </p:nvSpPr>
        <p:spPr/>
        <p:txBody>
          <a:bodyPr/>
          <a:lstStyle/>
          <a:p>
            <a:r>
              <a:rPr lang="en-US" sz="2000" dirty="0">
                <a:solidFill>
                  <a:schemeClr val="bg2">
                    <a:lumMod val="50000"/>
                  </a:schemeClr>
                </a:solidFill>
              </a:rPr>
              <a:t>                                2023 End of the Year Report</a:t>
            </a:r>
            <a:endParaRPr lang="en-NG" dirty="0">
              <a:solidFill>
                <a:schemeClr val="bg2">
                  <a:lumMod val="50000"/>
                </a:schemeClr>
              </a:solidFill>
            </a:endParaRPr>
          </a:p>
        </p:txBody>
      </p:sp>
    </p:spTree>
    <p:extLst>
      <p:ext uri="{BB962C8B-B14F-4D97-AF65-F5344CB8AC3E}">
        <p14:creationId xmlns:p14="http://schemas.microsoft.com/office/powerpoint/2010/main" val="176369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FE88-1CD7-ADA1-9F35-2474CE8751E7}"/>
              </a:ext>
            </a:extLst>
          </p:cNvPr>
          <p:cNvSpPr>
            <a:spLocks noGrp="1"/>
          </p:cNvSpPr>
          <p:nvPr>
            <p:ph type="title"/>
          </p:nvPr>
        </p:nvSpPr>
        <p:spPr>
          <a:xfrm>
            <a:off x="2284412" y="141515"/>
            <a:ext cx="8915399" cy="1197429"/>
          </a:xfrm>
        </p:spPr>
        <p:txBody>
          <a:bodyPr>
            <a:normAutofit/>
          </a:bodyPr>
          <a:lstStyle/>
          <a:p>
            <a:pPr algn="ctr"/>
            <a:r>
              <a:rPr lang="en-US" sz="3600" dirty="0">
                <a:solidFill>
                  <a:srgbClr val="006666"/>
                </a:solidFill>
              </a:rPr>
              <a:t>Table of Contents</a:t>
            </a:r>
            <a:endParaRPr lang="en-NG" sz="3600" dirty="0">
              <a:solidFill>
                <a:srgbClr val="006666"/>
              </a:solidFill>
            </a:endParaRPr>
          </a:p>
        </p:txBody>
      </p:sp>
      <p:sp>
        <p:nvSpPr>
          <p:cNvPr id="3" name="Text Placeholder 2">
            <a:extLst>
              <a:ext uri="{FF2B5EF4-FFF2-40B4-BE49-F238E27FC236}">
                <a16:creationId xmlns:a16="http://schemas.microsoft.com/office/drawing/2014/main" id="{79D14FD9-8527-84A6-1E16-066A92DEEFF1}"/>
              </a:ext>
            </a:extLst>
          </p:cNvPr>
          <p:cNvSpPr>
            <a:spLocks noGrp="1"/>
          </p:cNvSpPr>
          <p:nvPr>
            <p:ph type="body" idx="1"/>
          </p:nvPr>
        </p:nvSpPr>
        <p:spPr>
          <a:xfrm>
            <a:off x="1491344" y="1012368"/>
            <a:ext cx="9969725" cy="5521781"/>
          </a:xfrm>
        </p:spPr>
        <p:txBody>
          <a:bodyPr/>
          <a:lstStyle/>
          <a:p>
            <a:endParaRPr lang="en-NG" dirty="0"/>
          </a:p>
        </p:txBody>
      </p:sp>
      <p:sp>
        <p:nvSpPr>
          <p:cNvPr id="4" name="Rectangle: Rounded Corners 3">
            <a:extLst>
              <a:ext uri="{FF2B5EF4-FFF2-40B4-BE49-F238E27FC236}">
                <a16:creationId xmlns:a16="http://schemas.microsoft.com/office/drawing/2014/main" id="{8A8C0D98-DDC1-2A5F-8ED0-3CA7CCD55C99}"/>
              </a:ext>
            </a:extLst>
          </p:cNvPr>
          <p:cNvSpPr/>
          <p:nvPr/>
        </p:nvSpPr>
        <p:spPr>
          <a:xfrm>
            <a:off x="1676400" y="1251845"/>
            <a:ext cx="2623457" cy="1458686"/>
          </a:xfrm>
          <a:prstGeom prst="roundRect">
            <a:avLst/>
          </a:prstGeom>
          <a:solidFill>
            <a:srgbClr val="0066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Company Overview</a:t>
            </a:r>
            <a:endParaRPr lang="en-NG" dirty="0"/>
          </a:p>
        </p:txBody>
      </p:sp>
      <p:sp>
        <p:nvSpPr>
          <p:cNvPr id="5" name="Rectangle: Rounded Corners 4">
            <a:extLst>
              <a:ext uri="{FF2B5EF4-FFF2-40B4-BE49-F238E27FC236}">
                <a16:creationId xmlns:a16="http://schemas.microsoft.com/office/drawing/2014/main" id="{B9E6DBBE-334D-F8B3-DAEA-98013A134FC0}"/>
              </a:ext>
            </a:extLst>
          </p:cNvPr>
          <p:cNvSpPr/>
          <p:nvPr/>
        </p:nvSpPr>
        <p:spPr>
          <a:xfrm>
            <a:off x="4898572" y="1251845"/>
            <a:ext cx="2329543" cy="1458686"/>
          </a:xfrm>
          <a:prstGeom prst="roundRect">
            <a:avLst/>
          </a:prstGeom>
          <a:solidFill>
            <a:srgbClr val="006666"/>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Objectives</a:t>
            </a:r>
            <a:endParaRPr lang="en-NG" dirty="0"/>
          </a:p>
        </p:txBody>
      </p:sp>
      <p:sp>
        <p:nvSpPr>
          <p:cNvPr id="6" name="Rectangle: Rounded Corners 5">
            <a:extLst>
              <a:ext uri="{FF2B5EF4-FFF2-40B4-BE49-F238E27FC236}">
                <a16:creationId xmlns:a16="http://schemas.microsoft.com/office/drawing/2014/main" id="{3305221B-0B83-E6DC-E157-FD4BFEC365CF}"/>
              </a:ext>
            </a:extLst>
          </p:cNvPr>
          <p:cNvSpPr/>
          <p:nvPr/>
        </p:nvSpPr>
        <p:spPr>
          <a:xfrm>
            <a:off x="8044542" y="1251845"/>
            <a:ext cx="2264229" cy="1458686"/>
          </a:xfrm>
          <a:prstGeom prst="roundRect">
            <a:avLst/>
          </a:prstGeom>
          <a:solidFill>
            <a:srgbClr val="006666"/>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Key Performance Indicators</a:t>
            </a:r>
            <a:endParaRPr lang="en-NG" dirty="0"/>
          </a:p>
        </p:txBody>
      </p:sp>
      <p:sp>
        <p:nvSpPr>
          <p:cNvPr id="7" name="Rectangle: Rounded Corners 6">
            <a:extLst>
              <a:ext uri="{FF2B5EF4-FFF2-40B4-BE49-F238E27FC236}">
                <a16:creationId xmlns:a16="http://schemas.microsoft.com/office/drawing/2014/main" id="{233AD1CF-62C5-F573-F90A-DF5F543B9BCB}"/>
              </a:ext>
            </a:extLst>
          </p:cNvPr>
          <p:cNvSpPr/>
          <p:nvPr/>
        </p:nvSpPr>
        <p:spPr>
          <a:xfrm>
            <a:off x="1866902" y="2998994"/>
            <a:ext cx="2481944" cy="1458686"/>
          </a:xfrm>
          <a:prstGeom prst="roundRect">
            <a:avLst/>
          </a:prstGeom>
          <a:solidFill>
            <a:srgbClr val="0066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Insights From Analysis</a:t>
            </a:r>
            <a:endParaRPr lang="en-NG" dirty="0"/>
          </a:p>
        </p:txBody>
      </p:sp>
      <p:sp>
        <p:nvSpPr>
          <p:cNvPr id="8" name="Rectangle: Rounded Corners 7">
            <a:extLst>
              <a:ext uri="{FF2B5EF4-FFF2-40B4-BE49-F238E27FC236}">
                <a16:creationId xmlns:a16="http://schemas.microsoft.com/office/drawing/2014/main" id="{6CD4F19C-73DE-EAC1-E5A2-10BCBEABF08B}"/>
              </a:ext>
            </a:extLst>
          </p:cNvPr>
          <p:cNvSpPr/>
          <p:nvPr/>
        </p:nvSpPr>
        <p:spPr>
          <a:xfrm>
            <a:off x="5029201" y="2998994"/>
            <a:ext cx="2481944" cy="1458686"/>
          </a:xfrm>
          <a:prstGeom prst="roundRect">
            <a:avLst/>
          </a:prstGeom>
          <a:solidFill>
            <a:srgbClr val="0066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Recommendations</a:t>
            </a:r>
            <a:endParaRPr lang="en-NG" dirty="0"/>
          </a:p>
        </p:txBody>
      </p:sp>
      <p:sp>
        <p:nvSpPr>
          <p:cNvPr id="9" name="Rectangle: Rounded Corners 8">
            <a:extLst>
              <a:ext uri="{FF2B5EF4-FFF2-40B4-BE49-F238E27FC236}">
                <a16:creationId xmlns:a16="http://schemas.microsoft.com/office/drawing/2014/main" id="{43A8C1B2-F179-1E94-430A-174471FC2893}"/>
              </a:ext>
            </a:extLst>
          </p:cNvPr>
          <p:cNvSpPr/>
          <p:nvPr/>
        </p:nvSpPr>
        <p:spPr>
          <a:xfrm>
            <a:off x="8080391" y="2959548"/>
            <a:ext cx="2351313" cy="1458686"/>
          </a:xfrm>
          <a:prstGeom prst="roundRect">
            <a:avLst/>
          </a:prstGeom>
          <a:solidFill>
            <a:srgbClr val="0066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Conclusion</a:t>
            </a:r>
            <a:endParaRPr lang="en-NG" dirty="0"/>
          </a:p>
        </p:txBody>
      </p:sp>
      <p:sp>
        <p:nvSpPr>
          <p:cNvPr id="11" name="Arrow: Right 10">
            <a:extLst>
              <a:ext uri="{FF2B5EF4-FFF2-40B4-BE49-F238E27FC236}">
                <a16:creationId xmlns:a16="http://schemas.microsoft.com/office/drawing/2014/main" id="{CA23407D-DCDD-8B7C-0B55-AE4A83746EE8}"/>
              </a:ext>
            </a:extLst>
          </p:cNvPr>
          <p:cNvSpPr/>
          <p:nvPr/>
        </p:nvSpPr>
        <p:spPr>
          <a:xfrm>
            <a:off x="4365173" y="2024743"/>
            <a:ext cx="468083" cy="1222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solidFill>
                <a:srgbClr val="A0A9AE"/>
              </a:solidFill>
            </a:endParaRPr>
          </a:p>
        </p:txBody>
      </p:sp>
      <p:sp>
        <p:nvSpPr>
          <p:cNvPr id="13" name="Arrow: Right 12">
            <a:extLst>
              <a:ext uri="{FF2B5EF4-FFF2-40B4-BE49-F238E27FC236}">
                <a16:creationId xmlns:a16="http://schemas.microsoft.com/office/drawing/2014/main" id="{3C3E9D95-3732-5546-6979-2E15FB1168FD}"/>
              </a:ext>
            </a:extLst>
          </p:cNvPr>
          <p:cNvSpPr/>
          <p:nvPr/>
        </p:nvSpPr>
        <p:spPr>
          <a:xfrm>
            <a:off x="7325287" y="2024743"/>
            <a:ext cx="632171" cy="1222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Arrow: Down 13">
            <a:extLst>
              <a:ext uri="{FF2B5EF4-FFF2-40B4-BE49-F238E27FC236}">
                <a16:creationId xmlns:a16="http://schemas.microsoft.com/office/drawing/2014/main" id="{68316CC8-929D-E402-84DB-F230A19CB9A9}"/>
              </a:ext>
            </a:extLst>
          </p:cNvPr>
          <p:cNvSpPr/>
          <p:nvPr/>
        </p:nvSpPr>
        <p:spPr>
          <a:xfrm>
            <a:off x="9029700" y="2744563"/>
            <a:ext cx="127905" cy="20544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Arrow: Left 14">
            <a:extLst>
              <a:ext uri="{FF2B5EF4-FFF2-40B4-BE49-F238E27FC236}">
                <a16:creationId xmlns:a16="http://schemas.microsoft.com/office/drawing/2014/main" id="{A61E8E22-54CF-2154-37C1-69828BE5B779}"/>
              </a:ext>
            </a:extLst>
          </p:cNvPr>
          <p:cNvSpPr/>
          <p:nvPr/>
        </p:nvSpPr>
        <p:spPr>
          <a:xfrm>
            <a:off x="7549148" y="3812114"/>
            <a:ext cx="389360" cy="12225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Arrow: Left 15">
            <a:extLst>
              <a:ext uri="{FF2B5EF4-FFF2-40B4-BE49-F238E27FC236}">
                <a16:creationId xmlns:a16="http://schemas.microsoft.com/office/drawing/2014/main" id="{DCB7357F-CC6E-EBBC-67AB-A32FEBF5B18A}"/>
              </a:ext>
            </a:extLst>
          </p:cNvPr>
          <p:cNvSpPr/>
          <p:nvPr/>
        </p:nvSpPr>
        <p:spPr>
          <a:xfrm>
            <a:off x="4430489" y="3780713"/>
            <a:ext cx="468083" cy="12225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Arrow: Down 9">
            <a:extLst>
              <a:ext uri="{FF2B5EF4-FFF2-40B4-BE49-F238E27FC236}">
                <a16:creationId xmlns:a16="http://schemas.microsoft.com/office/drawing/2014/main" id="{3B09816C-51E0-9ECB-345F-5A1BC57BEBE9}"/>
              </a:ext>
            </a:extLst>
          </p:cNvPr>
          <p:cNvSpPr/>
          <p:nvPr/>
        </p:nvSpPr>
        <p:spPr>
          <a:xfrm>
            <a:off x="6210300" y="4601983"/>
            <a:ext cx="126548" cy="2012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2" name="Rectangle: Rounded Corners 11">
            <a:extLst>
              <a:ext uri="{FF2B5EF4-FFF2-40B4-BE49-F238E27FC236}">
                <a16:creationId xmlns:a16="http://schemas.microsoft.com/office/drawing/2014/main" id="{C30D260D-57C8-BE7F-9A16-B6001ACF785A}"/>
              </a:ext>
            </a:extLst>
          </p:cNvPr>
          <p:cNvSpPr/>
          <p:nvPr/>
        </p:nvSpPr>
        <p:spPr>
          <a:xfrm>
            <a:off x="5231753" y="4838723"/>
            <a:ext cx="2351313" cy="1458686"/>
          </a:xfrm>
          <a:prstGeom prst="roundRect">
            <a:avLst/>
          </a:prstGeom>
          <a:solidFill>
            <a:srgbClr val="0066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Appendix- Dashboard</a:t>
            </a:r>
            <a:endParaRPr lang="en-NG" dirty="0"/>
          </a:p>
        </p:txBody>
      </p:sp>
    </p:spTree>
    <p:extLst>
      <p:ext uri="{BB962C8B-B14F-4D97-AF65-F5344CB8AC3E}">
        <p14:creationId xmlns:p14="http://schemas.microsoft.com/office/powerpoint/2010/main" val="3880270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00E7-39A8-3618-CB51-EEEAFB4EA15E}"/>
              </a:ext>
            </a:extLst>
          </p:cNvPr>
          <p:cNvSpPr>
            <a:spLocks noGrp="1"/>
          </p:cNvSpPr>
          <p:nvPr>
            <p:ph type="title"/>
          </p:nvPr>
        </p:nvSpPr>
        <p:spPr>
          <a:xfrm>
            <a:off x="2077583" y="609600"/>
            <a:ext cx="8915399" cy="1023257"/>
          </a:xfrm>
        </p:spPr>
        <p:txBody>
          <a:bodyPr>
            <a:normAutofit/>
          </a:bodyPr>
          <a:lstStyle/>
          <a:p>
            <a:pPr algn="ctr"/>
            <a:r>
              <a:rPr lang="en-US" sz="3600" dirty="0">
                <a:solidFill>
                  <a:srgbClr val="006666"/>
                </a:solidFill>
              </a:rPr>
              <a:t>Company Overview</a:t>
            </a:r>
            <a:endParaRPr lang="en-NG" sz="3600" dirty="0">
              <a:solidFill>
                <a:srgbClr val="006666"/>
              </a:solidFill>
            </a:endParaRPr>
          </a:p>
        </p:txBody>
      </p:sp>
      <p:sp>
        <p:nvSpPr>
          <p:cNvPr id="3" name="Text Placeholder 2">
            <a:extLst>
              <a:ext uri="{FF2B5EF4-FFF2-40B4-BE49-F238E27FC236}">
                <a16:creationId xmlns:a16="http://schemas.microsoft.com/office/drawing/2014/main" id="{E2711729-C575-CA6D-7A04-316672544501}"/>
              </a:ext>
            </a:extLst>
          </p:cNvPr>
          <p:cNvSpPr>
            <a:spLocks noGrp="1"/>
          </p:cNvSpPr>
          <p:nvPr>
            <p:ph type="body" idx="1"/>
          </p:nvPr>
        </p:nvSpPr>
        <p:spPr>
          <a:xfrm>
            <a:off x="2491240" y="1731862"/>
            <a:ext cx="8915399" cy="4113767"/>
          </a:xfrm>
        </p:spPr>
        <p:txBody>
          <a:bodyPr>
            <a:normAutofit/>
          </a:bodyPr>
          <a:lstStyle/>
          <a:p>
            <a:r>
              <a:rPr lang="en-US" dirty="0">
                <a:solidFill>
                  <a:schemeClr val="bg2">
                    <a:lumMod val="50000"/>
                  </a:schemeClr>
                </a:solidFill>
              </a:rPr>
              <a:t>Flex-Trade is a fore-most company providing online shopping solutions . They have been rendering effortless&amp; enjoyable services to their customers for a long time with their numerous products ranging from electronics to Clothing.</a:t>
            </a:r>
          </a:p>
          <a:p>
            <a:r>
              <a:rPr lang="en-US" dirty="0">
                <a:solidFill>
                  <a:schemeClr val="bg2">
                    <a:lumMod val="50000"/>
                  </a:schemeClr>
                </a:solidFill>
              </a:rPr>
              <a:t>Their app is designed to be easy to use, hoping to make shopping fun and simple for everyone.</a:t>
            </a:r>
          </a:p>
          <a:p>
            <a:r>
              <a:rPr lang="en-US" dirty="0"/>
              <a:t>F</a:t>
            </a:r>
            <a:r>
              <a:rPr lang="en-US" dirty="0">
                <a:solidFill>
                  <a:schemeClr val="bg2">
                    <a:lumMod val="50000"/>
                  </a:schemeClr>
                </a:solidFill>
              </a:rPr>
              <a:t>lex-Trade wants to keep improving their app to make sure they stay ahead in the competitive online shopping market. </a:t>
            </a:r>
          </a:p>
          <a:p>
            <a:r>
              <a:rPr lang="en-US" dirty="0">
                <a:solidFill>
                  <a:schemeClr val="bg2">
                    <a:lumMod val="50000"/>
                  </a:schemeClr>
                </a:solidFill>
              </a:rPr>
              <a:t>Therefore , this project will look into how they can make their </a:t>
            </a:r>
            <a:r>
              <a:rPr lang="nb-NO" dirty="0">
                <a:solidFill>
                  <a:schemeClr val="bg2">
                    <a:lumMod val="50000"/>
                  </a:schemeClr>
                </a:solidFill>
              </a:rPr>
              <a:t>app even better for users.</a:t>
            </a:r>
            <a:endParaRPr lang="en-US" dirty="0">
              <a:solidFill>
                <a:schemeClr val="bg2">
                  <a:lumMod val="50000"/>
                </a:schemeClr>
              </a:solidFill>
            </a:endParaRPr>
          </a:p>
          <a:p>
            <a:endParaRPr lang="en-NG" dirty="0">
              <a:solidFill>
                <a:schemeClr val="bg2">
                  <a:lumMod val="50000"/>
                </a:schemeClr>
              </a:solidFill>
            </a:endParaRPr>
          </a:p>
        </p:txBody>
      </p:sp>
    </p:spTree>
    <p:extLst>
      <p:ext uri="{BB962C8B-B14F-4D97-AF65-F5344CB8AC3E}">
        <p14:creationId xmlns:p14="http://schemas.microsoft.com/office/powerpoint/2010/main" val="83773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ED05-8851-7FBC-9D13-4181CF521219}"/>
              </a:ext>
            </a:extLst>
          </p:cNvPr>
          <p:cNvSpPr>
            <a:spLocks noGrp="1"/>
          </p:cNvSpPr>
          <p:nvPr>
            <p:ph type="title"/>
          </p:nvPr>
        </p:nvSpPr>
        <p:spPr>
          <a:xfrm>
            <a:off x="2730726" y="556521"/>
            <a:ext cx="8915399" cy="1468800"/>
          </a:xfrm>
        </p:spPr>
        <p:txBody>
          <a:bodyPr>
            <a:normAutofit/>
          </a:bodyPr>
          <a:lstStyle/>
          <a:p>
            <a:r>
              <a:rPr lang="en-US" sz="3600" dirty="0">
                <a:solidFill>
                  <a:srgbClr val="006666"/>
                </a:solidFill>
              </a:rPr>
              <a:t>Objectives</a:t>
            </a:r>
            <a:endParaRPr lang="en-NG" sz="3600" dirty="0">
              <a:solidFill>
                <a:srgbClr val="006666"/>
              </a:solidFill>
            </a:endParaRPr>
          </a:p>
        </p:txBody>
      </p:sp>
      <p:sp>
        <p:nvSpPr>
          <p:cNvPr id="3" name="Text Placeholder 2">
            <a:extLst>
              <a:ext uri="{FF2B5EF4-FFF2-40B4-BE49-F238E27FC236}">
                <a16:creationId xmlns:a16="http://schemas.microsoft.com/office/drawing/2014/main" id="{E8BEE70F-344D-C098-A4AD-1A6B3945BD33}"/>
              </a:ext>
            </a:extLst>
          </p:cNvPr>
          <p:cNvSpPr>
            <a:spLocks noGrp="1"/>
          </p:cNvSpPr>
          <p:nvPr>
            <p:ph type="body" idx="1"/>
          </p:nvPr>
        </p:nvSpPr>
        <p:spPr>
          <a:xfrm>
            <a:off x="2817812" y="2354471"/>
            <a:ext cx="8915399" cy="4220499"/>
          </a:xfrm>
        </p:spPr>
        <p:txBody>
          <a:bodyPr/>
          <a:lstStyle/>
          <a:p>
            <a:pPr marL="342900" indent="-342900">
              <a:buClr>
                <a:schemeClr val="bg2">
                  <a:lumMod val="50000"/>
                </a:schemeClr>
              </a:buClr>
              <a:buFont typeface="Wingdings" panose="05000000000000000000" pitchFamily="2" charset="2"/>
              <a:buChar char="q"/>
            </a:pPr>
            <a:r>
              <a:rPr lang="en-US" dirty="0">
                <a:solidFill>
                  <a:schemeClr val="bg2">
                    <a:lumMod val="50000"/>
                  </a:schemeClr>
                </a:solidFill>
              </a:rPr>
              <a:t> Find UX Problems: Look at how users behave and what they say to find out what needs to be better.</a:t>
            </a:r>
          </a:p>
          <a:p>
            <a:pPr marL="342900" indent="-342900">
              <a:buClr>
                <a:schemeClr val="bg2">
                  <a:lumMod val="50000"/>
                </a:schemeClr>
              </a:buClr>
              <a:buFont typeface="Wingdings" panose="05000000000000000000" pitchFamily="2" charset="2"/>
              <a:buChar char="q"/>
            </a:pPr>
            <a:r>
              <a:rPr lang="en-US" dirty="0">
                <a:solidFill>
                  <a:schemeClr val="bg2">
                    <a:lumMod val="50000"/>
                  </a:schemeClr>
                </a:solidFill>
              </a:rPr>
              <a:t> Make Checkout Better: Make it easier and quicker for users to buy things. </a:t>
            </a:r>
          </a:p>
          <a:p>
            <a:pPr marL="342900" indent="-342900">
              <a:buClr>
                <a:schemeClr val="bg2">
                  <a:lumMod val="50000"/>
                </a:schemeClr>
              </a:buClr>
              <a:buFont typeface="Wingdings" panose="05000000000000000000" pitchFamily="2" charset="2"/>
              <a:buChar char="q"/>
            </a:pPr>
            <a:r>
              <a:rPr lang="en-US" dirty="0">
                <a:solidFill>
                  <a:srgbClr val="006666"/>
                </a:solidFill>
              </a:rPr>
              <a:t>Suggest Personalized Products: Use what we know about what users like to suggest other</a:t>
            </a:r>
            <a:r>
              <a:rPr lang="en-US" dirty="0"/>
              <a:t> </a:t>
            </a:r>
            <a:r>
              <a:rPr lang="en-US" dirty="0">
                <a:solidFill>
                  <a:schemeClr val="bg2">
                    <a:lumMod val="50000"/>
                  </a:schemeClr>
                </a:solidFill>
              </a:rPr>
              <a:t>things they might buy. </a:t>
            </a:r>
          </a:p>
          <a:p>
            <a:pPr marL="342900" indent="-342900">
              <a:buClr>
                <a:schemeClr val="bg2">
                  <a:lumMod val="50000"/>
                </a:schemeClr>
              </a:buClr>
              <a:buFont typeface="Wingdings" panose="05000000000000000000" pitchFamily="2" charset="2"/>
              <a:buChar char="q"/>
            </a:pPr>
            <a:r>
              <a:rPr lang="en-US" dirty="0">
                <a:solidFill>
                  <a:schemeClr val="bg2">
                    <a:lumMod val="50000"/>
                  </a:schemeClr>
                </a:solidFill>
              </a:rPr>
              <a:t> Get Users to Buy More: Figure out ways to encourage users to spend more money.</a:t>
            </a:r>
            <a:endParaRPr lang="en-NG" dirty="0">
              <a:solidFill>
                <a:schemeClr val="bg2">
                  <a:lumMod val="50000"/>
                </a:schemeClr>
              </a:solidFill>
            </a:endParaRPr>
          </a:p>
        </p:txBody>
      </p:sp>
    </p:spTree>
    <p:extLst>
      <p:ext uri="{BB962C8B-B14F-4D97-AF65-F5344CB8AC3E}">
        <p14:creationId xmlns:p14="http://schemas.microsoft.com/office/powerpoint/2010/main" val="51141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B70B-A57D-80E0-B321-E7761E0FB665}"/>
              </a:ext>
            </a:extLst>
          </p:cNvPr>
          <p:cNvSpPr>
            <a:spLocks noGrp="1"/>
          </p:cNvSpPr>
          <p:nvPr>
            <p:ph type="title"/>
          </p:nvPr>
        </p:nvSpPr>
        <p:spPr>
          <a:xfrm>
            <a:off x="957943" y="609600"/>
            <a:ext cx="10546669" cy="1360714"/>
          </a:xfrm>
        </p:spPr>
        <p:txBody>
          <a:bodyPr/>
          <a:lstStyle/>
          <a:p>
            <a:r>
              <a:rPr lang="en-US" dirty="0">
                <a:solidFill>
                  <a:srgbClr val="006666"/>
                </a:solidFill>
              </a:rPr>
              <a:t>Key performance Indicators  (KPI’s)</a:t>
            </a:r>
            <a:endParaRPr lang="en-NG" dirty="0">
              <a:solidFill>
                <a:srgbClr val="006666"/>
              </a:solidFill>
            </a:endParaRPr>
          </a:p>
        </p:txBody>
      </p:sp>
      <p:sp>
        <p:nvSpPr>
          <p:cNvPr id="6" name="Text Placeholder 5">
            <a:extLst>
              <a:ext uri="{FF2B5EF4-FFF2-40B4-BE49-F238E27FC236}">
                <a16:creationId xmlns:a16="http://schemas.microsoft.com/office/drawing/2014/main" id="{043B20D2-D57E-0762-F83B-F8E6E3E31657}"/>
              </a:ext>
            </a:extLst>
          </p:cNvPr>
          <p:cNvSpPr>
            <a:spLocks noGrp="1"/>
          </p:cNvSpPr>
          <p:nvPr>
            <p:ph type="body" idx="1"/>
          </p:nvPr>
        </p:nvSpPr>
        <p:spPr>
          <a:xfrm>
            <a:off x="1905000" y="2090057"/>
            <a:ext cx="9599611" cy="3819853"/>
          </a:xfrm>
          <a:solidFill>
            <a:schemeClr val="accent2">
              <a:lumMod val="20000"/>
              <a:lumOff val="80000"/>
            </a:schemeClr>
          </a:solidFill>
        </p:spPr>
        <p:txBody>
          <a:bodyPr/>
          <a:lstStyle/>
          <a:p>
            <a:endParaRPr lang="en-NG" dirty="0"/>
          </a:p>
        </p:txBody>
      </p:sp>
      <p:sp>
        <p:nvSpPr>
          <p:cNvPr id="4" name="Octagon 3">
            <a:extLst>
              <a:ext uri="{FF2B5EF4-FFF2-40B4-BE49-F238E27FC236}">
                <a16:creationId xmlns:a16="http://schemas.microsoft.com/office/drawing/2014/main" id="{A4BE38A1-3C44-CFA5-3805-1B86C55B74B5}"/>
              </a:ext>
            </a:extLst>
          </p:cNvPr>
          <p:cNvSpPr/>
          <p:nvPr/>
        </p:nvSpPr>
        <p:spPr>
          <a:xfrm>
            <a:off x="2269672" y="2318657"/>
            <a:ext cx="1850572" cy="1393371"/>
          </a:xfrm>
          <a:prstGeom prst="octagon">
            <a:avLst/>
          </a:prstGeom>
          <a:solidFill>
            <a:srgbClr val="006666"/>
          </a:solidFill>
          <a:ln>
            <a:noFill/>
          </a:ln>
          <a:effectLst>
            <a:glow rad="139700">
              <a:schemeClr val="accent2">
                <a:satMod val="175000"/>
                <a:alpha val="40000"/>
              </a:schemeClr>
            </a:glow>
            <a:outerShdw blurRad="225425" dist="50800" dir="5220000" algn="ctr">
              <a:srgbClr val="000000">
                <a:alpha val="33000"/>
              </a:srgbClr>
            </a:outerShdw>
            <a:reflection blurRad="6350" stA="52000" endA="300" endPos="35000" dir="5400000" sy="-100000" algn="bl" rotWithShape="0"/>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a:solidFill>
                  <a:schemeClr val="bg1"/>
                </a:solidFill>
                <a:effectLst/>
                <a:latin typeface="Arial" panose="020B0604020202020204" pitchFamily="34" charset="0"/>
              </a:rPr>
              <a:t>Total User ID</a:t>
            </a:r>
          </a:p>
          <a:p>
            <a:pPr algn="ctr"/>
            <a:r>
              <a:rPr lang="en-US" dirty="0">
                <a:solidFill>
                  <a:schemeClr val="bg1"/>
                </a:solidFill>
                <a:latin typeface="Arial" panose="020B0604020202020204" pitchFamily="34" charset="0"/>
              </a:rPr>
              <a:t>1000</a:t>
            </a:r>
            <a:endParaRPr lang="en-NG" dirty="0">
              <a:solidFill>
                <a:schemeClr val="bg1"/>
              </a:solidFill>
            </a:endParaRPr>
          </a:p>
        </p:txBody>
      </p:sp>
      <p:sp>
        <p:nvSpPr>
          <p:cNvPr id="8" name="Octagon 7">
            <a:extLst>
              <a:ext uri="{FF2B5EF4-FFF2-40B4-BE49-F238E27FC236}">
                <a16:creationId xmlns:a16="http://schemas.microsoft.com/office/drawing/2014/main" id="{90D9CA1F-3518-72F4-29EA-F887D29305A9}"/>
              </a:ext>
            </a:extLst>
          </p:cNvPr>
          <p:cNvSpPr/>
          <p:nvPr/>
        </p:nvSpPr>
        <p:spPr>
          <a:xfrm>
            <a:off x="4484915" y="2318657"/>
            <a:ext cx="1931420" cy="1393371"/>
          </a:xfrm>
          <a:prstGeom prst="octagon">
            <a:avLst/>
          </a:prstGeom>
          <a:solidFill>
            <a:srgbClr val="006666"/>
          </a:solidFill>
          <a:ln>
            <a:noFill/>
          </a:ln>
          <a:effectLst>
            <a:glow rad="139700">
              <a:schemeClr val="accent2">
                <a:satMod val="175000"/>
                <a:alpha val="40000"/>
              </a:schemeClr>
            </a:glow>
            <a:outerShdw blurRad="225425" dist="50800" dir="5220000" algn="ctr">
              <a:srgbClr val="000000">
                <a:alpha val="33000"/>
              </a:srgbClr>
            </a:outerShdw>
            <a:reflection blurRad="6350" stA="52000" endA="300" endPos="35000" dir="5400000" sy="-100000" algn="bl" rotWithShape="0"/>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a:solidFill>
                  <a:schemeClr val="bg1"/>
                </a:solidFill>
                <a:effectLst/>
                <a:latin typeface="Arial" panose="020B0604020202020204" pitchFamily="34" charset="0"/>
              </a:rPr>
              <a:t>Total Page Views </a:t>
            </a:r>
          </a:p>
          <a:p>
            <a:pPr algn="ctr"/>
            <a:r>
              <a:rPr lang="en-US" dirty="0">
                <a:solidFill>
                  <a:schemeClr val="bg1"/>
                </a:solidFill>
                <a:latin typeface="Arial" panose="020B0604020202020204" pitchFamily="34" charset="0"/>
              </a:rPr>
              <a:t>5425</a:t>
            </a:r>
            <a:endParaRPr lang="en-NG" dirty="0">
              <a:solidFill>
                <a:schemeClr val="bg1"/>
              </a:solidFill>
            </a:endParaRPr>
          </a:p>
        </p:txBody>
      </p:sp>
      <p:sp>
        <p:nvSpPr>
          <p:cNvPr id="9" name="Octagon 8">
            <a:extLst>
              <a:ext uri="{FF2B5EF4-FFF2-40B4-BE49-F238E27FC236}">
                <a16:creationId xmlns:a16="http://schemas.microsoft.com/office/drawing/2014/main" id="{18D46610-FBA3-DD22-C2E8-E52011CF6D96}"/>
              </a:ext>
            </a:extLst>
          </p:cNvPr>
          <p:cNvSpPr/>
          <p:nvPr/>
        </p:nvSpPr>
        <p:spPr>
          <a:xfrm>
            <a:off x="6781006" y="2318657"/>
            <a:ext cx="1850572" cy="1393372"/>
          </a:xfrm>
          <a:prstGeom prst="octagon">
            <a:avLst/>
          </a:prstGeom>
          <a:solidFill>
            <a:srgbClr val="006666"/>
          </a:solidFill>
          <a:ln w="34925">
            <a:noFill/>
          </a:ln>
          <a:effectLst>
            <a:glow rad="139700">
              <a:schemeClr val="accent2">
                <a:satMod val="175000"/>
                <a:alpha val="40000"/>
              </a:schemeClr>
            </a:glow>
            <a:outerShdw blurRad="225425" dist="50800" dir="5220000" algn="ctr">
              <a:srgbClr val="000000">
                <a:alpha val="33000"/>
              </a:srgbClr>
            </a:outerShdw>
            <a:reflection blurRad="6350" stA="52000" endA="300" endPos="35000" dir="5400000" sy="-100000" algn="bl" rotWithShape="0"/>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Average Bounce Rate</a:t>
            </a:r>
          </a:p>
          <a:p>
            <a:pPr algn="ctr"/>
            <a:r>
              <a:rPr lang="en-US" dirty="0"/>
              <a:t>49%</a:t>
            </a:r>
            <a:endParaRPr lang="en-NG" dirty="0"/>
          </a:p>
        </p:txBody>
      </p:sp>
      <p:sp>
        <p:nvSpPr>
          <p:cNvPr id="14" name="Octagon 13">
            <a:extLst>
              <a:ext uri="{FF2B5EF4-FFF2-40B4-BE49-F238E27FC236}">
                <a16:creationId xmlns:a16="http://schemas.microsoft.com/office/drawing/2014/main" id="{BED530C2-1569-F959-7B45-A3C19039D92A}"/>
              </a:ext>
            </a:extLst>
          </p:cNvPr>
          <p:cNvSpPr/>
          <p:nvPr/>
        </p:nvSpPr>
        <p:spPr>
          <a:xfrm>
            <a:off x="9046029" y="2318657"/>
            <a:ext cx="1948542" cy="1393371"/>
          </a:xfrm>
          <a:prstGeom prst="octagon">
            <a:avLst/>
          </a:prstGeom>
          <a:solidFill>
            <a:srgbClr val="006666"/>
          </a:solidFill>
          <a:ln>
            <a:noFill/>
          </a:ln>
          <a:effectLst>
            <a:glow rad="139700">
              <a:schemeClr val="accent2">
                <a:satMod val="175000"/>
                <a:alpha val="40000"/>
              </a:schemeClr>
            </a:glow>
            <a:outerShdw blurRad="184150" dist="241300" dir="11520000" sx="110000" sy="110000" algn="ctr">
              <a:srgbClr val="000000">
                <a:alpha val="18000"/>
              </a:srgbClr>
            </a:outerShdw>
            <a:reflection blurRad="6350" stA="52000" endA="300" endPos="35000" dir="5400000" sy="-100000" algn="bl" rotWithShape="0"/>
          </a:effectLst>
          <a:scene3d>
            <a:camera prst="isometricOffAxis1Right"/>
            <a:lightRig rig="flood" dir="t">
              <a:rot lat="0" lon="0" rev="13800000"/>
            </a:lightRig>
          </a:scene3d>
          <a:sp3d extrusionH="107950" prstMaterial="plastic">
            <a:bevelT w="82550" h="63500" prst="divot"/>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Average of Addition to </a:t>
            </a:r>
          </a:p>
          <a:p>
            <a:pPr algn="ctr"/>
            <a:r>
              <a:rPr lang="en-US" dirty="0"/>
              <a:t>Cart Rate</a:t>
            </a:r>
          </a:p>
          <a:p>
            <a:pPr algn="ctr"/>
            <a:r>
              <a:rPr lang="en-US" dirty="0"/>
              <a:t>51%</a:t>
            </a:r>
            <a:endParaRPr lang="en-NG" dirty="0"/>
          </a:p>
        </p:txBody>
      </p:sp>
      <p:sp>
        <p:nvSpPr>
          <p:cNvPr id="15" name="Octagon 14">
            <a:extLst>
              <a:ext uri="{FF2B5EF4-FFF2-40B4-BE49-F238E27FC236}">
                <a16:creationId xmlns:a16="http://schemas.microsoft.com/office/drawing/2014/main" id="{16B50C29-9D9C-1288-94FF-B435214FC832}"/>
              </a:ext>
            </a:extLst>
          </p:cNvPr>
          <p:cNvSpPr/>
          <p:nvPr/>
        </p:nvSpPr>
        <p:spPr>
          <a:xfrm>
            <a:off x="2917372" y="4147453"/>
            <a:ext cx="2062844" cy="1393371"/>
          </a:xfrm>
          <a:prstGeom prst="octagon">
            <a:avLst/>
          </a:prstGeom>
          <a:solidFill>
            <a:srgbClr val="006666"/>
          </a:solidFill>
          <a:ln>
            <a:noFill/>
          </a:ln>
          <a:effectLst>
            <a:glow rad="139700">
              <a:schemeClr val="accent2">
                <a:satMod val="175000"/>
                <a:alpha val="40000"/>
              </a:schemeClr>
            </a:glow>
            <a:outerShdw blurRad="225425" dist="50800" dir="5220000" algn="ctr">
              <a:srgbClr val="000000">
                <a:alpha val="33000"/>
              </a:srgbClr>
            </a:outerShdw>
            <a:reflection blurRad="6350" stA="52000" endA="300" endPos="35000" dir="5400000" sy="-100000" algn="bl" rotWithShape="0"/>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Average of conversion Rate</a:t>
            </a:r>
          </a:p>
          <a:p>
            <a:pPr algn="ctr"/>
            <a:r>
              <a:rPr lang="en-US" dirty="0"/>
              <a:t>50%</a:t>
            </a:r>
            <a:endParaRPr lang="en-NG" dirty="0"/>
          </a:p>
        </p:txBody>
      </p:sp>
      <p:sp>
        <p:nvSpPr>
          <p:cNvPr id="16" name="Octagon 15">
            <a:extLst>
              <a:ext uri="{FF2B5EF4-FFF2-40B4-BE49-F238E27FC236}">
                <a16:creationId xmlns:a16="http://schemas.microsoft.com/office/drawing/2014/main" id="{F6D59120-3147-E5F5-9D16-0CC2C271B3A4}"/>
              </a:ext>
            </a:extLst>
          </p:cNvPr>
          <p:cNvSpPr/>
          <p:nvPr/>
        </p:nvSpPr>
        <p:spPr>
          <a:xfrm>
            <a:off x="5860369" y="4147452"/>
            <a:ext cx="1850572" cy="1393372"/>
          </a:xfrm>
          <a:prstGeom prst="octagon">
            <a:avLst/>
          </a:prstGeom>
          <a:solidFill>
            <a:srgbClr val="006666"/>
          </a:solidFill>
          <a:ln>
            <a:noFill/>
          </a:ln>
          <a:effectLst>
            <a:glow rad="139700">
              <a:schemeClr val="accent2">
                <a:satMod val="175000"/>
                <a:alpha val="40000"/>
              </a:schemeClr>
            </a:glow>
            <a:outerShdw blurRad="225425" dist="50800" dir="5220000" algn="ctr">
              <a:srgbClr val="000000">
                <a:alpha val="33000"/>
              </a:srgbClr>
            </a:outerShdw>
            <a:reflection blurRad="6350" stA="52000" endA="300" endPos="35000" dir="5400000" sy="-100000" algn="bl" rotWithShape="0"/>
          </a:effectLst>
          <a:scene3d>
            <a:camera prst="isometricOffAxis1Right"/>
            <a:lightRig rig="harsh" dir="t">
              <a:rot lat="0" lon="0" rev="3000000"/>
            </a:lightRig>
          </a:scene3d>
          <a:sp3d extrusionH="254000" contourW="19050">
            <a:bevelT w="82550" h="44450" prst="angle"/>
            <a:bevelB w="82550" h="44450" prst="angle"/>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Average of session Duration</a:t>
            </a:r>
          </a:p>
          <a:p>
            <a:pPr algn="ctr"/>
            <a:r>
              <a:rPr lang="en-US" dirty="0"/>
              <a:t>15mins</a:t>
            </a:r>
            <a:endParaRPr lang="en-NG" dirty="0"/>
          </a:p>
        </p:txBody>
      </p:sp>
      <p:sp>
        <p:nvSpPr>
          <p:cNvPr id="17" name="Octagon 16">
            <a:extLst>
              <a:ext uri="{FF2B5EF4-FFF2-40B4-BE49-F238E27FC236}">
                <a16:creationId xmlns:a16="http://schemas.microsoft.com/office/drawing/2014/main" id="{EB82822A-27F5-7D74-C0EA-FAE3FC9D7F6D}"/>
              </a:ext>
            </a:extLst>
          </p:cNvPr>
          <p:cNvSpPr/>
          <p:nvPr/>
        </p:nvSpPr>
        <p:spPr>
          <a:xfrm>
            <a:off x="8010299" y="4147452"/>
            <a:ext cx="1850571" cy="1393372"/>
          </a:xfrm>
          <a:prstGeom prst="octagon">
            <a:avLst/>
          </a:prstGeom>
          <a:solidFill>
            <a:srgbClr val="006666"/>
          </a:solidFill>
          <a:ln>
            <a:noFill/>
          </a:ln>
          <a:effectLst>
            <a:glow rad="139700">
              <a:schemeClr val="accent2">
                <a:satMod val="175000"/>
                <a:alpha val="40000"/>
              </a:schemeClr>
            </a:glow>
            <a:outerShdw blurRad="184150" dist="241300" dir="11520000" sx="110000" sy="110000" algn="ctr">
              <a:srgbClr val="000000">
                <a:alpha val="18000"/>
              </a:srgbClr>
            </a:outerShdw>
            <a:reflection blurRad="6350" stA="52000" endA="300" endPos="35000" dir="5400000" sy="-100000" algn="bl" rotWithShape="0"/>
          </a:effectLst>
          <a:scene3d>
            <a:camera prst="isometricOffAxis1Right"/>
            <a:lightRig rig="flood" dir="t">
              <a:rot lat="0" lon="0" rev="13800000"/>
            </a:lightRig>
          </a:scene3d>
          <a:sp3d extrusionH="107950" prstMaterial="plastic">
            <a:bevelT w="82550" h="63500" prst="divot"/>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Total cart Additions</a:t>
            </a:r>
          </a:p>
          <a:p>
            <a:pPr algn="ctr"/>
            <a:r>
              <a:rPr lang="en-US" dirty="0"/>
              <a:t>2586</a:t>
            </a:r>
            <a:endParaRPr lang="en-NG" dirty="0"/>
          </a:p>
        </p:txBody>
      </p:sp>
    </p:spTree>
    <p:extLst>
      <p:ext uri="{BB962C8B-B14F-4D97-AF65-F5344CB8AC3E}">
        <p14:creationId xmlns:p14="http://schemas.microsoft.com/office/powerpoint/2010/main" val="2494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BC3741-4B6B-EA4C-E31B-37E187C7762C}"/>
              </a:ext>
            </a:extLst>
          </p:cNvPr>
          <p:cNvSpPr>
            <a:spLocks noGrp="1"/>
          </p:cNvSpPr>
          <p:nvPr>
            <p:ph type="title"/>
          </p:nvPr>
        </p:nvSpPr>
        <p:spPr>
          <a:xfrm>
            <a:off x="687387" y="508794"/>
            <a:ext cx="4514395" cy="976312"/>
          </a:xfrm>
        </p:spPr>
        <p:txBody>
          <a:bodyPr>
            <a:normAutofit/>
          </a:bodyPr>
          <a:lstStyle/>
          <a:p>
            <a:r>
              <a:rPr lang="en-US" sz="2400" dirty="0">
                <a:solidFill>
                  <a:schemeClr val="bg2">
                    <a:lumMod val="50000"/>
                  </a:schemeClr>
                </a:solidFill>
              </a:rPr>
              <a:t>          Insights from Analysis</a:t>
            </a:r>
            <a:endParaRPr lang="en-NG" sz="2400" dirty="0">
              <a:solidFill>
                <a:schemeClr val="bg2">
                  <a:lumMod val="50000"/>
                </a:schemeClr>
              </a:solidFill>
            </a:endParaRPr>
          </a:p>
        </p:txBody>
      </p:sp>
      <p:graphicFrame>
        <p:nvGraphicFramePr>
          <p:cNvPr id="5" name="Picture Placeholder 4">
            <a:extLst>
              <a:ext uri="{FF2B5EF4-FFF2-40B4-BE49-F238E27FC236}">
                <a16:creationId xmlns:a16="http://schemas.microsoft.com/office/drawing/2014/main" id="{B5A8500A-28BA-4E05-8B43-F047711DD135}"/>
              </a:ext>
            </a:extLst>
          </p:cNvPr>
          <p:cNvGraphicFramePr>
            <a:graphicFrameLocks noGrp="1"/>
          </p:cNvGraphicFramePr>
          <p:nvPr>
            <p:ph idx="1"/>
            <p:extLst>
              <p:ext uri="{D42A27DB-BD31-4B8C-83A1-F6EECF244321}">
                <p14:modId xmlns:p14="http://schemas.microsoft.com/office/powerpoint/2010/main" val="1672065216"/>
              </p:ext>
            </p:extLst>
          </p:nvPr>
        </p:nvGraphicFramePr>
        <p:xfrm>
          <a:off x="5497286" y="446088"/>
          <a:ext cx="6357257" cy="541496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Placeholder 6">
            <a:extLst>
              <a:ext uri="{FF2B5EF4-FFF2-40B4-BE49-F238E27FC236}">
                <a16:creationId xmlns:a16="http://schemas.microsoft.com/office/drawing/2014/main" id="{D421422F-C79B-D8FD-E9CA-01CCC693207B}"/>
              </a:ext>
            </a:extLst>
          </p:cNvPr>
          <p:cNvSpPr>
            <a:spLocks noGrp="1"/>
          </p:cNvSpPr>
          <p:nvPr>
            <p:ph type="body" sz="half" idx="2"/>
          </p:nvPr>
        </p:nvSpPr>
        <p:spPr>
          <a:xfrm>
            <a:off x="687387" y="1598614"/>
            <a:ext cx="4514396" cy="4262436"/>
          </a:xfrm>
        </p:spPr>
        <p:txBody>
          <a:bodyPr/>
          <a:lstStyle/>
          <a:p>
            <a:pPr marL="285750" indent="-285750">
              <a:buClr>
                <a:schemeClr val="bg2">
                  <a:lumMod val="50000"/>
                </a:schemeClr>
              </a:buClr>
              <a:buFont typeface="Wingdings" panose="05000000000000000000" pitchFamily="2" charset="2"/>
              <a:buChar char="q"/>
            </a:pPr>
            <a:endParaRPr lang="en-US" dirty="0"/>
          </a:p>
          <a:p>
            <a:pPr marL="285750" indent="-285750">
              <a:buClr>
                <a:schemeClr val="bg2">
                  <a:lumMod val="50000"/>
                </a:schemeClr>
              </a:buClr>
              <a:buFont typeface="Wingdings" panose="05000000000000000000" pitchFamily="2" charset="2"/>
              <a:buChar char="q"/>
            </a:pPr>
            <a:endParaRPr lang="en-US" dirty="0"/>
          </a:p>
          <a:p>
            <a:pPr marL="285750" indent="-285750">
              <a:buClr>
                <a:schemeClr val="bg2">
                  <a:lumMod val="50000"/>
                </a:schemeClr>
              </a:buClr>
              <a:buFont typeface="Wingdings" panose="05000000000000000000" pitchFamily="2" charset="2"/>
              <a:buChar char="q"/>
            </a:pPr>
            <a:r>
              <a:rPr lang="en-US" sz="1800" dirty="0">
                <a:solidFill>
                  <a:schemeClr val="bg2">
                    <a:lumMod val="50000"/>
                  </a:schemeClr>
                </a:solidFill>
              </a:rPr>
              <a:t>Shorter sessions are associated with higher bounce rates.</a:t>
            </a:r>
          </a:p>
          <a:p>
            <a:pPr marL="285750" indent="-285750">
              <a:buClr>
                <a:schemeClr val="bg2">
                  <a:lumMod val="50000"/>
                </a:schemeClr>
              </a:buClr>
              <a:buFont typeface="Wingdings" panose="05000000000000000000" pitchFamily="2" charset="2"/>
              <a:buChar char="q"/>
            </a:pPr>
            <a:endParaRPr lang="en-US" sz="1800" dirty="0">
              <a:solidFill>
                <a:schemeClr val="bg2">
                  <a:lumMod val="50000"/>
                </a:schemeClr>
              </a:solidFill>
            </a:endParaRPr>
          </a:p>
          <a:p>
            <a:pPr marL="285750" indent="-285750">
              <a:buClr>
                <a:schemeClr val="bg2">
                  <a:lumMod val="50000"/>
                </a:schemeClr>
              </a:buClr>
              <a:buFont typeface="Wingdings" panose="05000000000000000000" pitchFamily="2" charset="2"/>
              <a:buChar char="q"/>
            </a:pPr>
            <a:r>
              <a:rPr lang="en-US" sz="1800" dirty="0">
                <a:solidFill>
                  <a:schemeClr val="bg2">
                    <a:lumMod val="50000"/>
                  </a:schemeClr>
                </a:solidFill>
              </a:rPr>
              <a:t>It can be seen that there is a steady increase of bounce rate when average of session  duration decreases.</a:t>
            </a:r>
            <a:endParaRPr lang="en-NG" sz="1800" dirty="0">
              <a:solidFill>
                <a:schemeClr val="bg2">
                  <a:lumMod val="50000"/>
                </a:schemeClr>
              </a:solidFill>
            </a:endParaRPr>
          </a:p>
        </p:txBody>
      </p:sp>
    </p:spTree>
    <p:extLst>
      <p:ext uri="{BB962C8B-B14F-4D97-AF65-F5344CB8AC3E}">
        <p14:creationId xmlns:p14="http://schemas.microsoft.com/office/powerpoint/2010/main" val="61954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BC3741-4B6B-EA4C-E31B-37E187C7762C}"/>
              </a:ext>
            </a:extLst>
          </p:cNvPr>
          <p:cNvSpPr>
            <a:spLocks noGrp="1"/>
          </p:cNvSpPr>
          <p:nvPr>
            <p:ph type="title"/>
          </p:nvPr>
        </p:nvSpPr>
        <p:spPr>
          <a:xfrm>
            <a:off x="687387" y="508794"/>
            <a:ext cx="4514395" cy="976312"/>
          </a:xfrm>
        </p:spPr>
        <p:txBody>
          <a:bodyPr>
            <a:normAutofit/>
          </a:bodyPr>
          <a:lstStyle/>
          <a:p>
            <a:r>
              <a:rPr lang="en-US" sz="2400" dirty="0">
                <a:solidFill>
                  <a:schemeClr val="bg2">
                    <a:lumMod val="50000"/>
                  </a:schemeClr>
                </a:solidFill>
              </a:rPr>
              <a:t>          Insights from Analysis</a:t>
            </a:r>
            <a:endParaRPr lang="en-NG" sz="2400" dirty="0">
              <a:solidFill>
                <a:schemeClr val="bg2">
                  <a:lumMod val="50000"/>
                </a:schemeClr>
              </a:solidFill>
            </a:endParaRPr>
          </a:p>
        </p:txBody>
      </p:sp>
      <p:sp>
        <p:nvSpPr>
          <p:cNvPr id="7" name="Text Placeholder 6">
            <a:extLst>
              <a:ext uri="{FF2B5EF4-FFF2-40B4-BE49-F238E27FC236}">
                <a16:creationId xmlns:a16="http://schemas.microsoft.com/office/drawing/2014/main" id="{D421422F-C79B-D8FD-E9CA-01CCC693207B}"/>
              </a:ext>
            </a:extLst>
          </p:cNvPr>
          <p:cNvSpPr>
            <a:spLocks noGrp="1"/>
          </p:cNvSpPr>
          <p:nvPr>
            <p:ph type="body" sz="half" idx="2"/>
          </p:nvPr>
        </p:nvSpPr>
        <p:spPr>
          <a:xfrm>
            <a:off x="687387" y="1598614"/>
            <a:ext cx="4514396" cy="4262436"/>
          </a:xfrm>
        </p:spPr>
        <p:txBody>
          <a:bodyPr>
            <a:normAutofit/>
          </a:bodyPr>
          <a:lstStyle/>
          <a:p>
            <a:pPr marL="285750" indent="-285750">
              <a:buClr>
                <a:schemeClr val="bg2">
                  <a:lumMod val="50000"/>
                </a:schemeClr>
              </a:buClr>
              <a:buFont typeface="Wingdings" panose="05000000000000000000" pitchFamily="2" charset="2"/>
              <a:buChar char="q"/>
            </a:pPr>
            <a:endParaRPr lang="en-US" dirty="0"/>
          </a:p>
          <a:p>
            <a:pPr marL="285750" indent="-285750">
              <a:buClr>
                <a:schemeClr val="bg2">
                  <a:lumMod val="50000"/>
                </a:schemeClr>
              </a:buClr>
              <a:buFont typeface="Wingdings" panose="05000000000000000000" pitchFamily="2" charset="2"/>
              <a:buChar char="q"/>
            </a:pPr>
            <a:endParaRPr lang="en-US" dirty="0"/>
          </a:p>
          <a:p>
            <a:pPr marL="285750" indent="-285750">
              <a:buClr>
                <a:schemeClr val="bg2">
                  <a:lumMod val="50000"/>
                </a:schemeClr>
              </a:buClr>
              <a:buFont typeface="Arial" panose="020B0604020202020204" pitchFamily="34" charset="0"/>
              <a:buChar char="•"/>
            </a:pPr>
            <a:r>
              <a:rPr lang="en-US" sz="1800" dirty="0">
                <a:solidFill>
                  <a:schemeClr val="bg2">
                    <a:lumMod val="50000"/>
                  </a:schemeClr>
                </a:solidFill>
              </a:rPr>
              <a:t>There is inverse relationship between the two metrics because a higher bounce rate brings about a lower conversion rate and vice versa.</a:t>
            </a:r>
          </a:p>
          <a:p>
            <a:pPr>
              <a:buClr>
                <a:schemeClr val="bg2">
                  <a:lumMod val="50000"/>
                </a:schemeClr>
              </a:buClr>
            </a:pPr>
            <a:endParaRPr lang="en-US" sz="1800" dirty="0">
              <a:solidFill>
                <a:schemeClr val="bg2">
                  <a:lumMod val="50000"/>
                </a:schemeClr>
              </a:solidFill>
            </a:endParaRPr>
          </a:p>
          <a:p>
            <a:pPr marL="285750" indent="-285750">
              <a:buClr>
                <a:schemeClr val="bg2">
                  <a:lumMod val="50000"/>
                </a:schemeClr>
              </a:buClr>
              <a:buFont typeface="Arial" panose="020B0604020202020204" pitchFamily="34" charset="0"/>
              <a:buChar char="•"/>
            </a:pPr>
            <a:r>
              <a:rPr lang="en-US" sz="1800" dirty="0">
                <a:solidFill>
                  <a:schemeClr val="bg2">
                    <a:lumMod val="50000"/>
                  </a:schemeClr>
                </a:solidFill>
              </a:rPr>
              <a:t>In 2021,a low bounce rate results to a higher conversion rate while for 2023, both of them follows similar trends when  bounce rate goes up, conversion rate goes up as well.</a:t>
            </a:r>
          </a:p>
          <a:p>
            <a:pPr marL="285750" indent="-285750">
              <a:buClr>
                <a:schemeClr val="bg2">
                  <a:lumMod val="50000"/>
                </a:schemeClr>
              </a:buClr>
              <a:buFont typeface="Arial" panose="020B0604020202020204" pitchFamily="34" charset="0"/>
              <a:buChar char="•"/>
            </a:pPr>
            <a:endParaRPr lang="en-US" sz="1800" dirty="0">
              <a:solidFill>
                <a:schemeClr val="bg2">
                  <a:lumMod val="50000"/>
                </a:schemeClr>
              </a:solidFill>
            </a:endParaRPr>
          </a:p>
          <a:p>
            <a:pPr marL="285750" indent="-285750">
              <a:buClr>
                <a:schemeClr val="bg2">
                  <a:lumMod val="50000"/>
                </a:schemeClr>
              </a:buClr>
              <a:buFont typeface="Wingdings" panose="05000000000000000000" pitchFamily="2" charset="2"/>
              <a:buChar char="q"/>
            </a:pPr>
            <a:endParaRPr lang="en-US" sz="1800" dirty="0">
              <a:solidFill>
                <a:schemeClr val="bg2">
                  <a:lumMod val="50000"/>
                </a:schemeClr>
              </a:solidFill>
            </a:endParaRPr>
          </a:p>
          <a:p>
            <a:pPr marL="285750" indent="-285750">
              <a:buClr>
                <a:schemeClr val="bg2">
                  <a:lumMod val="50000"/>
                </a:schemeClr>
              </a:buClr>
              <a:buFont typeface="Wingdings" panose="05000000000000000000" pitchFamily="2" charset="2"/>
              <a:buChar char="q"/>
            </a:pPr>
            <a:endParaRPr lang="en-NG" sz="1800" dirty="0">
              <a:solidFill>
                <a:schemeClr val="bg2">
                  <a:lumMod val="50000"/>
                </a:schemeClr>
              </a:solidFill>
            </a:endParaRPr>
          </a:p>
        </p:txBody>
      </p:sp>
      <p:graphicFrame>
        <p:nvGraphicFramePr>
          <p:cNvPr id="4" name="Content Placeholder 3">
            <a:extLst>
              <a:ext uri="{FF2B5EF4-FFF2-40B4-BE49-F238E27FC236}">
                <a16:creationId xmlns:a16="http://schemas.microsoft.com/office/drawing/2014/main" id="{8FEDB3BB-459A-0AEE-5011-FA42012E1A12}"/>
              </a:ext>
            </a:extLst>
          </p:cNvPr>
          <p:cNvGraphicFramePr>
            <a:graphicFrameLocks noGrp="1"/>
          </p:cNvGraphicFramePr>
          <p:nvPr>
            <p:ph idx="1"/>
            <p:extLst>
              <p:ext uri="{D42A27DB-BD31-4B8C-83A1-F6EECF244321}">
                <p14:modId xmlns:p14="http://schemas.microsoft.com/office/powerpoint/2010/main" val="360359798"/>
              </p:ext>
            </p:extLst>
          </p:nvPr>
        </p:nvGraphicFramePr>
        <p:xfrm>
          <a:off x="5486400" y="446088"/>
          <a:ext cx="6313714" cy="5414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8258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BC3741-4B6B-EA4C-E31B-37E187C7762C}"/>
              </a:ext>
            </a:extLst>
          </p:cNvPr>
          <p:cNvSpPr>
            <a:spLocks noGrp="1"/>
          </p:cNvSpPr>
          <p:nvPr>
            <p:ph type="title"/>
          </p:nvPr>
        </p:nvSpPr>
        <p:spPr>
          <a:xfrm>
            <a:off x="687387" y="508794"/>
            <a:ext cx="4514395" cy="976312"/>
          </a:xfrm>
        </p:spPr>
        <p:txBody>
          <a:bodyPr>
            <a:normAutofit/>
          </a:bodyPr>
          <a:lstStyle/>
          <a:p>
            <a:r>
              <a:rPr lang="en-US" sz="2400" dirty="0">
                <a:solidFill>
                  <a:schemeClr val="bg2">
                    <a:lumMod val="50000"/>
                  </a:schemeClr>
                </a:solidFill>
              </a:rPr>
              <a:t>          Insights from Analysis</a:t>
            </a:r>
            <a:endParaRPr lang="en-NG" sz="2400" dirty="0">
              <a:solidFill>
                <a:schemeClr val="bg2">
                  <a:lumMod val="50000"/>
                </a:schemeClr>
              </a:solidFill>
            </a:endParaRPr>
          </a:p>
        </p:txBody>
      </p:sp>
      <p:sp>
        <p:nvSpPr>
          <p:cNvPr id="7" name="Text Placeholder 6">
            <a:extLst>
              <a:ext uri="{FF2B5EF4-FFF2-40B4-BE49-F238E27FC236}">
                <a16:creationId xmlns:a16="http://schemas.microsoft.com/office/drawing/2014/main" id="{D421422F-C79B-D8FD-E9CA-01CCC693207B}"/>
              </a:ext>
            </a:extLst>
          </p:cNvPr>
          <p:cNvSpPr>
            <a:spLocks noGrp="1"/>
          </p:cNvSpPr>
          <p:nvPr>
            <p:ph type="body" sz="half" idx="2"/>
          </p:nvPr>
        </p:nvSpPr>
        <p:spPr>
          <a:xfrm>
            <a:off x="687387" y="1598614"/>
            <a:ext cx="4514396" cy="4262436"/>
          </a:xfrm>
        </p:spPr>
        <p:txBody>
          <a:bodyPr>
            <a:normAutofit fontScale="62500" lnSpcReduction="20000"/>
          </a:bodyPr>
          <a:lstStyle/>
          <a:p>
            <a:pPr marL="285750" indent="-285750">
              <a:buClr>
                <a:schemeClr val="bg2">
                  <a:lumMod val="50000"/>
                </a:schemeClr>
              </a:buClr>
              <a:buFont typeface="Wingdings" panose="05000000000000000000" pitchFamily="2" charset="2"/>
              <a:buChar char="q"/>
            </a:pPr>
            <a:endParaRPr lang="en-US" dirty="0"/>
          </a:p>
          <a:p>
            <a:pPr marL="285750" indent="-285750">
              <a:buClr>
                <a:schemeClr val="bg2">
                  <a:lumMod val="50000"/>
                </a:schemeClr>
              </a:buClr>
              <a:buFont typeface="Wingdings" panose="05000000000000000000" pitchFamily="2" charset="2"/>
              <a:buChar char="q"/>
            </a:pPr>
            <a:endParaRPr lang="en-US" dirty="0"/>
          </a:p>
          <a:p>
            <a:pPr marL="285750" indent="-285750">
              <a:buClr>
                <a:schemeClr val="bg2">
                  <a:lumMod val="50000"/>
                </a:schemeClr>
              </a:buClr>
              <a:buFont typeface="Wingdings" panose="05000000000000000000" pitchFamily="2" charset="2"/>
              <a:buChar char="v"/>
            </a:pPr>
            <a:r>
              <a:rPr lang="en-US" sz="2900" dirty="0">
                <a:solidFill>
                  <a:schemeClr val="bg2">
                    <a:lumMod val="50000"/>
                  </a:schemeClr>
                </a:solidFill>
              </a:rPr>
              <a:t>There is a consistent trend in the conversion rate and the sum of Cart Additions</a:t>
            </a:r>
          </a:p>
          <a:p>
            <a:pPr marL="285750" indent="-285750">
              <a:buClr>
                <a:schemeClr val="bg2">
                  <a:lumMod val="50000"/>
                </a:schemeClr>
              </a:buClr>
              <a:buFont typeface="Wingdings" panose="05000000000000000000" pitchFamily="2" charset="2"/>
              <a:buChar char="v"/>
            </a:pPr>
            <a:r>
              <a:rPr lang="en-US" sz="2900" dirty="0">
                <a:solidFill>
                  <a:schemeClr val="bg2">
                    <a:lumMod val="50000"/>
                  </a:schemeClr>
                </a:solidFill>
              </a:rPr>
              <a:t> Exception to this occurred when conversion  was 52%,the sum of Cart Additions increased to above 50 meaning the users added to their cart additions more than 50 as compared to other %.</a:t>
            </a:r>
          </a:p>
          <a:p>
            <a:pPr marL="285750" indent="-285750">
              <a:buClr>
                <a:schemeClr val="bg2">
                  <a:lumMod val="50000"/>
                </a:schemeClr>
              </a:buClr>
              <a:buFont typeface="Wingdings" panose="05000000000000000000" pitchFamily="2" charset="2"/>
              <a:buChar char="v"/>
            </a:pPr>
            <a:r>
              <a:rPr lang="en-US" sz="2900" dirty="0">
                <a:solidFill>
                  <a:schemeClr val="bg2">
                    <a:lumMod val="50000"/>
                  </a:schemeClr>
                </a:solidFill>
              </a:rPr>
              <a:t>It therefore connotes that higher conversion rate gives lower cart Additions by users.</a:t>
            </a:r>
          </a:p>
          <a:p>
            <a:pPr marL="285750" indent="-285750">
              <a:buClr>
                <a:schemeClr val="bg2">
                  <a:lumMod val="50000"/>
                </a:schemeClr>
              </a:buClr>
              <a:buFont typeface="Wingdings" panose="05000000000000000000" pitchFamily="2" charset="2"/>
              <a:buChar char="v"/>
            </a:pPr>
            <a:r>
              <a:rPr lang="en-US" sz="2900" dirty="0">
                <a:solidFill>
                  <a:schemeClr val="bg2">
                    <a:lumMod val="50000"/>
                  </a:schemeClr>
                </a:solidFill>
              </a:rPr>
              <a:t> The users only proceed to checkout when cart additions is less.</a:t>
            </a:r>
          </a:p>
          <a:p>
            <a:pPr>
              <a:buClr>
                <a:schemeClr val="bg2">
                  <a:lumMod val="50000"/>
                </a:schemeClr>
              </a:buClr>
            </a:pPr>
            <a:endParaRPr lang="en-US" sz="1800" dirty="0">
              <a:solidFill>
                <a:schemeClr val="bg2">
                  <a:lumMod val="50000"/>
                </a:schemeClr>
              </a:solidFill>
            </a:endParaRPr>
          </a:p>
          <a:p>
            <a:pPr marL="285750" indent="-285750">
              <a:buClr>
                <a:schemeClr val="bg2">
                  <a:lumMod val="50000"/>
                </a:schemeClr>
              </a:buClr>
              <a:buFont typeface="Arial" panose="020B0604020202020204" pitchFamily="34" charset="0"/>
              <a:buChar char="•"/>
            </a:pPr>
            <a:endParaRPr lang="en-US" sz="1800" dirty="0">
              <a:solidFill>
                <a:schemeClr val="bg2">
                  <a:lumMod val="50000"/>
                </a:schemeClr>
              </a:solidFill>
            </a:endParaRPr>
          </a:p>
          <a:p>
            <a:pPr marL="285750" indent="-285750">
              <a:buClr>
                <a:schemeClr val="bg2">
                  <a:lumMod val="50000"/>
                </a:schemeClr>
              </a:buClr>
              <a:buFont typeface="Arial" panose="020B0604020202020204" pitchFamily="34" charset="0"/>
              <a:buChar char="•"/>
            </a:pPr>
            <a:endParaRPr lang="en-US" sz="1800" dirty="0">
              <a:solidFill>
                <a:schemeClr val="bg2">
                  <a:lumMod val="50000"/>
                </a:schemeClr>
              </a:solidFill>
            </a:endParaRPr>
          </a:p>
          <a:p>
            <a:pPr marL="285750" indent="-285750">
              <a:buClr>
                <a:schemeClr val="bg2">
                  <a:lumMod val="50000"/>
                </a:schemeClr>
              </a:buClr>
              <a:buFont typeface="Wingdings" panose="05000000000000000000" pitchFamily="2" charset="2"/>
              <a:buChar char="q"/>
            </a:pPr>
            <a:endParaRPr lang="en-US" sz="1800" dirty="0">
              <a:solidFill>
                <a:schemeClr val="bg2">
                  <a:lumMod val="50000"/>
                </a:schemeClr>
              </a:solidFill>
            </a:endParaRPr>
          </a:p>
          <a:p>
            <a:pPr marL="285750" indent="-285750">
              <a:buClr>
                <a:schemeClr val="bg2">
                  <a:lumMod val="50000"/>
                </a:schemeClr>
              </a:buClr>
              <a:buFont typeface="Wingdings" panose="05000000000000000000" pitchFamily="2" charset="2"/>
              <a:buChar char="q"/>
            </a:pPr>
            <a:endParaRPr lang="en-NG" sz="1800" dirty="0">
              <a:solidFill>
                <a:schemeClr val="bg2">
                  <a:lumMod val="50000"/>
                </a:schemeClr>
              </a:solidFill>
            </a:endParaRPr>
          </a:p>
        </p:txBody>
      </p:sp>
      <p:graphicFrame>
        <p:nvGraphicFramePr>
          <p:cNvPr id="11" name="Content Placeholder 10">
            <a:extLst>
              <a:ext uri="{FF2B5EF4-FFF2-40B4-BE49-F238E27FC236}">
                <a16:creationId xmlns:a16="http://schemas.microsoft.com/office/drawing/2014/main" id="{D0F58C8C-622B-BEE3-C5A9-6D3D0FAE761C}"/>
              </a:ext>
            </a:extLst>
          </p:cNvPr>
          <p:cNvGraphicFramePr>
            <a:graphicFrameLocks noGrp="1"/>
          </p:cNvGraphicFramePr>
          <p:nvPr>
            <p:ph idx="1"/>
            <p:extLst>
              <p:ext uri="{D42A27DB-BD31-4B8C-83A1-F6EECF244321}">
                <p14:modId xmlns:p14="http://schemas.microsoft.com/office/powerpoint/2010/main" val="1193191926"/>
              </p:ext>
            </p:extLst>
          </p:nvPr>
        </p:nvGraphicFramePr>
        <p:xfrm>
          <a:off x="5201782" y="446088"/>
          <a:ext cx="6478589" cy="5414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00259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3827</TotalTime>
  <Words>642</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Century Gothic</vt:lpstr>
      <vt:lpstr>Courier New</vt:lpstr>
      <vt:lpstr>Wingdings</vt:lpstr>
      <vt:lpstr>Wingdings 3</vt:lpstr>
      <vt:lpstr>Wisp</vt:lpstr>
      <vt:lpstr>EXCEL CAPSTONE PROJECT</vt:lpstr>
      <vt:lpstr>Flex -Trade User Behaviour  Analysis </vt:lpstr>
      <vt:lpstr>Table of Contents</vt:lpstr>
      <vt:lpstr>Company Overview</vt:lpstr>
      <vt:lpstr>Objectives</vt:lpstr>
      <vt:lpstr>Key performance Indicators  (KPI’s)</vt:lpstr>
      <vt:lpstr>          Insights from Analysis</vt:lpstr>
      <vt:lpstr>          Insights from Analysis</vt:lpstr>
      <vt:lpstr>          Insights from Analysis</vt:lpstr>
      <vt:lpstr>          Insights from Analysis</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Adeniyi Adeyemi</dc:creator>
  <cp:lastModifiedBy>Adeniyi Adeyemi</cp:lastModifiedBy>
  <cp:revision>24</cp:revision>
  <dcterms:created xsi:type="dcterms:W3CDTF">2024-07-18T12:05:01Z</dcterms:created>
  <dcterms:modified xsi:type="dcterms:W3CDTF">2024-10-17T14:32:12Z</dcterms:modified>
</cp:coreProperties>
</file>