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8" r:id="rId3"/>
    <p:sldId id="258" r:id="rId4"/>
    <p:sldId id="257" r:id="rId5"/>
    <p:sldId id="260" r:id="rId6"/>
    <p:sldId id="262" r:id="rId7"/>
    <p:sldId id="264" r:id="rId8"/>
    <p:sldId id="259" r:id="rId9"/>
    <p:sldId id="281" r:id="rId10"/>
    <p:sldId id="261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63" r:id="rId19"/>
    <p:sldId id="265" r:id="rId20"/>
    <p:sldId id="279" r:id="rId21"/>
    <p:sldId id="280" r:id="rId22"/>
    <p:sldId id="270" r:id="rId23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68E6"/>
    <a:srgbClr val="2F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07/relationships/hdphoto" Target="../media/hdphoto1.wdp"/><Relationship Id="rId1" Type="http://schemas.openxmlformats.org/officeDocument/2006/relationships/image" Target="../media/image15.png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07/relationships/hdphoto" Target="../media/hdphoto1.wdp"/><Relationship Id="rId1" Type="http://schemas.openxmlformats.org/officeDocument/2006/relationships/image" Target="../media/image15.png"/><Relationship Id="rId6" Type="http://schemas.microsoft.com/office/2007/relationships/hdphoto" Target="../media/hdphoto3.wdp"/><Relationship Id="rId5" Type="http://schemas.openxmlformats.org/officeDocument/2006/relationships/image" Target="../media/image17.png"/><Relationship Id="rId4" Type="http://schemas.microsoft.com/office/2007/relationships/hdphoto" Target="../media/hdphoto2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5E767-74DC-4C38-ADAF-45937F12DC7E}" type="doc">
      <dgm:prSet loTypeId="urn:microsoft.com/office/officeart/2011/layout/RadialPictureList" loCatId="pictur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DEB81E00-D916-4E45-9539-4186C7820ED3}">
      <dgm:prSet phldrT="[Text]" custT="1"/>
      <dgm:spPr>
        <a:solidFill>
          <a:schemeClr val="bg2">
            <a:lumMod val="25000"/>
            <a:alpha val="90000"/>
          </a:schemeClr>
        </a:solidFill>
      </dgm:spPr>
      <dgm:t>
        <a:bodyPr/>
        <a:lstStyle/>
        <a:p>
          <a:r>
            <a:rPr lang="en-US" sz="3200" b="1" dirty="0">
              <a:solidFill>
                <a:schemeClr val="bg1"/>
              </a:solidFill>
              <a:latin typeface="Century Gothic" panose="020B0502020202020204" pitchFamily="34" charset="0"/>
            </a:rPr>
            <a:t>Approach</a:t>
          </a:r>
        </a:p>
      </dgm:t>
    </dgm:pt>
    <dgm:pt modelId="{8DF9D489-B867-4843-BA87-4810A661F93D}" type="parTrans" cxnId="{AC66DD64-1CFE-4407-AC64-72C8A2F6F1A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84E48966-7F5A-4534-A4FC-46F1DB1C44ED}" type="sibTrans" cxnId="{AC66DD64-1CFE-4407-AC64-72C8A2F6F1A5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34BC2DA6-2C39-4A62-AA9A-0D7718CB2114}">
      <dgm:prSet phldrT="[Text]" custT="1"/>
      <dgm:spPr/>
      <dgm:t>
        <a:bodyPr/>
        <a:lstStyle/>
        <a:p>
          <a:r>
            <a:rPr lang="en-US" sz="32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rPr>
            <a:t>Data Collection</a:t>
          </a:r>
        </a:p>
      </dgm:t>
    </dgm:pt>
    <dgm:pt modelId="{4EADAAF9-D2CB-4D31-B980-D2C94FDD143B}" type="parTrans" cxnId="{8438419D-F3BD-4EA8-B6E9-821045D8C22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02DD6C37-56B9-4A97-9CB0-AED4776E9B71}" type="sibTrans" cxnId="{8438419D-F3BD-4EA8-B6E9-821045D8C22E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B0380A9D-7189-4C94-8C68-BDDD99A72154}">
      <dgm:prSet phldrT="[Text]" custT="1"/>
      <dgm:spPr/>
      <dgm:t>
        <a:bodyPr/>
        <a:lstStyle/>
        <a:p>
          <a:pPr algn="l"/>
          <a:r>
            <a:rPr lang="en-US" sz="32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rPr>
            <a:t>Data Cleaning and Transformation</a:t>
          </a:r>
        </a:p>
      </dgm:t>
    </dgm:pt>
    <dgm:pt modelId="{6F6A759A-14DE-42AD-88AD-B0E3456B5E75}" type="parTrans" cxnId="{2C42368A-A7CE-4370-A222-09833124E5D1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405BF44D-0510-4D45-89BA-318BB7860851}" type="sibTrans" cxnId="{2C42368A-A7CE-4370-A222-09833124E5D1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B4427647-8986-404D-A4E7-09CA5E1124B6}">
      <dgm:prSet phldrT="[Text]" custT="1"/>
      <dgm:spPr/>
      <dgm:t>
        <a:bodyPr/>
        <a:lstStyle/>
        <a:p>
          <a:r>
            <a:rPr lang="en-US" sz="32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rPr>
            <a:t>Data Analysis and Visualization</a:t>
          </a:r>
        </a:p>
      </dgm:t>
    </dgm:pt>
    <dgm:pt modelId="{B863209B-744D-495A-A048-F480173B9974}" type="parTrans" cxnId="{C79007B3-492C-459B-B376-82234F74C8BB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3E8B551B-36D5-4229-872E-0EFC610E5DA3}" type="sibTrans" cxnId="{C79007B3-492C-459B-B376-82234F74C8BB}">
      <dgm:prSet/>
      <dgm:spPr/>
      <dgm:t>
        <a:bodyPr/>
        <a:lstStyle/>
        <a:p>
          <a:endParaRPr lang="en-US">
            <a:solidFill>
              <a:schemeClr val="bg2">
                <a:lumMod val="25000"/>
              </a:schemeClr>
            </a:solidFill>
          </a:endParaRPr>
        </a:p>
      </dgm:t>
    </dgm:pt>
    <dgm:pt modelId="{D16C8F7D-0979-487F-8494-13104DBB585A}" type="pres">
      <dgm:prSet presAssocID="{46D5E767-74DC-4C38-ADAF-45937F12DC7E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68DEF1FF-EDE6-4D4D-BE83-2D792C69420B}" type="pres">
      <dgm:prSet presAssocID="{DEB81E00-D916-4E45-9539-4186C7820ED3}" presName="Parent" presStyleLbl="node1" presStyleIdx="0" presStyleCnt="2">
        <dgm:presLayoutVars>
          <dgm:chMax val="4"/>
          <dgm:chPref val="3"/>
        </dgm:presLayoutVars>
      </dgm:prSet>
      <dgm:spPr/>
    </dgm:pt>
    <dgm:pt modelId="{47377F2D-8EFE-4B66-98A3-F065CD5D91AC}" type="pres">
      <dgm:prSet presAssocID="{34BC2DA6-2C39-4A62-AA9A-0D7718CB2114}" presName="Accent" presStyleLbl="node1" presStyleIdx="1" presStyleCnt="2" custLinFactNeighborX="-3315" custLinFactNeighborY="-1836"/>
      <dgm:spPr>
        <a:solidFill>
          <a:schemeClr val="bg2">
            <a:lumMod val="25000"/>
            <a:alpha val="50000"/>
          </a:schemeClr>
        </a:solidFill>
      </dgm:spPr>
    </dgm:pt>
    <dgm:pt modelId="{17BB30A8-0E33-420A-BC58-1E63ED5FE22A}" type="pres">
      <dgm:prSet presAssocID="{34BC2DA6-2C39-4A62-AA9A-0D7718CB2114}" presName="Image1" presStyleLbl="fgImgPlace1" presStyleIdx="0" presStyleCnt="3" custScaleX="81507" custScaleY="68654" custLinFactNeighborX="-2618" custLinFactNeighborY="1062"/>
      <dgm:spPr>
        <a:prstGeom prst="sun">
          <a:avLst/>
        </a:prstGeom>
        <a:blipFill>
          <a:blip xmlns:r="http://schemas.openxmlformats.org/officeDocument/2006/relationships"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</dgm:spPr>
    </dgm:pt>
    <dgm:pt modelId="{678A7116-23B3-4C85-9174-5FE18DDA055F}" type="pres">
      <dgm:prSet presAssocID="{34BC2DA6-2C39-4A62-AA9A-0D7718CB2114}" presName="Child1" presStyleLbl="revTx" presStyleIdx="0" presStyleCnt="3" custFlipHor="1" custScaleX="132263" custScaleY="47882">
        <dgm:presLayoutVars>
          <dgm:chMax val="0"/>
          <dgm:chPref val="0"/>
          <dgm:bulletEnabled val="1"/>
        </dgm:presLayoutVars>
      </dgm:prSet>
      <dgm:spPr/>
    </dgm:pt>
    <dgm:pt modelId="{ED984791-B7FE-4B46-9B15-D0A8C1C92CFF}" type="pres">
      <dgm:prSet presAssocID="{B0380A9D-7189-4C94-8C68-BDDD99A72154}" presName="Image2" presStyleCnt="0"/>
      <dgm:spPr/>
    </dgm:pt>
    <dgm:pt modelId="{60DAE173-2FE2-4E38-9E95-76B163447419}" type="pres">
      <dgm:prSet presAssocID="{B0380A9D-7189-4C94-8C68-BDDD99A72154}" presName="Image" presStyleLbl="fgImgPlace1" presStyleIdx="1" presStyleCnt="3" custScaleX="79774" custScaleY="65845" custLinFactNeighborX="-12435" custLinFactNeighborY="-6689"/>
      <dgm:spPr>
        <a:prstGeom prst="sun">
          <a:avLst/>
        </a:prstGeom>
        <a:blipFill>
          <a:blip xmlns:r="http://schemas.openxmlformats.org/officeDocument/2006/relationships"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DE97D1-5071-4263-8D12-187FBE21F4D8}" type="pres">
      <dgm:prSet presAssocID="{B0380A9D-7189-4C94-8C68-BDDD99A72154}" presName="Child2" presStyleLbl="revTx" presStyleIdx="1" presStyleCnt="3" custScaleX="149525" custLinFactNeighborX="33104" custLinFactNeighborY="-1430">
        <dgm:presLayoutVars>
          <dgm:chMax val="0"/>
          <dgm:chPref val="0"/>
          <dgm:bulletEnabled val="1"/>
        </dgm:presLayoutVars>
      </dgm:prSet>
      <dgm:spPr/>
    </dgm:pt>
    <dgm:pt modelId="{F84686E6-C241-4D2E-A3EF-B2C00D20C0E9}" type="pres">
      <dgm:prSet presAssocID="{B4427647-8986-404D-A4E7-09CA5E1124B6}" presName="Image3" presStyleCnt="0"/>
      <dgm:spPr/>
    </dgm:pt>
    <dgm:pt modelId="{D7F9E33C-19D1-497E-8460-77A87A8916C4}" type="pres">
      <dgm:prSet presAssocID="{B4427647-8986-404D-A4E7-09CA5E1124B6}" presName="Image" presStyleLbl="fgImgPlace1" presStyleIdx="2" presStyleCnt="3" custScaleX="82402" custScaleY="63290" custLinFactNeighborX="-10916" custLinFactNeighborY="-6509"/>
      <dgm:spPr>
        <a:prstGeom prst="sun">
          <a:avLst/>
        </a:prstGeom>
        <a:blipFill>
          <a:blip xmlns:r="http://schemas.openxmlformats.org/officeDocument/2006/relationships"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 t="-15000" b="-15000"/>
          </a:stretch>
        </a:blipFill>
      </dgm:spPr>
    </dgm:pt>
    <dgm:pt modelId="{53EE9E7C-BB70-4145-A8F8-F8106DA8B0FE}" type="pres">
      <dgm:prSet presAssocID="{B4427647-8986-404D-A4E7-09CA5E1124B6}" presName="Child3" presStyleLbl="revTx" presStyleIdx="2" presStyleCnt="3" custScaleX="127801">
        <dgm:presLayoutVars>
          <dgm:chMax val="0"/>
          <dgm:chPref val="0"/>
          <dgm:bulletEnabled val="1"/>
        </dgm:presLayoutVars>
      </dgm:prSet>
      <dgm:spPr/>
    </dgm:pt>
  </dgm:ptLst>
  <dgm:cxnLst>
    <dgm:cxn modelId="{5A260827-57B1-4066-B389-133F5822E8C1}" type="presOf" srcId="{DEB81E00-D916-4E45-9539-4186C7820ED3}" destId="{68DEF1FF-EDE6-4D4D-BE83-2D792C69420B}" srcOrd="0" destOrd="0" presId="urn:microsoft.com/office/officeart/2011/layout/RadialPictureList"/>
    <dgm:cxn modelId="{AC66DD64-1CFE-4407-AC64-72C8A2F6F1A5}" srcId="{46D5E767-74DC-4C38-ADAF-45937F12DC7E}" destId="{DEB81E00-D916-4E45-9539-4186C7820ED3}" srcOrd="0" destOrd="0" parTransId="{8DF9D489-B867-4843-BA87-4810A661F93D}" sibTransId="{84E48966-7F5A-4534-A4FC-46F1DB1C44ED}"/>
    <dgm:cxn modelId="{73489845-F39B-4039-875E-83A5F8EC87CE}" type="presOf" srcId="{B4427647-8986-404D-A4E7-09CA5E1124B6}" destId="{53EE9E7C-BB70-4145-A8F8-F8106DA8B0FE}" srcOrd="0" destOrd="0" presId="urn:microsoft.com/office/officeart/2011/layout/RadialPictureList"/>
    <dgm:cxn modelId="{2C42368A-A7CE-4370-A222-09833124E5D1}" srcId="{DEB81E00-D916-4E45-9539-4186C7820ED3}" destId="{B0380A9D-7189-4C94-8C68-BDDD99A72154}" srcOrd="1" destOrd="0" parTransId="{6F6A759A-14DE-42AD-88AD-B0E3456B5E75}" sibTransId="{405BF44D-0510-4D45-89BA-318BB7860851}"/>
    <dgm:cxn modelId="{8438419D-F3BD-4EA8-B6E9-821045D8C22E}" srcId="{DEB81E00-D916-4E45-9539-4186C7820ED3}" destId="{34BC2DA6-2C39-4A62-AA9A-0D7718CB2114}" srcOrd="0" destOrd="0" parTransId="{4EADAAF9-D2CB-4D31-B980-D2C94FDD143B}" sibTransId="{02DD6C37-56B9-4A97-9CB0-AED4776E9B71}"/>
    <dgm:cxn modelId="{0B08D1B2-8A17-4D23-BD0F-F2EA469E467C}" type="presOf" srcId="{34BC2DA6-2C39-4A62-AA9A-0D7718CB2114}" destId="{678A7116-23B3-4C85-9174-5FE18DDA055F}" srcOrd="0" destOrd="0" presId="urn:microsoft.com/office/officeart/2011/layout/RadialPictureList"/>
    <dgm:cxn modelId="{C79007B3-492C-459B-B376-82234F74C8BB}" srcId="{DEB81E00-D916-4E45-9539-4186C7820ED3}" destId="{B4427647-8986-404D-A4E7-09CA5E1124B6}" srcOrd="2" destOrd="0" parTransId="{B863209B-744D-495A-A048-F480173B9974}" sibTransId="{3E8B551B-36D5-4229-872E-0EFC610E5DA3}"/>
    <dgm:cxn modelId="{9BA7A7DB-82DC-45B3-8908-4A7C51D166D4}" type="presOf" srcId="{B0380A9D-7189-4C94-8C68-BDDD99A72154}" destId="{64DE97D1-5071-4263-8D12-187FBE21F4D8}" srcOrd="0" destOrd="0" presId="urn:microsoft.com/office/officeart/2011/layout/RadialPictureList"/>
    <dgm:cxn modelId="{BBE887E2-9486-4077-A5A2-BFF1CA1A8492}" type="presOf" srcId="{46D5E767-74DC-4C38-ADAF-45937F12DC7E}" destId="{D16C8F7D-0979-487F-8494-13104DBB585A}" srcOrd="0" destOrd="0" presId="urn:microsoft.com/office/officeart/2011/layout/RadialPictureList"/>
    <dgm:cxn modelId="{E93B4437-2927-4550-B59F-063ED5C0B953}" type="presParOf" srcId="{D16C8F7D-0979-487F-8494-13104DBB585A}" destId="{68DEF1FF-EDE6-4D4D-BE83-2D792C69420B}" srcOrd="0" destOrd="0" presId="urn:microsoft.com/office/officeart/2011/layout/RadialPictureList"/>
    <dgm:cxn modelId="{EE1F91DD-45F5-42DD-8807-6C72E659DA7A}" type="presParOf" srcId="{D16C8F7D-0979-487F-8494-13104DBB585A}" destId="{47377F2D-8EFE-4B66-98A3-F065CD5D91AC}" srcOrd="1" destOrd="0" presId="urn:microsoft.com/office/officeart/2011/layout/RadialPictureList"/>
    <dgm:cxn modelId="{08F18F90-6876-4B95-B743-33F84D6F1F62}" type="presParOf" srcId="{D16C8F7D-0979-487F-8494-13104DBB585A}" destId="{17BB30A8-0E33-420A-BC58-1E63ED5FE22A}" srcOrd="2" destOrd="0" presId="urn:microsoft.com/office/officeart/2011/layout/RadialPictureList"/>
    <dgm:cxn modelId="{B3512CF0-E57E-49ED-88C5-B32C7D25388F}" type="presParOf" srcId="{D16C8F7D-0979-487F-8494-13104DBB585A}" destId="{678A7116-23B3-4C85-9174-5FE18DDA055F}" srcOrd="3" destOrd="0" presId="urn:microsoft.com/office/officeart/2011/layout/RadialPictureList"/>
    <dgm:cxn modelId="{EE29DD2B-D0CE-41E2-A987-0C3AAB0A2F66}" type="presParOf" srcId="{D16C8F7D-0979-487F-8494-13104DBB585A}" destId="{ED984791-B7FE-4B46-9B15-D0A8C1C92CFF}" srcOrd="4" destOrd="0" presId="urn:microsoft.com/office/officeart/2011/layout/RadialPictureList"/>
    <dgm:cxn modelId="{24402BA4-5E55-4279-BA45-2A6FA3AC034B}" type="presParOf" srcId="{ED984791-B7FE-4B46-9B15-D0A8C1C92CFF}" destId="{60DAE173-2FE2-4E38-9E95-76B163447419}" srcOrd="0" destOrd="0" presId="urn:microsoft.com/office/officeart/2011/layout/RadialPictureList"/>
    <dgm:cxn modelId="{F1BA5821-602F-40E0-8E3B-D52B6ABF97D9}" type="presParOf" srcId="{D16C8F7D-0979-487F-8494-13104DBB585A}" destId="{64DE97D1-5071-4263-8D12-187FBE21F4D8}" srcOrd="5" destOrd="0" presId="urn:microsoft.com/office/officeart/2011/layout/RadialPictureList"/>
    <dgm:cxn modelId="{7034AA12-7324-43C7-92A5-C10289905413}" type="presParOf" srcId="{D16C8F7D-0979-487F-8494-13104DBB585A}" destId="{F84686E6-C241-4D2E-A3EF-B2C00D20C0E9}" srcOrd="6" destOrd="0" presId="urn:microsoft.com/office/officeart/2011/layout/RadialPictureList"/>
    <dgm:cxn modelId="{577708C2-5813-4240-ACFE-B3FA63E0896C}" type="presParOf" srcId="{F84686E6-C241-4D2E-A3EF-B2C00D20C0E9}" destId="{D7F9E33C-19D1-497E-8460-77A87A8916C4}" srcOrd="0" destOrd="0" presId="urn:microsoft.com/office/officeart/2011/layout/RadialPictureList"/>
    <dgm:cxn modelId="{ED632958-21F8-4A46-AF9D-436F50E0E4A8}" type="presParOf" srcId="{D16C8F7D-0979-487F-8494-13104DBB585A}" destId="{53EE9E7C-BB70-4145-A8F8-F8106DA8B0FE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EF1FF-EDE6-4D4D-BE83-2D792C69420B}">
      <dsp:nvSpPr>
        <dsp:cNvPr id="0" name=""/>
        <dsp:cNvSpPr/>
      </dsp:nvSpPr>
      <dsp:spPr>
        <a:xfrm>
          <a:off x="1273876" y="2410123"/>
          <a:ext cx="2983984" cy="2984131"/>
        </a:xfrm>
        <a:prstGeom prst="ellipse">
          <a:avLst/>
        </a:prstGeom>
        <a:solidFill>
          <a:schemeClr val="bg2">
            <a:lumMod val="25000"/>
            <a:alpha val="9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1"/>
              </a:solidFill>
              <a:latin typeface="Century Gothic" panose="020B0502020202020204" pitchFamily="34" charset="0"/>
            </a:rPr>
            <a:t>Approach</a:t>
          </a:r>
        </a:p>
      </dsp:txBody>
      <dsp:txXfrm>
        <a:off x="1710870" y="2847139"/>
        <a:ext cx="2109996" cy="2110099"/>
      </dsp:txXfrm>
    </dsp:sp>
    <dsp:sp modelId="{47377F2D-8EFE-4B66-98A3-F065CD5D91AC}">
      <dsp:nvSpPr>
        <dsp:cNvPr id="0" name=""/>
        <dsp:cNvSpPr/>
      </dsp:nvSpPr>
      <dsp:spPr>
        <a:xfrm>
          <a:off x="-464325" y="635822"/>
          <a:ext cx="6015220" cy="6270502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bg2">
            <a:lumMod val="25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B30A8-0E33-420A-BC58-1E63ED5FE22A}">
      <dsp:nvSpPr>
        <dsp:cNvPr id="0" name=""/>
        <dsp:cNvSpPr/>
      </dsp:nvSpPr>
      <dsp:spPr>
        <a:xfrm>
          <a:off x="4270208" y="1547141"/>
          <a:ext cx="1302914" cy="1097762"/>
        </a:xfrm>
        <a:prstGeom prst="sun">
          <a:avLst/>
        </a:prstGeom>
        <a:blipFill>
          <a:blip xmlns:r="http://schemas.openxmlformats.org/officeDocument/2006/relationships" r:embed="rId1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A7116-23B3-4C85-9174-5FE18DDA055F}">
      <dsp:nvSpPr>
        <dsp:cNvPr id="0" name=""/>
        <dsp:cNvSpPr/>
      </dsp:nvSpPr>
      <dsp:spPr>
        <a:xfrm flipH="1">
          <a:off x="5538865" y="1708539"/>
          <a:ext cx="2830026" cy="741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3200" b="1" kern="12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rPr>
            <a:t>Data Collection</a:t>
          </a:r>
        </a:p>
      </dsp:txBody>
      <dsp:txXfrm>
        <a:off x="5538865" y="1708539"/>
        <a:ext cx="2830026" cy="741002"/>
      </dsp:txXfrm>
    </dsp:sp>
    <dsp:sp modelId="{60DAE173-2FE2-4E38-9E95-76B163447419}">
      <dsp:nvSpPr>
        <dsp:cNvPr id="0" name=""/>
        <dsp:cNvSpPr/>
      </dsp:nvSpPr>
      <dsp:spPr>
        <a:xfrm>
          <a:off x="4744968" y="3264734"/>
          <a:ext cx="1275212" cy="1052847"/>
        </a:xfrm>
        <a:prstGeom prst="sun">
          <a:avLst/>
        </a:prstGeom>
        <a:blipFill>
          <a:blip xmlns:r="http://schemas.openxmlformats.org/officeDocument/2006/relationships"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E97D1-5071-4263-8D12-187FBE21F4D8}">
      <dsp:nvSpPr>
        <dsp:cNvPr id="0" name=""/>
        <dsp:cNvSpPr/>
      </dsp:nvSpPr>
      <dsp:spPr>
        <a:xfrm>
          <a:off x="5980940" y="3099068"/>
          <a:ext cx="3199380" cy="1547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3200" b="1" kern="12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rPr>
            <a:t>Data Cleaning and Transformation</a:t>
          </a:r>
        </a:p>
      </dsp:txBody>
      <dsp:txXfrm>
        <a:off x="5980940" y="3099068"/>
        <a:ext cx="3199380" cy="1547559"/>
      </dsp:txXfrm>
    </dsp:sp>
    <dsp:sp modelId="{D7F9E33C-19D1-497E-8460-77A87A8916C4}">
      <dsp:nvSpPr>
        <dsp:cNvPr id="0" name=""/>
        <dsp:cNvSpPr/>
      </dsp:nvSpPr>
      <dsp:spPr>
        <a:xfrm>
          <a:off x="4130408" y="5132821"/>
          <a:ext cx="1317221" cy="1011993"/>
        </a:xfrm>
        <a:prstGeom prst="sun">
          <a:avLst/>
        </a:prstGeom>
        <a:blipFill>
          <a:blip xmlns:r="http://schemas.openxmlformats.org/officeDocument/2006/relationships" r:embed="rId5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>
            <a:fillRect t="-15000" b="-1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E9E7C-BB70-4145-A8F8-F8106DA8B0FE}">
      <dsp:nvSpPr>
        <dsp:cNvPr id="0" name=""/>
        <dsp:cNvSpPr/>
      </dsp:nvSpPr>
      <dsp:spPr>
        <a:xfrm>
          <a:off x="5586601" y="4976013"/>
          <a:ext cx="2734552" cy="15475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10000"/>
            </a:spcAft>
            <a:buNone/>
          </a:pPr>
          <a:r>
            <a:rPr lang="en-US" sz="3200" b="1" kern="12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rPr>
            <a:t>Data Analysis and Visualization</a:t>
          </a:r>
        </a:p>
      </dsp:txBody>
      <dsp:txXfrm>
        <a:off x="5586601" y="4976013"/>
        <a:ext cx="2734552" cy="1547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svg"/><Relationship Id="rId7" Type="http://schemas.openxmlformats.org/officeDocument/2006/relationships/image" Target="../media/image23.png"/><Relationship Id="rId12" Type="http://schemas.openxmlformats.org/officeDocument/2006/relationships/image" Target="../media/image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3.svg"/><Relationship Id="rId5" Type="http://schemas.openxmlformats.org/officeDocument/2006/relationships/image" Target="../media/image38.svg"/><Relationship Id="rId10" Type="http://schemas.openxmlformats.org/officeDocument/2006/relationships/image" Target="../media/image2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sv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20124" y="0"/>
            <a:ext cx="4367876" cy="10287000"/>
            <a:chOff x="0" y="0"/>
            <a:chExt cx="115038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0387" cy="2709333"/>
            </a:xfrm>
            <a:custGeom>
              <a:avLst/>
              <a:gdLst/>
              <a:ahLst/>
              <a:cxnLst/>
              <a:rect l="l" t="t" r="r" b="b"/>
              <a:pathLst>
                <a:path w="1150387" h="2709333">
                  <a:moveTo>
                    <a:pt x="0" y="0"/>
                  </a:moveTo>
                  <a:lnTo>
                    <a:pt x="1150387" y="0"/>
                  </a:lnTo>
                  <a:lnTo>
                    <a:pt x="11503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150387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88028" y="1976471"/>
            <a:ext cx="4664191" cy="6392622"/>
            <a:chOff x="0" y="0"/>
            <a:chExt cx="6218921" cy="8523496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/>
            <a:srcRect t="4342" b="4342"/>
            <a:stretch>
              <a:fillRect/>
            </a:stretch>
          </p:blipFill>
          <p:spPr>
            <a:xfrm>
              <a:off x="0" y="0"/>
              <a:ext cx="6218921" cy="8523496"/>
            </a:xfrm>
            <a:prstGeom prst="rect">
              <a:avLst/>
            </a:prstGeom>
          </p:spPr>
        </p:pic>
      </p:grpSp>
      <p:sp>
        <p:nvSpPr>
          <p:cNvPr id="8" name="AutoShape 8"/>
          <p:cNvSpPr/>
          <p:nvPr/>
        </p:nvSpPr>
        <p:spPr>
          <a:xfrm flipH="1">
            <a:off x="2130054" y="1866900"/>
            <a:ext cx="79745" cy="6792869"/>
          </a:xfrm>
          <a:prstGeom prst="line">
            <a:avLst/>
          </a:prstGeom>
          <a:ln w="95250" cap="rnd">
            <a:solidFill>
              <a:srgbClr val="F2542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895600" y="876300"/>
            <a:ext cx="3352800" cy="577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480"/>
              </a:lnSpc>
              <a:spcBef>
                <a:spcPct val="0"/>
              </a:spcBef>
            </a:pPr>
            <a:r>
              <a:rPr lang="en-US" sz="40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Byte-Breakers</a:t>
            </a:r>
          </a:p>
        </p:txBody>
      </p:sp>
      <p:sp>
        <p:nvSpPr>
          <p:cNvPr id="20" name="Freeform 11"/>
          <p:cNvSpPr/>
          <p:nvPr/>
        </p:nvSpPr>
        <p:spPr>
          <a:xfrm>
            <a:off x="2438400" y="495300"/>
            <a:ext cx="825363" cy="825363"/>
          </a:xfrm>
          <a:custGeom>
            <a:avLst/>
            <a:gdLst/>
            <a:ahLst/>
            <a:cxnLst/>
            <a:rect l="l" t="t" r="r" b="b"/>
            <a:pathLst>
              <a:path w="825363" h="825363">
                <a:moveTo>
                  <a:pt x="0" y="0"/>
                </a:moveTo>
                <a:lnTo>
                  <a:pt x="825362" y="0"/>
                </a:lnTo>
                <a:lnTo>
                  <a:pt x="825362" y="825362"/>
                </a:lnTo>
                <a:lnTo>
                  <a:pt x="0" y="825362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15"/>
          <p:cNvSpPr txBox="1"/>
          <p:nvPr/>
        </p:nvSpPr>
        <p:spPr>
          <a:xfrm>
            <a:off x="2286000" y="3686174"/>
            <a:ext cx="84582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/>
            <a:r>
              <a:rPr lang="en-US" sz="6000" b="1" dirty="0">
                <a:solidFill>
                  <a:srgbClr val="F25426"/>
                </a:solidFill>
                <a:latin typeface="Century Gothic" panose="020B0502020202020204" pitchFamily="34" charset="0"/>
                <a:ea typeface="Open Sans" charset="0"/>
                <a:cs typeface="Open Sans" charset="0"/>
                <a:sym typeface="Corben"/>
              </a:rPr>
              <a:t>UNLOCKING SALES TRENDS TO DRIVE SUCCESS</a:t>
            </a:r>
          </a:p>
        </p:txBody>
      </p:sp>
      <p:pic>
        <p:nvPicPr>
          <p:cNvPr id="21506" name="Picture 2" descr="West Africa Vocational Education (WAVE) - African Visionary Fun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005829" y="9848797"/>
            <a:ext cx="1017060" cy="337463"/>
          </a:xfrm>
          <a:prstGeom prst="rect">
            <a:avLst/>
          </a:prstGeom>
          <a:noFill/>
        </p:spPr>
      </p:pic>
      <p:pic>
        <p:nvPicPr>
          <p:cNvPr id="21508" name="Picture 4" descr="Digital Fortress Institut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342062" y="9689655"/>
            <a:ext cx="1524000" cy="4966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413477" cy="5314938"/>
            <a:chOff x="0" y="0"/>
            <a:chExt cx="1952521" cy="13998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52521" cy="1399819"/>
            </a:xfrm>
            <a:custGeom>
              <a:avLst/>
              <a:gdLst/>
              <a:ahLst/>
              <a:cxnLst/>
              <a:rect l="l" t="t" r="r" b="b"/>
              <a:pathLst>
                <a:path w="1952521" h="1399819">
                  <a:moveTo>
                    <a:pt x="0" y="0"/>
                  </a:moveTo>
                  <a:lnTo>
                    <a:pt x="1952521" y="0"/>
                  </a:lnTo>
                  <a:lnTo>
                    <a:pt x="1952521" y="1399819"/>
                  </a:lnTo>
                  <a:lnTo>
                    <a:pt x="0" y="1399819"/>
                  </a:lnTo>
                  <a:close/>
                </a:path>
              </a:pathLst>
            </a:custGeom>
            <a:solidFill>
              <a:srgbClr val="C1B2A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52521" cy="143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5260020"/>
            <a:ext cx="7413477" cy="5026980"/>
            <a:chOff x="0" y="0"/>
            <a:chExt cx="1952521" cy="13239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2521" cy="1323978"/>
            </a:xfrm>
            <a:custGeom>
              <a:avLst/>
              <a:gdLst/>
              <a:ahLst/>
              <a:cxnLst/>
              <a:rect l="l" t="t" r="r" b="b"/>
              <a:pathLst>
                <a:path w="1952521" h="1323978">
                  <a:moveTo>
                    <a:pt x="0" y="0"/>
                  </a:moveTo>
                  <a:lnTo>
                    <a:pt x="1952521" y="0"/>
                  </a:lnTo>
                  <a:lnTo>
                    <a:pt x="1952521" y="1323978"/>
                  </a:lnTo>
                  <a:lnTo>
                    <a:pt x="0" y="1323978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952521" cy="1362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0"/>
            <a:ext cx="1028700" cy="10287000"/>
            <a:chOff x="0" y="0"/>
            <a:chExt cx="27093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9067800" y="3695700"/>
            <a:ext cx="1600200" cy="1447800"/>
          </a:xfrm>
          <a:custGeom>
            <a:avLst/>
            <a:gdLst/>
            <a:ahLst/>
            <a:cxnLst/>
            <a:rect l="l" t="t" r="r" b="b"/>
            <a:pathLst>
              <a:path w="1810315" h="1704987">
                <a:moveTo>
                  <a:pt x="0" y="0"/>
                </a:moveTo>
                <a:lnTo>
                  <a:pt x="1810315" y="0"/>
                </a:lnTo>
                <a:lnTo>
                  <a:pt x="1810315" y="1704987"/>
                </a:lnTo>
                <a:lnTo>
                  <a:pt x="0" y="1704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473594" y="4048125"/>
            <a:ext cx="6736723" cy="2207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rgbClr val="FFFFFF"/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Key</a:t>
            </a:r>
          </a:p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rgbClr val="FFFFFF"/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Metrics</a:t>
            </a:r>
          </a:p>
        </p:txBody>
      </p:sp>
      <p:pic>
        <p:nvPicPr>
          <p:cNvPr id="3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2420600" y="6972300"/>
            <a:ext cx="4651442" cy="2713341"/>
          </a:xfrm>
          <a:prstGeom prst="rect">
            <a:avLst/>
          </a:prstGeom>
        </p:spPr>
      </p:pic>
      <p:pic>
        <p:nvPicPr>
          <p:cNvPr id="35" name="Picture 4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t="22775" r="21914"/>
          <a:stretch>
            <a:fillRect/>
          </a:stretch>
        </p:blipFill>
        <p:spPr>
          <a:xfrm>
            <a:off x="12192000" y="5219700"/>
            <a:ext cx="4419600" cy="1033494"/>
          </a:xfrm>
          <a:prstGeom prst="rect">
            <a:avLst/>
          </a:prstGeom>
        </p:spPr>
      </p:pic>
      <p:pic>
        <p:nvPicPr>
          <p:cNvPr id="36" name="Picture 5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686800" y="419100"/>
            <a:ext cx="2057400" cy="1531694"/>
          </a:xfrm>
          <a:prstGeom prst="rect">
            <a:avLst/>
          </a:prstGeom>
        </p:spPr>
      </p:pic>
      <p:sp>
        <p:nvSpPr>
          <p:cNvPr id="37" name="TextBox 18"/>
          <p:cNvSpPr txBox="1"/>
          <p:nvPr/>
        </p:nvSpPr>
        <p:spPr>
          <a:xfrm>
            <a:off x="8763000" y="2247900"/>
            <a:ext cx="2514600" cy="473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Total Customers</a:t>
            </a:r>
          </a:p>
        </p:txBody>
      </p:sp>
      <p:sp>
        <p:nvSpPr>
          <p:cNvPr id="38" name="TextBox 19"/>
          <p:cNvSpPr txBox="1"/>
          <p:nvPr/>
        </p:nvSpPr>
        <p:spPr>
          <a:xfrm>
            <a:off x="8229600" y="1790700"/>
            <a:ext cx="3305910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Agrandir Medium"/>
                <a:cs typeface="Agrandir Medium"/>
                <a:sym typeface="Agrandir Medium"/>
              </a:rPr>
              <a:t>793</a:t>
            </a:r>
          </a:p>
        </p:txBody>
      </p:sp>
      <p:sp>
        <p:nvSpPr>
          <p:cNvPr id="40" name="TextBox 19"/>
          <p:cNvSpPr txBox="1"/>
          <p:nvPr/>
        </p:nvSpPr>
        <p:spPr>
          <a:xfrm>
            <a:off x="13411200" y="8724900"/>
            <a:ext cx="2667000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Agrandir Medium"/>
                <a:cs typeface="Agrandir Medium"/>
                <a:sym typeface="Agrandir Medium"/>
              </a:rPr>
              <a:t>12.47%</a:t>
            </a:r>
          </a:p>
        </p:txBody>
      </p:sp>
      <p:sp>
        <p:nvSpPr>
          <p:cNvPr id="41" name="TextBox 18"/>
          <p:cNvSpPr txBox="1"/>
          <p:nvPr/>
        </p:nvSpPr>
        <p:spPr>
          <a:xfrm>
            <a:off x="13792200" y="9334500"/>
            <a:ext cx="2514600" cy="473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Gross Profit</a:t>
            </a:r>
          </a:p>
        </p:txBody>
      </p:sp>
      <p:sp>
        <p:nvSpPr>
          <p:cNvPr id="42" name="TextBox 18"/>
          <p:cNvSpPr txBox="1"/>
          <p:nvPr/>
        </p:nvSpPr>
        <p:spPr>
          <a:xfrm>
            <a:off x="8686800" y="5676900"/>
            <a:ext cx="3124200" cy="461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Total Sales Revenue</a:t>
            </a:r>
          </a:p>
        </p:txBody>
      </p:sp>
      <p:sp>
        <p:nvSpPr>
          <p:cNvPr id="43" name="TextBox 19"/>
          <p:cNvSpPr txBox="1"/>
          <p:nvPr/>
        </p:nvSpPr>
        <p:spPr>
          <a:xfrm>
            <a:off x="8382000" y="5143500"/>
            <a:ext cx="3305910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Agrandir Medium"/>
                <a:cs typeface="Agrandir Medium"/>
                <a:sym typeface="Agrandir Medium"/>
              </a:rPr>
              <a:t>2.30M</a:t>
            </a:r>
          </a:p>
        </p:txBody>
      </p:sp>
      <p:sp>
        <p:nvSpPr>
          <p:cNvPr id="44" name="TextBox 19"/>
          <p:cNvSpPr txBox="1"/>
          <p:nvPr/>
        </p:nvSpPr>
        <p:spPr>
          <a:xfrm>
            <a:off x="13182600" y="5753100"/>
            <a:ext cx="2971800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cs typeface="Dubai Medium" panose="020B0603030403030204" pitchFamily="34" charset="-78"/>
              </a:rPr>
              <a:t>$286.04K</a:t>
            </a:r>
          </a:p>
        </p:txBody>
      </p:sp>
      <p:sp>
        <p:nvSpPr>
          <p:cNvPr id="45" name="TextBox 18"/>
          <p:cNvSpPr txBox="1"/>
          <p:nvPr/>
        </p:nvSpPr>
        <p:spPr>
          <a:xfrm>
            <a:off x="13792200" y="6286500"/>
            <a:ext cx="2514600" cy="461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Total Profit</a:t>
            </a:r>
          </a:p>
        </p:txBody>
      </p:sp>
      <p:sp>
        <p:nvSpPr>
          <p:cNvPr id="46" name="Freeform 10"/>
          <p:cNvSpPr/>
          <p:nvPr/>
        </p:nvSpPr>
        <p:spPr>
          <a:xfrm>
            <a:off x="9144000" y="7124700"/>
            <a:ext cx="1504361" cy="1249988"/>
          </a:xfrm>
          <a:custGeom>
            <a:avLst/>
            <a:gdLst/>
            <a:ahLst/>
            <a:cxnLst/>
            <a:rect l="l" t="t" r="r" b="b"/>
            <a:pathLst>
              <a:path w="1504361" h="1249988">
                <a:moveTo>
                  <a:pt x="0" y="0"/>
                </a:moveTo>
                <a:lnTo>
                  <a:pt x="1504361" y="0"/>
                </a:lnTo>
                <a:lnTo>
                  <a:pt x="1504361" y="1249987"/>
                </a:lnTo>
                <a:lnTo>
                  <a:pt x="0" y="12499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9" name="TextBox 18"/>
          <p:cNvSpPr txBox="1"/>
          <p:nvPr/>
        </p:nvSpPr>
        <p:spPr>
          <a:xfrm>
            <a:off x="9296400" y="8801100"/>
            <a:ext cx="1676400" cy="461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Net Sales</a:t>
            </a:r>
          </a:p>
        </p:txBody>
      </p:sp>
      <p:sp>
        <p:nvSpPr>
          <p:cNvPr id="50" name="TextBox 19"/>
          <p:cNvSpPr txBox="1"/>
          <p:nvPr/>
        </p:nvSpPr>
        <p:spPr>
          <a:xfrm>
            <a:off x="8305800" y="8343900"/>
            <a:ext cx="3305910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Agrandir Medium"/>
                <a:cs typeface="Agrandir Medium"/>
                <a:sym typeface="Agrandir Medium"/>
              </a:rPr>
              <a:t>$87.00bn</a:t>
            </a:r>
          </a:p>
        </p:txBody>
      </p:sp>
      <p:sp>
        <p:nvSpPr>
          <p:cNvPr id="51" name="Freeform 8"/>
          <p:cNvSpPr/>
          <p:nvPr/>
        </p:nvSpPr>
        <p:spPr>
          <a:xfrm>
            <a:off x="13792200" y="495300"/>
            <a:ext cx="1359911" cy="1359911"/>
          </a:xfrm>
          <a:custGeom>
            <a:avLst/>
            <a:gdLst/>
            <a:ahLst/>
            <a:cxnLst/>
            <a:rect l="l" t="t" r="r" b="b"/>
            <a:pathLst>
              <a:path w="1359911" h="1359911">
                <a:moveTo>
                  <a:pt x="0" y="0"/>
                </a:moveTo>
                <a:lnTo>
                  <a:pt x="1359911" y="0"/>
                </a:lnTo>
                <a:lnTo>
                  <a:pt x="1359911" y="1359911"/>
                </a:lnTo>
                <a:lnTo>
                  <a:pt x="0" y="135991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52" name="TextBox 18"/>
          <p:cNvSpPr txBox="1"/>
          <p:nvPr/>
        </p:nvSpPr>
        <p:spPr>
          <a:xfrm>
            <a:off x="13411200" y="2247900"/>
            <a:ext cx="2971800" cy="461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Total Quantity Sold</a:t>
            </a:r>
          </a:p>
        </p:txBody>
      </p:sp>
      <p:sp>
        <p:nvSpPr>
          <p:cNvPr id="53" name="TextBox 19"/>
          <p:cNvSpPr txBox="1"/>
          <p:nvPr/>
        </p:nvSpPr>
        <p:spPr>
          <a:xfrm>
            <a:off x="12877800" y="1790700"/>
            <a:ext cx="3305910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Agrandir Medium"/>
                <a:cs typeface="Agrandir Medium"/>
                <a:sym typeface="Agrandir Medium"/>
              </a:rPr>
              <a:t>38K</a:t>
            </a:r>
          </a:p>
        </p:txBody>
      </p:sp>
      <p:sp>
        <p:nvSpPr>
          <p:cNvPr id="54" name="TextBox 19"/>
          <p:cNvSpPr txBox="1"/>
          <p:nvPr/>
        </p:nvSpPr>
        <p:spPr>
          <a:xfrm>
            <a:off x="13487400" y="3467100"/>
            <a:ext cx="2286000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cs typeface="Dubai Medium" panose="020B0603030403030204" pitchFamily="34" charset="-78"/>
              </a:rPr>
              <a:t>$1.56K</a:t>
            </a:r>
          </a:p>
        </p:txBody>
      </p:sp>
      <p:sp>
        <p:nvSpPr>
          <p:cNvPr id="55" name="TextBox 18"/>
          <p:cNvSpPr txBox="1"/>
          <p:nvPr/>
        </p:nvSpPr>
        <p:spPr>
          <a:xfrm>
            <a:off x="13716000" y="4000500"/>
            <a:ext cx="2209800" cy="461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Total Discount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266700" y="1201951"/>
            <a:ext cx="3810000" cy="958081"/>
            <a:chOff x="304800" y="9029700"/>
            <a:chExt cx="3810000" cy="958081"/>
          </a:xfrm>
        </p:grpSpPr>
        <p:sp>
          <p:nvSpPr>
            <p:cNvPr id="57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58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43000" y="342900"/>
            <a:ext cx="147828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Sales Performance by States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011400" y="9182100"/>
            <a:ext cx="3810000" cy="893448"/>
            <a:chOff x="304800" y="9029700"/>
            <a:chExt cx="3810000" cy="893448"/>
          </a:xfrm>
        </p:grpSpPr>
        <p:sp>
          <p:nvSpPr>
            <p:cNvPr id="18" name="TextBox 16"/>
            <p:cNvSpPr txBox="1"/>
            <p:nvPr/>
          </p:nvSpPr>
          <p:spPr>
            <a:xfrm>
              <a:off x="762000" y="9410700"/>
              <a:ext cx="3352800" cy="512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9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43BF9EE-5DC7-4CDC-A8D5-4F780CDB91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" r="1712"/>
          <a:stretch/>
        </p:blipFill>
        <p:spPr>
          <a:xfrm>
            <a:off x="1615647" y="1826766"/>
            <a:ext cx="15529353" cy="441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6EE57-F87A-45F4-AFA3-CE94328DB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50" y="4777846"/>
            <a:ext cx="5257800" cy="44423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43000" y="266700"/>
            <a:ext cx="16002000" cy="2205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Sales Performance by Product Category 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3276600" y="6743700"/>
            <a:ext cx="2514600" cy="987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Observations:</a:t>
            </a:r>
          </a:p>
          <a:p>
            <a:pPr marL="0" lvl="0" indent="0" algn="l">
              <a:lnSpc>
                <a:spcPts val="4079"/>
              </a:lnSpc>
            </a:pPr>
            <a:endParaRPr lang="en-US" sz="2400" b="1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5240000" y="9258300"/>
            <a:ext cx="3810000" cy="893448"/>
            <a:chOff x="304800" y="9029700"/>
            <a:chExt cx="3810000" cy="893448"/>
          </a:xfrm>
        </p:grpSpPr>
        <p:sp>
          <p:nvSpPr>
            <p:cNvPr id="17" name="TextBox 16"/>
            <p:cNvSpPr txBox="1"/>
            <p:nvPr/>
          </p:nvSpPr>
          <p:spPr>
            <a:xfrm>
              <a:off x="762000" y="9410700"/>
              <a:ext cx="3352800" cy="512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8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5CEFB74-2626-4378-8572-B805022BC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527" y="2766790"/>
            <a:ext cx="8987294" cy="39769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176FA3-1989-49FF-9655-8ECAB58DA1D8}"/>
              </a:ext>
            </a:extLst>
          </p:cNvPr>
          <p:cNvSpPr txBox="1"/>
          <p:nvPr/>
        </p:nvSpPr>
        <p:spPr>
          <a:xfrm>
            <a:off x="3370118" y="7429500"/>
            <a:ext cx="129366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Technology has the highest sales of $836,154.03, with Profit of $145,454.95; followed by Office Supplies has the sales of $719,047.03, and Profit of $122,490.80 and Furniture has the least sales with $741,999.80, and the Profit made was $18,451.27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43000" y="266700"/>
            <a:ext cx="160020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Sales Performance by Region</a:t>
            </a:r>
          </a:p>
        </p:txBody>
      </p:sp>
      <p:sp>
        <p:nvSpPr>
          <p:cNvPr id="9" name="TextBox 18"/>
          <p:cNvSpPr txBox="1"/>
          <p:nvPr/>
        </p:nvSpPr>
        <p:spPr>
          <a:xfrm>
            <a:off x="10668000" y="2933700"/>
            <a:ext cx="2514600" cy="473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Observations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443364" y="9062219"/>
            <a:ext cx="3810000" cy="958081"/>
            <a:chOff x="304800" y="9029700"/>
            <a:chExt cx="3810000" cy="958081"/>
          </a:xfrm>
        </p:grpSpPr>
        <p:sp>
          <p:nvSpPr>
            <p:cNvPr id="11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A1FB437-1D5C-4D37-9991-49EB5DC25034}"/>
              </a:ext>
            </a:extLst>
          </p:cNvPr>
          <p:cNvSpPr txBox="1"/>
          <p:nvPr/>
        </p:nvSpPr>
        <p:spPr>
          <a:xfrm>
            <a:off x="11339945" y="4015563"/>
            <a:ext cx="5223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West has $725,457.82, followed by East $678,781.24, Central has $501,239.89, while South region has $391,721.91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3B4018-0A6D-4535-86C4-F50DC25E1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004035"/>
            <a:ext cx="8077200" cy="80024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43000" y="266700"/>
            <a:ext cx="160020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Futura Bk BT" pitchFamily="34" charset="0"/>
                <a:ea typeface="Corben"/>
                <a:cs typeface="Corben"/>
                <a:sym typeface="Corben"/>
              </a:rPr>
              <a:t>Sales Performance by Segment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011400" y="9258300"/>
            <a:ext cx="3810000" cy="893448"/>
            <a:chOff x="304800" y="9029700"/>
            <a:chExt cx="3810000" cy="893448"/>
          </a:xfrm>
        </p:grpSpPr>
        <p:sp>
          <p:nvSpPr>
            <p:cNvPr id="12" name="TextBox 16"/>
            <p:cNvSpPr txBox="1"/>
            <p:nvPr/>
          </p:nvSpPr>
          <p:spPr>
            <a:xfrm>
              <a:off x="762000" y="9410700"/>
              <a:ext cx="3352800" cy="512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3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768ADA-BF1B-42A7-BE19-CFD10B6D7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476500"/>
            <a:ext cx="15142746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43000" y="266700"/>
            <a:ext cx="160020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Sales Performance by Year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240000" y="9390084"/>
            <a:ext cx="3810000" cy="893448"/>
            <a:chOff x="304800" y="9029700"/>
            <a:chExt cx="3810000" cy="893448"/>
          </a:xfrm>
        </p:grpSpPr>
        <p:sp>
          <p:nvSpPr>
            <p:cNvPr id="12" name="TextBox 16"/>
            <p:cNvSpPr txBox="1"/>
            <p:nvPr/>
          </p:nvSpPr>
          <p:spPr>
            <a:xfrm>
              <a:off x="762000" y="9410700"/>
              <a:ext cx="3352800" cy="512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4B4545"/>
                  </a:solidFill>
                  <a:latin typeface="Futura Md BT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3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53B9AE4-4C77-46DD-83EB-F8BBEE2CE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54582"/>
            <a:ext cx="8382000" cy="79052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43000" y="266700"/>
            <a:ext cx="160020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Sales Performance by Ship Mode</a:t>
            </a:r>
          </a:p>
        </p:txBody>
      </p:sp>
      <p:sp>
        <p:nvSpPr>
          <p:cNvPr id="10" name="TextBox 18"/>
          <p:cNvSpPr txBox="1"/>
          <p:nvPr/>
        </p:nvSpPr>
        <p:spPr>
          <a:xfrm>
            <a:off x="10287000" y="2476500"/>
            <a:ext cx="2514600" cy="4737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Observations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240000" y="9369303"/>
            <a:ext cx="3810000" cy="893448"/>
            <a:chOff x="304800" y="9029700"/>
            <a:chExt cx="3810000" cy="893448"/>
          </a:xfrm>
        </p:grpSpPr>
        <p:sp>
          <p:nvSpPr>
            <p:cNvPr id="12" name="TextBox 16"/>
            <p:cNvSpPr txBox="1"/>
            <p:nvPr/>
          </p:nvSpPr>
          <p:spPr>
            <a:xfrm>
              <a:off x="762000" y="9410700"/>
              <a:ext cx="3352800" cy="512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3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1D954F8-78C8-4AC6-9130-060A5C135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33345"/>
            <a:ext cx="8001000" cy="68531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981200" y="4305300"/>
            <a:ext cx="15392400" cy="2251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115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INSIGHTS &amp;</a:t>
            </a:r>
          </a:p>
          <a:p>
            <a:pPr marL="0" lvl="0" indent="0" algn="l">
              <a:lnSpc>
                <a:spcPts val="8640"/>
              </a:lnSpc>
            </a:pPr>
            <a:r>
              <a:rPr lang="en-US" sz="115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RECOMMENDATIONS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56409" y="9383157"/>
            <a:ext cx="3810000" cy="893448"/>
            <a:chOff x="304800" y="9029700"/>
            <a:chExt cx="3810000" cy="893448"/>
          </a:xfrm>
        </p:grpSpPr>
        <p:sp>
          <p:nvSpPr>
            <p:cNvPr id="9" name="TextBox 16"/>
            <p:cNvSpPr txBox="1"/>
            <p:nvPr/>
          </p:nvSpPr>
          <p:spPr>
            <a:xfrm>
              <a:off x="762000" y="9410700"/>
              <a:ext cx="3352800" cy="512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0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43500"/>
            <a:ext cx="4127849" cy="5143500"/>
            <a:chOff x="0" y="0"/>
            <a:chExt cx="1087170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87170" cy="1354667"/>
            </a:xfrm>
            <a:custGeom>
              <a:avLst/>
              <a:gdLst/>
              <a:ahLst/>
              <a:cxnLst/>
              <a:rect l="l" t="t" r="r" b="b"/>
              <a:pathLst>
                <a:path w="1087170" h="1354667">
                  <a:moveTo>
                    <a:pt x="0" y="0"/>
                  </a:moveTo>
                  <a:lnTo>
                    <a:pt x="1087170" y="0"/>
                  </a:lnTo>
                  <a:lnTo>
                    <a:pt x="108717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87170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063925" y="3599252"/>
            <a:ext cx="4956347" cy="6148940"/>
            <a:chOff x="0" y="0"/>
            <a:chExt cx="6608463" cy="8198586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34673" r="11623"/>
            <a:stretch>
              <a:fillRect/>
            </a:stretch>
          </p:blipFill>
          <p:spPr>
            <a:xfrm>
              <a:off x="0" y="0"/>
              <a:ext cx="6608463" cy="8198586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7198141" y="0"/>
            <a:ext cx="1089859" cy="10287000"/>
            <a:chOff x="0" y="0"/>
            <a:chExt cx="287041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7041" cy="2709333"/>
            </a:xfrm>
            <a:custGeom>
              <a:avLst/>
              <a:gdLst/>
              <a:ahLst/>
              <a:cxnLst/>
              <a:rect l="l" t="t" r="r" b="b"/>
              <a:pathLst>
                <a:path w="287041" h="2709333">
                  <a:moveTo>
                    <a:pt x="0" y="0"/>
                  </a:moveTo>
                  <a:lnTo>
                    <a:pt x="287041" y="0"/>
                  </a:lnTo>
                  <a:lnTo>
                    <a:pt x="2870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B2A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704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73594" y="331190"/>
            <a:ext cx="7067029" cy="1189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Insights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179500" y="2555537"/>
            <a:ext cx="8618591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4B4545"/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Sales performance varies by region, product, and consumer segments.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77200" y="4838700"/>
            <a:ext cx="8618591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4B4545"/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Office supplies underperform, while tech products excel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53400" y="8496300"/>
            <a:ext cx="8618591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4B4545"/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Standard Class is the top customer-preferred shipping mode.</a:t>
            </a:r>
          </a:p>
        </p:txBody>
      </p:sp>
      <p:sp>
        <p:nvSpPr>
          <p:cNvPr id="19" name="AutoShape 19"/>
          <p:cNvSpPr/>
          <p:nvPr/>
        </p:nvSpPr>
        <p:spPr>
          <a:xfrm flipH="1">
            <a:off x="7720235" y="5188476"/>
            <a:ext cx="0" cy="4559715"/>
          </a:xfrm>
          <a:prstGeom prst="line">
            <a:avLst/>
          </a:prstGeom>
          <a:ln w="114300" cap="rnd">
            <a:solidFill>
              <a:srgbClr val="F2542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7720235" y="2593637"/>
            <a:ext cx="0" cy="1770240"/>
          </a:xfrm>
          <a:prstGeom prst="line">
            <a:avLst/>
          </a:prstGeom>
          <a:ln w="114300" cap="rnd">
            <a:solidFill>
              <a:srgbClr val="F2542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15"/>
          <p:cNvSpPr txBox="1"/>
          <p:nvPr/>
        </p:nvSpPr>
        <p:spPr>
          <a:xfrm>
            <a:off x="8077200" y="6591300"/>
            <a:ext cx="8618591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3359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4B4545"/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Consumer segments show low revenue, risking profit imbalances.</a:t>
            </a:r>
            <a:endParaRPr lang="en-US" sz="2400" b="1" dirty="0">
              <a:solidFill>
                <a:srgbClr val="4B4545"/>
              </a:solidFill>
              <a:latin typeface="Century Gothic" panose="020B0502020202020204" pitchFamily="34" charset="0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3388141" y="40135"/>
            <a:ext cx="3810000" cy="893448"/>
            <a:chOff x="304800" y="9029700"/>
            <a:chExt cx="3810000" cy="893448"/>
          </a:xfrm>
        </p:grpSpPr>
        <p:sp>
          <p:nvSpPr>
            <p:cNvPr id="27" name="TextBox 16"/>
            <p:cNvSpPr txBox="1"/>
            <p:nvPr/>
          </p:nvSpPr>
          <p:spPr>
            <a:xfrm>
              <a:off x="762000" y="9410700"/>
              <a:ext cx="3352800" cy="512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28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20664" y="2113565"/>
            <a:ext cx="3662611" cy="7144735"/>
            <a:chOff x="0" y="0"/>
            <a:chExt cx="964638" cy="18817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64638" cy="1881741"/>
            </a:xfrm>
            <a:custGeom>
              <a:avLst/>
              <a:gdLst/>
              <a:ahLst/>
              <a:cxnLst/>
              <a:rect l="l" t="t" r="r" b="b"/>
              <a:pathLst>
                <a:path w="964638" h="1881741">
                  <a:moveTo>
                    <a:pt x="0" y="0"/>
                  </a:moveTo>
                  <a:lnTo>
                    <a:pt x="964638" y="0"/>
                  </a:lnTo>
                  <a:lnTo>
                    <a:pt x="964638" y="1881741"/>
                  </a:lnTo>
                  <a:lnTo>
                    <a:pt x="0" y="188174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64638" cy="1919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2114" y="2113565"/>
            <a:ext cx="3662611" cy="7144735"/>
            <a:chOff x="0" y="0"/>
            <a:chExt cx="964638" cy="18817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64638" cy="1881741"/>
            </a:xfrm>
            <a:custGeom>
              <a:avLst/>
              <a:gdLst/>
              <a:ahLst/>
              <a:cxnLst/>
              <a:rect l="l" t="t" r="r" b="b"/>
              <a:pathLst>
                <a:path w="964638" h="1881741">
                  <a:moveTo>
                    <a:pt x="0" y="0"/>
                  </a:moveTo>
                  <a:lnTo>
                    <a:pt x="964638" y="0"/>
                  </a:lnTo>
                  <a:lnTo>
                    <a:pt x="964638" y="1881741"/>
                  </a:lnTo>
                  <a:lnTo>
                    <a:pt x="0" y="1881741"/>
                  </a:lnTo>
                  <a:close/>
                </a:path>
              </a:pathLst>
            </a:custGeom>
            <a:solidFill>
              <a:srgbClr val="89735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64638" cy="1919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B2A3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257911" y="0"/>
            <a:ext cx="1028700" cy="10287000"/>
            <a:chOff x="0" y="0"/>
            <a:chExt cx="270933" cy="27093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B2A3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2484901" y="2884007"/>
            <a:ext cx="2207799" cy="2027161"/>
          </a:xfrm>
          <a:custGeom>
            <a:avLst/>
            <a:gdLst/>
            <a:ahLst/>
            <a:cxnLst/>
            <a:rect l="l" t="t" r="r" b="b"/>
            <a:pathLst>
              <a:path w="2207799" h="2027161">
                <a:moveTo>
                  <a:pt x="0" y="0"/>
                </a:moveTo>
                <a:lnTo>
                  <a:pt x="2207799" y="0"/>
                </a:lnTo>
                <a:lnTo>
                  <a:pt x="2207799" y="2027161"/>
                </a:lnTo>
                <a:lnTo>
                  <a:pt x="0" y="20271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099917" y="2864349"/>
            <a:ext cx="2429327" cy="2279151"/>
          </a:xfrm>
          <a:custGeom>
            <a:avLst/>
            <a:gdLst/>
            <a:ahLst/>
            <a:cxnLst/>
            <a:rect l="l" t="t" r="r" b="b"/>
            <a:pathLst>
              <a:path w="2429327" h="2279151">
                <a:moveTo>
                  <a:pt x="0" y="0"/>
                </a:moveTo>
                <a:lnTo>
                  <a:pt x="2429327" y="0"/>
                </a:lnTo>
                <a:lnTo>
                  <a:pt x="2429327" y="2279151"/>
                </a:lnTo>
                <a:lnTo>
                  <a:pt x="0" y="2279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936461" y="2994882"/>
            <a:ext cx="2206757" cy="1805410"/>
          </a:xfrm>
          <a:custGeom>
            <a:avLst/>
            <a:gdLst/>
            <a:ahLst/>
            <a:cxnLst/>
            <a:rect l="l" t="t" r="r" b="b"/>
            <a:pathLst>
              <a:path w="2206757" h="1805410">
                <a:moveTo>
                  <a:pt x="0" y="0"/>
                </a:moveTo>
                <a:lnTo>
                  <a:pt x="2206757" y="0"/>
                </a:lnTo>
                <a:lnTo>
                  <a:pt x="2206757" y="1805411"/>
                </a:lnTo>
                <a:lnTo>
                  <a:pt x="0" y="1805411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3554404" y="2750394"/>
            <a:ext cx="2292321" cy="2255071"/>
          </a:xfrm>
          <a:custGeom>
            <a:avLst/>
            <a:gdLst/>
            <a:ahLst/>
            <a:cxnLst/>
            <a:rect l="l" t="t" r="r" b="b"/>
            <a:pathLst>
              <a:path w="2292321" h="2255071">
                <a:moveTo>
                  <a:pt x="0" y="0"/>
                </a:moveTo>
                <a:lnTo>
                  <a:pt x="2292321" y="0"/>
                </a:lnTo>
                <a:lnTo>
                  <a:pt x="2292321" y="2255071"/>
                </a:lnTo>
                <a:lnTo>
                  <a:pt x="0" y="22550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948261" y="6181640"/>
            <a:ext cx="3407417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Re-evaluate sales strategies for low profit Sub-categories.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48261" y="5622948"/>
            <a:ext cx="3407417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Sales Strategies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610872" y="6142325"/>
            <a:ext cx="3407417" cy="171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Invest in targeted marketing for high-value customers to enhance retention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10872" y="5413398"/>
            <a:ext cx="3407417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4B4545"/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Targeted Marketing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269711" y="6181640"/>
            <a:ext cx="3407417" cy="2616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Optimize supply chain and reduce delivery delays in underperforming regions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FFFFFF"/>
              </a:solidFill>
              <a:latin typeface="Century Gothic" panose="020B0502020202020204" pitchFamily="34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269711" y="5264809"/>
            <a:ext cx="3407417" cy="394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Swift Supply Chain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024850" y="6142325"/>
            <a:ext cx="3407417" cy="215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Encourage cross-selling opportunities by bundling high  underperforming products.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932322" y="5443878"/>
            <a:ext cx="3407417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4B4545"/>
                </a:solidFill>
                <a:latin typeface="Century Gothic" panose="020B0502020202020204" pitchFamily="34" charset="0"/>
                <a:ea typeface="Open Sans Bold"/>
                <a:cs typeface="Open Sans Bold"/>
                <a:sym typeface="Open Sans Bold"/>
              </a:rPr>
              <a:t>Cross-Selling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20664" y="348615"/>
            <a:ext cx="14646671" cy="1189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0C4E50"/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Recommendations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4416383" y="9415576"/>
            <a:ext cx="3846711" cy="833324"/>
            <a:chOff x="304800" y="9029700"/>
            <a:chExt cx="3810000" cy="989466"/>
          </a:xfrm>
        </p:grpSpPr>
        <p:sp>
          <p:nvSpPr>
            <p:cNvPr id="34" name="TextBox 16"/>
            <p:cNvSpPr txBox="1"/>
            <p:nvPr/>
          </p:nvSpPr>
          <p:spPr>
            <a:xfrm>
              <a:off x="762000" y="9410700"/>
              <a:ext cx="3352800" cy="60846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35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 txBox="1"/>
          <p:nvPr/>
        </p:nvSpPr>
        <p:spPr>
          <a:xfrm>
            <a:off x="4011034" y="348615"/>
            <a:ext cx="10265932" cy="1189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4B4545"/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Meet Our Team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04800" y="9029700"/>
            <a:ext cx="3810000" cy="958081"/>
            <a:chOff x="304800" y="9029700"/>
            <a:chExt cx="3810000" cy="958081"/>
          </a:xfrm>
        </p:grpSpPr>
        <p:sp>
          <p:nvSpPr>
            <p:cNvPr id="93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94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9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24000" y="3162300"/>
            <a:ext cx="2502049" cy="345110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 txBox="1">
            <a:spLocks/>
          </p:cNvSpPr>
          <p:nvPr/>
        </p:nvSpPr>
        <p:spPr>
          <a:xfrm>
            <a:off x="1143000" y="6591300"/>
            <a:ext cx="3048000" cy="5506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Nelson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Ifeanyi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cs typeface="Dubai Medium" panose="020B0603030403030204" pitchFamily="34" charset="-78"/>
            </a:endParaRPr>
          </a:p>
        </p:txBody>
      </p:sp>
      <p:sp>
        <p:nvSpPr>
          <p:cNvPr id="97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 txBox="1">
            <a:spLocks/>
          </p:cNvSpPr>
          <p:nvPr/>
        </p:nvSpPr>
        <p:spPr>
          <a:xfrm>
            <a:off x="1981200" y="6896100"/>
            <a:ext cx="2098038" cy="506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Team Lead</a:t>
            </a:r>
          </a:p>
        </p:txBody>
      </p:sp>
      <p:pic>
        <p:nvPicPr>
          <p:cNvPr id="98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67400" y="2171700"/>
            <a:ext cx="2303031" cy="23622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1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/>
        </p:blipFill>
        <p:spPr>
          <a:xfrm>
            <a:off x="9601200" y="2171700"/>
            <a:ext cx="2288958" cy="22453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3" name="Picture Placeholder 45">
            <a:extLst>
              <a:ext uri="{FF2B5EF4-FFF2-40B4-BE49-F238E27FC236}">
                <a16:creationId xmlns:a16="http://schemas.microsoft.com/office/drawing/2014/main" id="{51777469-AD50-4BAD-6B31-B56D669485C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3030200" y="2095500"/>
            <a:ext cx="2286000" cy="237317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5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4565000" y="665024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106" name="Picture Placeholder 51">
            <a:extLst>
              <a:ext uri="{FF2B5EF4-FFF2-40B4-BE49-F238E27FC236}">
                <a16:creationId xmlns:a16="http://schemas.microsoft.com/office/drawing/2014/main" id="{429528A4-D5B5-4C76-8566-ED4E1665223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5" r="125"/>
          <a:stretch/>
        </p:blipFill>
        <p:spPr>
          <a:xfrm>
            <a:off x="5867400" y="5600700"/>
            <a:ext cx="2362200" cy="24228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8" name="Picture Placeholder 48">
            <a:extLst>
              <a:ext uri="{FF2B5EF4-FFF2-40B4-BE49-F238E27FC236}">
                <a16:creationId xmlns:a16="http://schemas.microsoft.com/office/drawing/2014/main" id="{7463B391-69C7-401E-80AD-F2943B6C04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521" r="5521"/>
          <a:stretch/>
        </p:blipFill>
        <p:spPr>
          <a:xfrm>
            <a:off x="9982200" y="5600700"/>
            <a:ext cx="1828800" cy="23293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0" name="Picture Placeholder 45">
            <a:extLst>
              <a:ext uri="{FF2B5EF4-FFF2-40B4-BE49-F238E27FC236}">
                <a16:creationId xmlns:a16="http://schemas.microsoft.com/office/drawing/2014/main" id="{DF9C4D6A-40C1-4639-8A97-F5BF4928DE3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13258800" y="5295900"/>
            <a:ext cx="2209800" cy="26089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 txBox="1">
            <a:spLocks/>
          </p:cNvSpPr>
          <p:nvPr/>
        </p:nvSpPr>
        <p:spPr>
          <a:xfrm>
            <a:off x="5181600" y="4381500"/>
            <a:ext cx="3886200" cy="5506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Adeyemi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 E.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Adenuga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cs typeface="Dubai Medium" panose="020B0603030403030204" pitchFamily="34" charset="-78"/>
            </a:endParaRPr>
          </a:p>
        </p:txBody>
      </p:sp>
      <p:sp>
        <p:nvSpPr>
          <p:cNvPr id="116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 txBox="1">
            <a:spLocks/>
          </p:cNvSpPr>
          <p:nvPr/>
        </p:nvSpPr>
        <p:spPr>
          <a:xfrm>
            <a:off x="6400800" y="4762500"/>
            <a:ext cx="2098038" cy="506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Member</a:t>
            </a:r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 txBox="1">
            <a:spLocks/>
          </p:cNvSpPr>
          <p:nvPr/>
        </p:nvSpPr>
        <p:spPr>
          <a:xfrm>
            <a:off x="8915400" y="4381500"/>
            <a:ext cx="3886200" cy="5506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Adijat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 O.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Layode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cs typeface="Dubai Medium" panose="020B0603030403030204" pitchFamily="34" charset="-78"/>
            </a:endParaRPr>
          </a:p>
        </p:txBody>
      </p:sp>
      <p:sp>
        <p:nvSpPr>
          <p:cNvPr id="118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 txBox="1">
            <a:spLocks/>
          </p:cNvSpPr>
          <p:nvPr/>
        </p:nvSpPr>
        <p:spPr>
          <a:xfrm>
            <a:off x="10287000" y="4686300"/>
            <a:ext cx="2098038" cy="506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Member</a:t>
            </a: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 txBox="1">
            <a:spLocks/>
          </p:cNvSpPr>
          <p:nvPr/>
        </p:nvSpPr>
        <p:spPr>
          <a:xfrm>
            <a:off x="12268200" y="4381500"/>
            <a:ext cx="3886200" cy="5506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Aishat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Balogun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cs typeface="Dubai Medium" panose="020B0603030403030204" pitchFamily="34" charset="-78"/>
            </a:endParaRPr>
          </a:p>
        </p:txBody>
      </p:sp>
      <p:sp>
        <p:nvSpPr>
          <p:cNvPr id="120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 txBox="1">
            <a:spLocks/>
          </p:cNvSpPr>
          <p:nvPr/>
        </p:nvSpPr>
        <p:spPr>
          <a:xfrm>
            <a:off x="13639800" y="4686300"/>
            <a:ext cx="2098038" cy="506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Member</a:t>
            </a:r>
          </a:p>
        </p:txBody>
      </p:sp>
      <p:sp>
        <p:nvSpPr>
          <p:cNvPr id="121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 txBox="1">
            <a:spLocks/>
          </p:cNvSpPr>
          <p:nvPr/>
        </p:nvSpPr>
        <p:spPr>
          <a:xfrm>
            <a:off x="8839200" y="7810500"/>
            <a:ext cx="3886200" cy="5506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Adeola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 Bello</a:t>
            </a:r>
          </a:p>
        </p:txBody>
      </p:sp>
      <p:sp>
        <p:nvSpPr>
          <p:cNvPr id="122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 txBox="1">
            <a:spLocks/>
          </p:cNvSpPr>
          <p:nvPr/>
        </p:nvSpPr>
        <p:spPr>
          <a:xfrm>
            <a:off x="10210800" y="8115300"/>
            <a:ext cx="2098038" cy="506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Member</a:t>
            </a:r>
          </a:p>
        </p:txBody>
      </p:sp>
      <p:sp>
        <p:nvSpPr>
          <p:cNvPr id="123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 txBox="1">
            <a:spLocks/>
          </p:cNvSpPr>
          <p:nvPr/>
        </p:nvSpPr>
        <p:spPr>
          <a:xfrm>
            <a:off x="12649200" y="7734300"/>
            <a:ext cx="3886200" cy="5506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Precious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Ese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cs typeface="Dubai Medium" panose="020B0603030403030204" pitchFamily="34" charset="-78"/>
            </a:endParaRPr>
          </a:p>
        </p:txBody>
      </p:sp>
      <p:sp>
        <p:nvSpPr>
          <p:cNvPr id="124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 txBox="1">
            <a:spLocks/>
          </p:cNvSpPr>
          <p:nvPr/>
        </p:nvSpPr>
        <p:spPr>
          <a:xfrm>
            <a:off x="14020800" y="8039100"/>
            <a:ext cx="2098038" cy="506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Member</a:t>
            </a:r>
          </a:p>
        </p:txBody>
      </p:sp>
      <p:sp>
        <p:nvSpPr>
          <p:cNvPr id="126" name="Text Placeholder 2">
            <a:extLst>
              <a:ext uri="{FF2B5EF4-FFF2-40B4-BE49-F238E27FC236}">
                <a16:creationId xmlns:a16="http://schemas.microsoft.com/office/drawing/2014/main" id="{DB6BD53F-D255-3797-F9DC-749DBF8EDF8B}"/>
              </a:ext>
            </a:extLst>
          </p:cNvPr>
          <p:cNvSpPr txBox="1">
            <a:spLocks/>
          </p:cNvSpPr>
          <p:nvPr/>
        </p:nvSpPr>
        <p:spPr>
          <a:xfrm>
            <a:off x="5181600" y="7810500"/>
            <a:ext cx="3886200" cy="55064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Ibrahim M.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Iyanda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 pitchFamily="34" charset="0"/>
              <a:cs typeface="Dubai Medium" panose="020B0603030403030204" pitchFamily="34" charset="-78"/>
            </a:endParaRPr>
          </a:p>
        </p:txBody>
      </p:sp>
      <p:sp>
        <p:nvSpPr>
          <p:cNvPr id="127" name="Text Placeholder 4">
            <a:extLst>
              <a:ext uri="{FF2B5EF4-FFF2-40B4-BE49-F238E27FC236}">
                <a16:creationId xmlns:a16="http://schemas.microsoft.com/office/drawing/2014/main" id="{E527BA33-7687-746F-7A99-5769ACAA19DD}"/>
              </a:ext>
            </a:extLst>
          </p:cNvPr>
          <p:cNvSpPr txBox="1">
            <a:spLocks/>
          </p:cNvSpPr>
          <p:nvPr/>
        </p:nvSpPr>
        <p:spPr>
          <a:xfrm>
            <a:off x="6553200" y="8115300"/>
            <a:ext cx="2098038" cy="506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 pitchFamily="34" charset="0"/>
                <a:cs typeface="Dubai Medium" panose="020B0603030403030204" pitchFamily="34" charset="-78"/>
              </a:rPr>
              <a:t>Member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577C3FF-F87E-43CA-B656-67743136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33500"/>
            <a:ext cx="16795684" cy="746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5497606-B77C-44AA-9876-35A0C6CC0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22606"/>
            <a:ext cx="16728386" cy="94417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00348" y="4309627"/>
            <a:ext cx="13087304" cy="2542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859"/>
              </a:lnSpc>
            </a:pPr>
            <a:r>
              <a:rPr lang="en-US" sz="15614" b="1" dirty="0">
                <a:solidFill>
                  <a:srgbClr val="4B4545"/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Thank You!!!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7256258" y="0"/>
            <a:ext cx="1028700" cy="10287000"/>
            <a:chOff x="0" y="0"/>
            <a:chExt cx="27093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325600" y="9423565"/>
            <a:ext cx="3241964" cy="751270"/>
            <a:chOff x="304800" y="9029700"/>
            <a:chExt cx="3810000" cy="893448"/>
          </a:xfrm>
        </p:grpSpPr>
        <p:sp>
          <p:nvSpPr>
            <p:cNvPr id="15" name="TextBox 16"/>
            <p:cNvSpPr txBox="1"/>
            <p:nvPr/>
          </p:nvSpPr>
          <p:spPr>
            <a:xfrm>
              <a:off x="762000" y="9410700"/>
              <a:ext cx="3352800" cy="5124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28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6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17" name="Picture 2" descr="West Africa Vocational Education (WAVE) - African Visionary Fun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9512124"/>
            <a:ext cx="1301906" cy="431975"/>
          </a:xfrm>
          <a:prstGeom prst="rect">
            <a:avLst/>
          </a:prstGeom>
          <a:noFill/>
        </p:spPr>
      </p:pic>
      <p:pic>
        <p:nvPicPr>
          <p:cNvPr id="18" name="Picture 4" descr="Digital Fortress Institut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9423565"/>
            <a:ext cx="1905000" cy="620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41" y="0"/>
            <a:ext cx="1011259" cy="10287000"/>
            <a:chOff x="0" y="0"/>
            <a:chExt cx="26634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6340" cy="2709333"/>
            </a:xfrm>
            <a:custGeom>
              <a:avLst/>
              <a:gdLst/>
              <a:ahLst/>
              <a:cxnLst/>
              <a:rect l="l" t="t" r="r" b="b"/>
              <a:pathLst>
                <a:path w="266340" h="2709333">
                  <a:moveTo>
                    <a:pt x="0" y="0"/>
                  </a:moveTo>
                  <a:lnTo>
                    <a:pt x="266340" y="0"/>
                  </a:lnTo>
                  <a:lnTo>
                    <a:pt x="2663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634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53000" y="342900"/>
            <a:ext cx="9550683" cy="119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Analysis Approach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94220" y="2403973"/>
            <a:ext cx="5901593" cy="523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94220" y="3634333"/>
            <a:ext cx="5901593" cy="523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Problem Statement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94220" y="4864693"/>
            <a:ext cx="5901593" cy="523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694220" y="6095052"/>
            <a:ext cx="5901593" cy="523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Literature Review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94220" y="7325412"/>
            <a:ext cx="5901593" cy="5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93932" y="2403973"/>
            <a:ext cx="5901593" cy="5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Dashboard and Explanation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93932" y="4864693"/>
            <a:ext cx="5901593" cy="5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Results and Discussion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93932" y="6095052"/>
            <a:ext cx="5901593" cy="11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Insights and Recommendations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93932" y="7325412"/>
            <a:ext cx="5901593" cy="5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Conclusion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96094" y="216299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96094" y="339335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96094" y="462371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96094" y="585407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96094" y="708443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62688" y="216299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62688" y="339335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62688" y="462371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62688" y="585407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09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62688" y="708443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28" name="TextBox 11"/>
          <p:cNvSpPr txBox="1"/>
          <p:nvPr/>
        </p:nvSpPr>
        <p:spPr>
          <a:xfrm>
            <a:off x="11811000" y="3619500"/>
            <a:ext cx="5901593" cy="52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Key Metrics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4173200" y="8877300"/>
            <a:ext cx="3810000" cy="958081"/>
            <a:chOff x="304800" y="9029700"/>
            <a:chExt cx="3810000" cy="958081"/>
          </a:xfrm>
        </p:grpSpPr>
        <p:sp>
          <p:nvSpPr>
            <p:cNvPr id="30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31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BE6E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59300" y="0"/>
            <a:ext cx="1028700" cy="10287000"/>
            <a:chOff x="0" y="0"/>
            <a:chExt cx="27093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96359" y="4463415"/>
            <a:ext cx="7151283" cy="1189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63200" y="3924300"/>
            <a:ext cx="5653681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“</a:t>
            </a:r>
            <a:r>
              <a:rPr lang="en-US" sz="4000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Every organisation Year-End Focus is to Boost Profits, Satisfy customers, Drive Growth!</a:t>
            </a:r>
            <a:r>
              <a:rPr lang="en-US" sz="4000" b="1" dirty="0">
                <a:solidFill>
                  <a:srgbClr val="4B4545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”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04800" y="9029700"/>
            <a:ext cx="3810000" cy="958081"/>
            <a:chOff x="304800" y="9029700"/>
            <a:chExt cx="3810000" cy="958081"/>
          </a:xfrm>
        </p:grpSpPr>
        <p:sp>
          <p:nvSpPr>
            <p:cNvPr id="13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4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B2A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7108" y="3825240"/>
            <a:ext cx="7127351" cy="254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Problem Statement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33450" y="1600227"/>
            <a:ext cx="95250" cy="7032538"/>
            <a:chOff x="0" y="0"/>
            <a:chExt cx="127000" cy="9376718"/>
          </a:xfrm>
        </p:grpSpPr>
        <p:sp>
          <p:nvSpPr>
            <p:cNvPr id="10" name="AutoShape 10"/>
            <p:cNvSpPr/>
            <p:nvPr/>
          </p:nvSpPr>
          <p:spPr>
            <a:xfrm flipH="1">
              <a:off x="63500" y="2874121"/>
              <a:ext cx="0" cy="6502597"/>
            </a:xfrm>
            <a:prstGeom prst="line">
              <a:avLst/>
            </a:prstGeom>
            <a:ln w="127000" cap="rnd">
              <a:solidFill>
                <a:srgbClr val="F2542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63500" y="0"/>
              <a:ext cx="0" cy="1898345"/>
            </a:xfrm>
            <a:prstGeom prst="line">
              <a:avLst/>
            </a:prstGeom>
            <a:ln w="127000" cap="rnd">
              <a:solidFill>
                <a:srgbClr val="F25426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17259300" y="0"/>
            <a:ext cx="1028700" cy="10287000"/>
            <a:chOff x="0" y="0"/>
            <a:chExt cx="270933" cy="27093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"/>
          <p:cNvGrpSpPr/>
          <p:nvPr/>
        </p:nvGrpSpPr>
        <p:grpSpPr>
          <a:xfrm rot="5400000">
            <a:off x="7503611" y="4955088"/>
            <a:ext cx="5181599" cy="681625"/>
            <a:chOff x="0" y="0"/>
            <a:chExt cx="2299023" cy="179523"/>
          </a:xfrm>
        </p:grpSpPr>
        <p:sp>
          <p:nvSpPr>
            <p:cNvPr id="22" name="Freeform 3"/>
            <p:cNvSpPr/>
            <p:nvPr/>
          </p:nvSpPr>
          <p:spPr>
            <a:xfrm>
              <a:off x="0" y="0"/>
              <a:ext cx="2299023" cy="179523"/>
            </a:xfrm>
            <a:custGeom>
              <a:avLst/>
              <a:gdLst/>
              <a:ahLst/>
              <a:cxnLst/>
              <a:rect l="l" t="t" r="r" b="b"/>
              <a:pathLst>
                <a:path w="2299023" h="179523">
                  <a:moveTo>
                    <a:pt x="56762" y="0"/>
                  </a:moveTo>
                  <a:lnTo>
                    <a:pt x="2242261" y="0"/>
                  </a:lnTo>
                  <a:cubicBezTo>
                    <a:pt x="2257315" y="0"/>
                    <a:pt x="2271753" y="5980"/>
                    <a:pt x="2282398" y="16625"/>
                  </a:cubicBezTo>
                  <a:cubicBezTo>
                    <a:pt x="2293043" y="27270"/>
                    <a:pt x="2299023" y="41708"/>
                    <a:pt x="2299023" y="56762"/>
                  </a:cubicBezTo>
                  <a:lnTo>
                    <a:pt x="2299023" y="122760"/>
                  </a:lnTo>
                  <a:cubicBezTo>
                    <a:pt x="2299023" y="137815"/>
                    <a:pt x="2293043" y="152252"/>
                    <a:pt x="2282398" y="162897"/>
                  </a:cubicBezTo>
                  <a:cubicBezTo>
                    <a:pt x="2271753" y="173542"/>
                    <a:pt x="2257315" y="179523"/>
                    <a:pt x="2242261" y="179523"/>
                  </a:cubicBezTo>
                  <a:lnTo>
                    <a:pt x="56762" y="179523"/>
                  </a:lnTo>
                  <a:cubicBezTo>
                    <a:pt x="41708" y="179523"/>
                    <a:pt x="27270" y="173542"/>
                    <a:pt x="16625" y="162897"/>
                  </a:cubicBezTo>
                  <a:cubicBezTo>
                    <a:pt x="5980" y="152252"/>
                    <a:pt x="0" y="137815"/>
                    <a:pt x="0" y="122760"/>
                  </a:cubicBezTo>
                  <a:lnTo>
                    <a:pt x="0" y="56762"/>
                  </a:lnTo>
                  <a:cubicBezTo>
                    <a:pt x="0" y="41708"/>
                    <a:pt x="5980" y="27270"/>
                    <a:pt x="16625" y="16625"/>
                  </a:cubicBezTo>
                  <a:cubicBezTo>
                    <a:pt x="27270" y="5980"/>
                    <a:pt x="41708" y="0"/>
                    <a:pt x="567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5E1DA"/>
              </a:solidFill>
              <a:prstDash val="solid"/>
              <a:round/>
            </a:ln>
          </p:spPr>
        </p:sp>
        <p:sp>
          <p:nvSpPr>
            <p:cNvPr id="23" name="TextBox 4"/>
            <p:cNvSpPr txBox="1"/>
            <p:nvPr/>
          </p:nvSpPr>
          <p:spPr>
            <a:xfrm>
              <a:off x="0" y="-38100"/>
              <a:ext cx="2299023" cy="2176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sp>
        <p:nvSpPr>
          <p:cNvPr id="24" name="Freeform 5"/>
          <p:cNvSpPr/>
          <p:nvPr/>
        </p:nvSpPr>
        <p:spPr>
          <a:xfrm>
            <a:off x="9829800" y="3162300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</p:sp>
      <p:sp>
        <p:nvSpPr>
          <p:cNvPr id="25" name="Freeform 6"/>
          <p:cNvSpPr/>
          <p:nvPr/>
        </p:nvSpPr>
        <p:spPr>
          <a:xfrm>
            <a:off x="9829800" y="4991100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</p:sp>
      <p:sp>
        <p:nvSpPr>
          <p:cNvPr id="26" name="Freeform 7"/>
          <p:cNvSpPr/>
          <p:nvPr/>
        </p:nvSpPr>
        <p:spPr>
          <a:xfrm>
            <a:off x="9829800" y="7048500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</p:sp>
      <p:sp>
        <p:nvSpPr>
          <p:cNvPr id="27" name="TextBox 10"/>
          <p:cNvSpPr txBox="1"/>
          <p:nvPr/>
        </p:nvSpPr>
        <p:spPr>
          <a:xfrm>
            <a:off x="10591800" y="2857500"/>
            <a:ext cx="4460669" cy="8780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Lato Bold"/>
                <a:cs typeface="Lato Bold"/>
                <a:sym typeface="Lato Bold"/>
              </a:rPr>
              <a:t>Uneven profits across regions and product lines</a:t>
            </a:r>
          </a:p>
        </p:txBody>
      </p:sp>
      <p:sp>
        <p:nvSpPr>
          <p:cNvPr id="29" name="TextBox 13"/>
          <p:cNvSpPr txBox="1"/>
          <p:nvPr/>
        </p:nvSpPr>
        <p:spPr>
          <a:xfrm>
            <a:off x="10591800" y="4916961"/>
            <a:ext cx="4460669" cy="8553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Lato Bold"/>
                <a:cs typeface="Lato Bold"/>
                <a:sym typeface="Lato Bold"/>
              </a:rPr>
              <a:t>Lack of information on key problem areas</a:t>
            </a:r>
          </a:p>
        </p:txBody>
      </p:sp>
      <p:sp>
        <p:nvSpPr>
          <p:cNvPr id="31" name="TextBox 15"/>
          <p:cNvSpPr txBox="1"/>
          <p:nvPr/>
        </p:nvSpPr>
        <p:spPr>
          <a:xfrm>
            <a:off x="10591800" y="6819900"/>
            <a:ext cx="4460669" cy="1304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5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Lato Bold"/>
                <a:cs typeface="Lato Bold"/>
                <a:sym typeface="Lato Bold"/>
              </a:rPr>
              <a:t>Need for data-driven solutions to boost profitability.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3182600" y="9029700"/>
            <a:ext cx="3810000" cy="958081"/>
            <a:chOff x="304800" y="9029700"/>
            <a:chExt cx="3810000" cy="958081"/>
          </a:xfrm>
        </p:grpSpPr>
        <p:sp>
          <p:nvSpPr>
            <p:cNvPr id="34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35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09800" y="723900"/>
            <a:ext cx="117348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Objectives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371600" y="8953500"/>
            <a:ext cx="3810000" cy="958081"/>
            <a:chOff x="304800" y="9029700"/>
            <a:chExt cx="3810000" cy="958081"/>
          </a:xfrm>
        </p:grpSpPr>
        <p:sp>
          <p:nvSpPr>
            <p:cNvPr id="15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6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TextBox 10"/>
          <p:cNvSpPr txBox="1"/>
          <p:nvPr/>
        </p:nvSpPr>
        <p:spPr>
          <a:xfrm>
            <a:off x="5715000" y="3238500"/>
            <a:ext cx="83058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Lato Bold"/>
                <a:cs typeface="Lato Bold"/>
                <a:sym typeface="Lato Bold"/>
              </a:rPr>
              <a:t>Analyze sales trend, profit patterns and customer behaviour to inform strategy</a:t>
            </a:r>
          </a:p>
        </p:txBody>
      </p:sp>
      <p:sp>
        <p:nvSpPr>
          <p:cNvPr id="18" name="TextBox 10"/>
          <p:cNvSpPr txBox="1"/>
          <p:nvPr/>
        </p:nvSpPr>
        <p:spPr>
          <a:xfrm>
            <a:off x="5791200" y="5295900"/>
            <a:ext cx="7315200" cy="86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Lato Bold"/>
                <a:cs typeface="Lato Bold"/>
                <a:sym typeface="Lato Bold"/>
              </a:rPr>
              <a:t>Assess the impacts of discounts on profitability</a:t>
            </a:r>
          </a:p>
        </p:txBody>
      </p:sp>
      <p:sp>
        <p:nvSpPr>
          <p:cNvPr id="19" name="TextBox 10"/>
          <p:cNvSpPr txBox="1"/>
          <p:nvPr/>
        </p:nvSpPr>
        <p:spPr>
          <a:xfrm>
            <a:off x="5867400" y="6896100"/>
            <a:ext cx="78486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Lato Bold"/>
                <a:cs typeface="Lato Bold"/>
                <a:sym typeface="Lato Bold"/>
              </a:rPr>
              <a:t>Develop actionable recommendations to improve business performance</a:t>
            </a:r>
          </a:p>
        </p:txBody>
      </p:sp>
      <p:sp>
        <p:nvSpPr>
          <p:cNvPr id="21" name="TextBox 16"/>
          <p:cNvSpPr txBox="1"/>
          <p:nvPr/>
        </p:nvSpPr>
        <p:spPr>
          <a:xfrm>
            <a:off x="4572000" y="5067300"/>
            <a:ext cx="1063581" cy="919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02</a:t>
            </a:r>
          </a:p>
        </p:txBody>
      </p:sp>
      <p:sp>
        <p:nvSpPr>
          <p:cNvPr id="22" name="TextBox 16"/>
          <p:cNvSpPr txBox="1"/>
          <p:nvPr/>
        </p:nvSpPr>
        <p:spPr>
          <a:xfrm>
            <a:off x="4648200" y="3162300"/>
            <a:ext cx="1063581" cy="909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01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4572000" y="6896100"/>
            <a:ext cx="1063581" cy="919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FF0000"/>
                </a:solidFill>
                <a:latin typeface="Century Gothic" panose="020B0502020202020204" pitchFamily="34" charset="0"/>
                <a:ea typeface="Open Sans"/>
                <a:cs typeface="Open Sans"/>
                <a:sym typeface="Open Sans"/>
              </a:rPr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73200" y="14960"/>
            <a:ext cx="3086100" cy="3771090"/>
            <a:chOff x="0" y="0"/>
            <a:chExt cx="812800" cy="9932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993209"/>
            </a:xfrm>
            <a:custGeom>
              <a:avLst/>
              <a:gdLst/>
              <a:ahLst/>
              <a:cxnLst/>
              <a:rect l="l" t="t" r="r" b="b"/>
              <a:pathLst>
                <a:path w="812800" h="993209">
                  <a:moveTo>
                    <a:pt x="0" y="0"/>
                  </a:moveTo>
                  <a:lnTo>
                    <a:pt x="812800" y="0"/>
                  </a:lnTo>
                  <a:lnTo>
                    <a:pt x="812800" y="993209"/>
                  </a:lnTo>
                  <a:lnTo>
                    <a:pt x="0" y="993209"/>
                  </a:lnTo>
                  <a:close/>
                </a:path>
              </a:pathLst>
            </a:custGeom>
            <a:solidFill>
              <a:srgbClr val="C1B2A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1031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00951" y="6515910"/>
            <a:ext cx="3086100" cy="3771090"/>
            <a:chOff x="0" y="0"/>
            <a:chExt cx="812800" cy="9932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993209"/>
            </a:xfrm>
            <a:custGeom>
              <a:avLst/>
              <a:gdLst/>
              <a:ahLst/>
              <a:cxnLst/>
              <a:rect l="l" t="t" r="r" b="b"/>
              <a:pathLst>
                <a:path w="812800" h="993209">
                  <a:moveTo>
                    <a:pt x="0" y="0"/>
                  </a:moveTo>
                  <a:lnTo>
                    <a:pt x="812800" y="0"/>
                  </a:lnTo>
                  <a:lnTo>
                    <a:pt x="812800" y="993209"/>
                  </a:lnTo>
                  <a:lnTo>
                    <a:pt x="0" y="993209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1031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14960"/>
            <a:ext cx="1028700" cy="10272040"/>
            <a:chOff x="0" y="0"/>
            <a:chExt cx="270933" cy="27053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5393"/>
            </a:xfrm>
            <a:custGeom>
              <a:avLst/>
              <a:gdLst/>
              <a:ahLst/>
              <a:cxnLst/>
              <a:rect l="l" t="t" r="r" b="b"/>
              <a:pathLst>
                <a:path w="270933" h="2705393">
                  <a:moveTo>
                    <a:pt x="0" y="0"/>
                  </a:moveTo>
                  <a:lnTo>
                    <a:pt x="270933" y="0"/>
                  </a:lnTo>
                  <a:lnTo>
                    <a:pt x="270933" y="2705393"/>
                  </a:lnTo>
                  <a:lnTo>
                    <a:pt x="0" y="270539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2743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68275" y="331190"/>
            <a:ext cx="8670406" cy="1189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Literature Review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0" y="-9945"/>
            <a:ext cx="1028700" cy="10272040"/>
            <a:chOff x="0" y="0"/>
            <a:chExt cx="270933" cy="27053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0933" cy="2705393"/>
            </a:xfrm>
            <a:custGeom>
              <a:avLst/>
              <a:gdLst/>
              <a:ahLst/>
              <a:cxnLst/>
              <a:rect l="l" t="t" r="r" b="b"/>
              <a:pathLst>
                <a:path w="270933" h="2705393">
                  <a:moveTo>
                    <a:pt x="0" y="0"/>
                  </a:moveTo>
                  <a:lnTo>
                    <a:pt x="270933" y="0"/>
                  </a:lnTo>
                  <a:lnTo>
                    <a:pt x="270933" y="2705393"/>
                  </a:lnTo>
                  <a:lnTo>
                    <a:pt x="0" y="270539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70933" cy="2743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21" name="Group 2"/>
          <p:cNvGrpSpPr/>
          <p:nvPr/>
        </p:nvGrpSpPr>
        <p:grpSpPr>
          <a:xfrm>
            <a:off x="10591800" y="2552700"/>
            <a:ext cx="5864672" cy="5772150"/>
            <a:chOff x="0" y="0"/>
            <a:chExt cx="6259223" cy="6654800"/>
          </a:xfrm>
        </p:grpSpPr>
        <p:pic>
          <p:nvPicPr>
            <p:cNvPr id="22" name="Picture 3"/>
            <p:cNvPicPr>
              <a:picLocks noChangeAspect="1"/>
            </p:cNvPicPr>
            <p:nvPr/>
          </p:nvPicPr>
          <p:blipFill>
            <a:blip r:embed="rId2"/>
            <a:srcRect l="18667" r="18667"/>
            <a:stretch>
              <a:fillRect/>
            </a:stretch>
          </p:blipFill>
          <p:spPr>
            <a:xfrm>
              <a:off x="0" y="0"/>
              <a:ext cx="6259223" cy="665480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1600200" y="3086100"/>
            <a:ext cx="6629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  <a:cs typeface="Dubai Medium" panose="020B0603030403030204" pitchFamily="34" charset="-78"/>
              </a:rPr>
              <a:t>Similar retail businesses were reviewed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Century Gothic" panose="020B0502020202020204" pitchFamily="34" charset="0"/>
                <a:cs typeface="Dubai Medium" panose="020B0603030403030204" pitchFamily="34" charset="-78"/>
              </a:rPr>
              <a:t>Example</a:t>
            </a:r>
            <a:r>
              <a:rPr lang="en-US" sz="3200" dirty="0">
                <a:latin typeface="Century Gothic" panose="020B0502020202020204" pitchFamily="34" charset="0"/>
                <a:cs typeface="Dubai Medium" panose="020B0603030403030204" pitchFamily="34" charset="-78"/>
              </a:rPr>
              <a:t>: Amazon and McDonald’s (</a:t>
            </a:r>
            <a:r>
              <a:rPr lang="en-US" sz="3200" dirty="0" err="1">
                <a:latin typeface="Century Gothic" panose="020B0502020202020204" pitchFamily="34" charset="0"/>
                <a:cs typeface="Dubai Medium" panose="020B0603030403030204" pitchFamily="34" charset="-78"/>
              </a:rPr>
              <a:t>Tavor</a:t>
            </a:r>
            <a:r>
              <a:rPr lang="en-US" sz="3200" dirty="0">
                <a:latin typeface="Century Gothic" panose="020B0502020202020204" pitchFamily="34" charset="0"/>
                <a:cs typeface="Dubai Medium" panose="020B0603030403030204" pitchFamily="34" charset="-78"/>
              </a:rPr>
              <a:t> et al., 2023)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entury Gothic" panose="020B0502020202020204" pitchFamily="34" charset="0"/>
                <a:cs typeface="Dubai Medium" panose="020B0603030403030204" pitchFamily="34" charset="-78"/>
              </a:rPr>
              <a:t>Thus, effective sales strategies enhance profitability and customer satisfaction.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295400" y="9029700"/>
            <a:ext cx="3810000" cy="958081"/>
            <a:chOff x="304800" y="9029700"/>
            <a:chExt cx="3810000" cy="958081"/>
          </a:xfrm>
        </p:grpSpPr>
        <p:sp>
          <p:nvSpPr>
            <p:cNvPr id="25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26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6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1B2A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="1">
                <a:latin typeface="Futura Bk BT" pitchFamily="34" charset="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36319" y="523430"/>
            <a:ext cx="6907680" cy="110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7200" b="1" dirty="0">
                <a:solidFill>
                  <a:srgbClr val="FFFFFF"/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Methodology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7259300" y="0"/>
            <a:ext cx="1028700" cy="10287000"/>
            <a:chOff x="0" y="0"/>
            <a:chExt cx="270933" cy="27093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1BE5F712-9B5A-45EC-A128-667642CB1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822233"/>
              </p:ext>
            </p:extLst>
          </p:nvPr>
        </p:nvGraphicFramePr>
        <p:xfrm>
          <a:off x="114300" y="1565970"/>
          <a:ext cx="8915400" cy="777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916055F-9CB7-45E5-B574-C06D07947C9D}"/>
              </a:ext>
            </a:extLst>
          </p:cNvPr>
          <p:cNvSpPr txBox="1"/>
          <p:nvPr/>
        </p:nvSpPr>
        <p:spPr>
          <a:xfrm>
            <a:off x="9144000" y="5295900"/>
            <a:ext cx="46911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F</a:t>
            </a:r>
            <a:r>
              <a:rPr kumimoji="0" lang="en-US" sz="2800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iltering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 and organizing using power query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04800" y="9029700"/>
            <a:ext cx="3810000" cy="958081"/>
            <a:chOff x="304800" y="9029700"/>
            <a:chExt cx="3810000" cy="958081"/>
          </a:xfrm>
        </p:grpSpPr>
        <p:sp>
          <p:nvSpPr>
            <p:cNvPr id="31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32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3" name="Rectangle 32"/>
          <p:cNvSpPr/>
          <p:nvPr/>
        </p:nvSpPr>
        <p:spPr>
          <a:xfrm>
            <a:off x="9144000" y="6972300"/>
            <a:ext cx="6705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Exploratory Analysis was done using Excel and Power BI.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157855" y="3619500"/>
            <a:ext cx="57502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Historical sales data (2014–2017)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0" y="16865"/>
            <a:ext cx="1028700" cy="10270135"/>
            <a:chOff x="0" y="0"/>
            <a:chExt cx="270933" cy="2704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0933" cy="2704891"/>
            </a:xfrm>
            <a:custGeom>
              <a:avLst/>
              <a:gdLst/>
              <a:ahLst/>
              <a:cxnLst/>
              <a:rect l="l" t="t" r="r" b="b"/>
              <a:pathLst>
                <a:path w="270933" h="2704891">
                  <a:moveTo>
                    <a:pt x="0" y="0"/>
                  </a:moveTo>
                  <a:lnTo>
                    <a:pt x="270933" y="0"/>
                  </a:lnTo>
                  <a:lnTo>
                    <a:pt x="270933" y="2704891"/>
                  </a:lnTo>
                  <a:lnTo>
                    <a:pt x="0" y="2704891"/>
                  </a:lnTo>
                  <a:close/>
                </a:path>
              </a:pathLst>
            </a:custGeom>
            <a:solidFill>
              <a:srgbClr val="50544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70933" cy="2742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657600" y="4152900"/>
            <a:ext cx="11734800" cy="22781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</a:pPr>
            <a:r>
              <a:rPr lang="en-US" sz="11500" b="1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Corben"/>
                <a:cs typeface="Corben"/>
                <a:sym typeface="Corben"/>
              </a:rPr>
              <a:t>DASHBOARD &amp; EXPLANATION</a:t>
            </a:r>
          </a:p>
        </p:txBody>
      </p:sp>
      <p:grpSp>
        <p:nvGrpSpPr>
          <p:cNvPr id="3" name="Group 13"/>
          <p:cNvGrpSpPr/>
          <p:nvPr/>
        </p:nvGrpSpPr>
        <p:grpSpPr>
          <a:xfrm>
            <a:off x="1371600" y="8953500"/>
            <a:ext cx="3810000" cy="958081"/>
            <a:chOff x="304800" y="9029700"/>
            <a:chExt cx="3810000" cy="958081"/>
          </a:xfrm>
        </p:grpSpPr>
        <p:sp>
          <p:nvSpPr>
            <p:cNvPr id="15" name="TextBox 16"/>
            <p:cNvSpPr txBox="1"/>
            <p:nvPr/>
          </p:nvSpPr>
          <p:spPr>
            <a:xfrm>
              <a:off x="762000" y="9410700"/>
              <a:ext cx="3352800" cy="5770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4000" dirty="0">
                  <a:solidFill>
                    <a:srgbClr val="4B4545"/>
                  </a:solidFill>
                  <a:latin typeface="Century Gothic" panose="020B0502020202020204" pitchFamily="34" charset="0"/>
                  <a:ea typeface="Open Sans"/>
                  <a:cs typeface="Open Sans"/>
                  <a:sym typeface="Open Sans"/>
                </a:rPr>
                <a:t>Byte-Breakers</a:t>
              </a:r>
            </a:p>
          </p:txBody>
        </p:sp>
        <p:sp>
          <p:nvSpPr>
            <p:cNvPr id="16" name="Freeform 11"/>
            <p:cNvSpPr/>
            <p:nvPr/>
          </p:nvSpPr>
          <p:spPr>
            <a:xfrm>
              <a:off x="304800" y="9029700"/>
              <a:ext cx="825363" cy="825363"/>
            </a:xfrm>
            <a:custGeom>
              <a:avLst/>
              <a:gdLst/>
              <a:ahLst/>
              <a:cxnLst/>
              <a:rect l="l" t="t" r="r" b="b"/>
              <a:pathLst>
                <a:path w="825363" h="825363">
                  <a:moveTo>
                    <a:pt x="0" y="0"/>
                  </a:moveTo>
                  <a:lnTo>
                    <a:pt x="825362" y="0"/>
                  </a:lnTo>
                  <a:lnTo>
                    <a:pt x="825362" y="825362"/>
                  </a:lnTo>
                  <a:lnTo>
                    <a:pt x="0" y="825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448</Words>
  <Application>Microsoft Office PowerPoint</Application>
  <PresentationFormat>Custom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Century Gothic</vt:lpstr>
      <vt:lpstr>Futura Md BT</vt:lpstr>
      <vt:lpstr>Futura Bk BT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Tosca Simple Sales Report Presentation</dc:title>
  <dc:creator>user</dc:creator>
  <cp:lastModifiedBy>nelson ify</cp:lastModifiedBy>
  <cp:revision>31</cp:revision>
  <dcterms:created xsi:type="dcterms:W3CDTF">2006-08-16T00:00:00Z</dcterms:created>
  <dcterms:modified xsi:type="dcterms:W3CDTF">2024-12-04T08:39:20Z</dcterms:modified>
  <dc:identifier>DAGYONMSQeI</dc:identifier>
</cp:coreProperties>
</file>