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11" r:id="rId8"/>
    <p:sldId id="397" r:id="rId9"/>
    <p:sldId id="414" r:id="rId10"/>
    <p:sldId id="408" r:id="rId11"/>
    <p:sldId id="415" r:id="rId12"/>
    <p:sldId id="413" r:id="rId13"/>
    <p:sldId id="40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opy%20of%20Data_set_2-1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opy%20of%20Data_set_2-1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opy%20of%20Data_set_2-1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Data_set_2-1(1).xlsx]PIVOT TABLE 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dk1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en-US" sz="1600">
                <a:latin typeface="Bahnschrift SemiBold Condensed" panose="020B0502040204020203" pitchFamily="34" charset="0"/>
              </a:rPr>
              <a:t>Investment Preferences by Gender</a:t>
            </a:r>
          </a:p>
        </c:rich>
      </c:tx>
      <c:layout>
        <c:manualLayout>
          <c:xMode val="edge"/>
          <c:yMode val="edge"/>
          <c:x val="1.9305792255420128E-2"/>
          <c:y val="1.6877637130801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dk1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87671232876712E-2"/>
          <c:y val="5.6765119549929674E-2"/>
          <c:w val="0.92129090712975947"/>
          <c:h val="0.756549608514125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TABLE 2'!$H$25:$H$26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2'!$G$27:$G$31</c:f>
              <c:strCache>
                <c:ptCount val="4"/>
                <c:pt idx="0">
                  <c:v>Equity</c:v>
                </c:pt>
                <c:pt idx="1">
                  <c:v>Fixed Deposits</c:v>
                </c:pt>
                <c:pt idx="2">
                  <c:v>Mutual Fund</c:v>
                </c:pt>
                <c:pt idx="3">
                  <c:v>Public Provident Fund</c:v>
                </c:pt>
              </c:strCache>
            </c:strRef>
          </c:cat>
          <c:val>
            <c:numRef>
              <c:f>'PIVOT TABLE 2'!$H$27:$H$31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E-45C9-8851-B757A70E665D}"/>
            </c:ext>
          </c:extLst>
        </c:ser>
        <c:ser>
          <c:idx val="1"/>
          <c:order val="1"/>
          <c:tx>
            <c:strRef>
              <c:f>'PIVOT TABLE 2'!$I$25:$I$26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2'!$G$27:$G$31</c:f>
              <c:strCache>
                <c:ptCount val="4"/>
                <c:pt idx="0">
                  <c:v>Equity</c:v>
                </c:pt>
                <c:pt idx="1">
                  <c:v>Fixed Deposits</c:v>
                </c:pt>
                <c:pt idx="2">
                  <c:v>Mutual Fund</c:v>
                </c:pt>
                <c:pt idx="3">
                  <c:v>Public Provident Fund</c:v>
                </c:pt>
              </c:strCache>
            </c:strRef>
          </c:cat>
          <c:val>
            <c:numRef>
              <c:f>'PIVOT TABLE 2'!$I$27:$I$31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10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CE-45C9-8851-B757A70E6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49317496"/>
        <c:axId val="1049318936"/>
      </c:barChart>
      <c:catAx>
        <c:axId val="104931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318936"/>
        <c:crosses val="autoZero"/>
        <c:auto val="1"/>
        <c:lblAlgn val="ctr"/>
        <c:lblOffset val="100"/>
        <c:noMultiLvlLbl val="0"/>
      </c:catAx>
      <c:valAx>
        <c:axId val="1049318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4931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Data_set_2-1(1).xlsx]PIVOT TABLE 2!PivotTable24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en-US" sz="1600" b="1">
                <a:solidFill>
                  <a:sysClr val="windowText" lastClr="000000"/>
                </a:solidFill>
                <a:latin typeface="Bahnschrift SemiBold Condensed" panose="020B0502040204020203" pitchFamily="34" charset="0"/>
              </a:rPr>
              <a:t>Purpose of Investment by Gender</a:t>
            </a:r>
          </a:p>
        </c:rich>
      </c:tx>
      <c:layout>
        <c:manualLayout>
          <c:xMode val="edge"/>
          <c:yMode val="edge"/>
          <c:x val="5.0207786526684115E-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'PIVOT TABLE 2'!$B$41:$B$42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Bahnschrift Light Semi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2'!$A$43:$A$46</c:f>
              <c:strCache>
                <c:ptCount val="3"/>
                <c:pt idx="0">
                  <c:v>Capital Appreciation</c:v>
                </c:pt>
                <c:pt idx="1">
                  <c:v>Dividend</c:v>
                </c:pt>
                <c:pt idx="2">
                  <c:v>Liquidity</c:v>
                </c:pt>
              </c:strCache>
            </c:strRef>
          </c:cat>
          <c:val>
            <c:numRef>
              <c:f>'PIVOT TABLE 2'!$B$43:$B$46</c:f>
              <c:numCache>
                <c:formatCode>0.0%</c:formatCode>
                <c:ptCount val="3"/>
                <c:pt idx="0">
                  <c:v>0.27500000000000002</c:v>
                </c:pt>
                <c:pt idx="1">
                  <c:v>7.4999999999999997E-2</c:v>
                </c:pt>
                <c:pt idx="2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9-4B5D-A893-7C99604CD4ED}"/>
            </c:ext>
          </c:extLst>
        </c:ser>
        <c:ser>
          <c:idx val="1"/>
          <c:order val="1"/>
          <c:tx>
            <c:strRef>
              <c:f>'PIVOT TABLE 2'!$C$41:$C$42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2'!$A$43:$A$46</c:f>
              <c:strCache>
                <c:ptCount val="3"/>
                <c:pt idx="0">
                  <c:v>Capital Appreciation</c:v>
                </c:pt>
                <c:pt idx="1">
                  <c:v>Dividend</c:v>
                </c:pt>
                <c:pt idx="2">
                  <c:v>Liquidity</c:v>
                </c:pt>
              </c:strCache>
            </c:strRef>
          </c:cat>
          <c:val>
            <c:numRef>
              <c:f>'PIVOT TABLE 2'!$C$43:$C$46</c:f>
              <c:numCache>
                <c:formatCode>0.0%</c:formatCode>
                <c:ptCount val="3"/>
                <c:pt idx="0">
                  <c:v>0.47499999999999998</c:v>
                </c:pt>
                <c:pt idx="1">
                  <c:v>0.125</c:v>
                </c:pt>
                <c:pt idx="2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9-4B5D-A893-7C99604CD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391476952"/>
        <c:axId val="1391478752"/>
      </c:barChart>
      <c:catAx>
        <c:axId val="1391476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478752"/>
        <c:crosses val="autoZero"/>
        <c:auto val="1"/>
        <c:lblAlgn val="ctr"/>
        <c:lblOffset val="100"/>
        <c:noMultiLvlLbl val="0"/>
      </c:catAx>
      <c:valAx>
        <c:axId val="13914787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91476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Bahnschrift Light Semi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Data_set_2-1(1).xlsx]PIVOT TABLE TASK 1!PivotTable9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latin typeface="Bahnschrift SemiBold SemiConden" panose="020B0502040204020203" pitchFamily="34" charset="0"/>
              </a:rPr>
              <a:t>Gender Distribution by</a:t>
            </a:r>
            <a:r>
              <a:rPr lang="en-US" sz="1400" baseline="0">
                <a:latin typeface="Bahnschrift SemiBold SemiConden" panose="020B0502040204020203" pitchFamily="34" charset="0"/>
              </a:rPr>
              <a:t> Percentage</a:t>
            </a:r>
            <a:endParaRPr lang="en-US" sz="1400">
              <a:latin typeface="Bahnschrift SemiBold SemiConden" panose="020B0502040204020203" pitchFamily="34" charset="0"/>
            </a:endParaRPr>
          </a:p>
        </c:rich>
      </c:tx>
      <c:layout>
        <c:manualLayout>
          <c:xMode val="edge"/>
          <c:yMode val="edge"/>
          <c:x val="3.0972222222222241E-2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2">
              <a:lumMod val="75000"/>
            </a:schemeClr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2">
              <a:lumMod val="75000"/>
            </a:schemeClr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12"/>
        <c:spPr>
          <a:solidFill>
            <a:schemeClr val="accent2">
              <a:lumMod val="75000"/>
            </a:schemeClr>
          </a:solidFill>
          <a:ln w="19050">
            <a:noFill/>
          </a:ln>
          <a:effectLst/>
        </c:spPr>
      </c:pivotFmt>
    </c:pivotFmts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C0B80-1DE2-4BBB-350C-2B4C76ED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442A1-8949-A493-1D9E-915881F96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744BF-B8C7-6E3E-1D04-5D483423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80CF-5FDE-09AF-4C8D-3D2C5E79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1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F003D-D460-1280-8F3A-870D5311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ECC2F-FD43-DCF9-8AA7-6E8E29C2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2B33A-9190-DC3F-0015-FC77EEF3A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CB30-55F2-9AD6-9287-52171E969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8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93E9-5582-CEB8-4BE5-ECD8EF7F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D00FD-4861-165F-BB83-503182B38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F79C4-0095-80BB-899C-7DCD5B51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C5E8-CB66-EAF7-8F6E-026A99C0A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0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5ED7F-12F9-192D-558D-6A5AE120C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DB779-7ABB-4BE0-55EE-056FE42C2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41625-C93A-A4A1-818C-68AC8EC36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92386-B78F-25AE-F20F-4804836ED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389" y="2088774"/>
            <a:ext cx="7251198" cy="1731085"/>
          </a:xfrm>
        </p:spPr>
        <p:txBody>
          <a:bodyPr/>
          <a:lstStyle/>
          <a:p>
            <a:pPr algn="ctr"/>
            <a:r>
              <a:rPr lang="en-US" dirty="0"/>
              <a:t>INVESTMENT PREFERENCES ACROSS AVENUES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5E80A-E8E2-5E73-33BF-D06E4643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1" y="208877"/>
            <a:ext cx="1811655" cy="7924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DA9DCC-3A10-D118-9CE8-9DCADC62C093}"/>
              </a:ext>
            </a:extLst>
          </p:cNvPr>
          <p:cNvSpPr txBox="1">
            <a:spLocks/>
          </p:cNvSpPr>
          <p:nvPr/>
        </p:nvSpPr>
        <p:spPr>
          <a:xfrm>
            <a:off x="6904072" y="107575"/>
            <a:ext cx="5001058" cy="3415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INTERNSHIP PROGRAM (EXCEL) TASK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F54B58-5464-9A4C-9A26-41DA14EC4747}"/>
              </a:ext>
            </a:extLst>
          </p:cNvPr>
          <p:cNvSpPr txBox="1">
            <a:spLocks/>
          </p:cNvSpPr>
          <p:nvPr/>
        </p:nvSpPr>
        <p:spPr>
          <a:xfrm>
            <a:off x="3514165" y="3819859"/>
            <a:ext cx="7978588" cy="6324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/>
              <a:t>AN ANALYSIS OF EMPLOYEE INVESTMENT CHOICES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AFA9AD-A8B9-205A-B26B-9A5C575DA03E}"/>
              </a:ext>
            </a:extLst>
          </p:cNvPr>
          <p:cNvSpPr txBox="1">
            <a:spLocks/>
          </p:cNvSpPr>
          <p:nvPr/>
        </p:nvSpPr>
        <p:spPr>
          <a:xfrm>
            <a:off x="7253695" y="6270363"/>
            <a:ext cx="5001058" cy="3415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PRESENTED BY: ADEYEMI ADENUGA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3358" y="2954431"/>
            <a:ext cx="5746750" cy="22809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gender focused investment plans to address their personal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avenues that appeal to both genders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tools and resources to help employees align with their investment options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9FA85-EBA6-9141-3E04-683A31AD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9" y="198408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Adeyemi Adenuga</a:t>
            </a:r>
          </a:p>
          <a:p>
            <a:r>
              <a:rPr lang="en-US" dirty="0"/>
              <a:t>+2348092373334</a:t>
            </a:r>
          </a:p>
          <a:p>
            <a:r>
              <a:rPr lang="en-US" dirty="0"/>
              <a:t>pearlxtamet@outlook.com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98CC3-604D-D9C0-119F-B2965AB1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7" y="146089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r>
              <a:rPr lang="en-US" dirty="0">
                <a:solidFill>
                  <a:schemeClr val="bg1"/>
                </a:solidFill>
              </a:rPr>
              <a:t>Dashboard Features</a:t>
            </a:r>
          </a:p>
          <a:p>
            <a:r>
              <a:rPr lang="en-US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FA8F8-542D-9F58-9AB2-79D39F7F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5" y="74226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968079"/>
            <a:ext cx="4876800" cy="121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“Investment avenues are needed to boost engagements and participation in an organization”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7B49E1-FA2C-A04E-B483-0B207054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806" y="150428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F8DD-2316-5C9D-B382-7F489A943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F9FBD8-E9F0-2DB6-221D-0B0BAC18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FAE02-3D13-F70F-87D0-0F4C84803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6964" y="2666721"/>
            <a:ext cx="6660776" cy="2945186"/>
          </a:xfrm>
        </p:spPr>
        <p:txBody>
          <a:bodyPr>
            <a:normAutofit/>
          </a:bodyPr>
          <a:lstStyle/>
          <a:p>
            <a:r>
              <a:rPr lang="en-US" dirty="0"/>
              <a:t>Analyze investment preferences across different avenues</a:t>
            </a:r>
          </a:p>
          <a:p>
            <a:r>
              <a:rPr lang="en-US" dirty="0"/>
              <a:t>Understand the distribution, duration and reason behind these choices</a:t>
            </a:r>
          </a:p>
          <a:p>
            <a:r>
              <a:rPr lang="en-US" dirty="0"/>
              <a:t>Provide actionable recommendations for improvement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20DF59-CDCE-E829-1EA6-A52D5B821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75C8EE-1337-88C7-D21E-1D54771F2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051125F-474D-8BD0-1F79-4B71B38A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549F5A4-BDCD-8367-4745-0924EA1E1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A593726-26E7-AEAC-C7CB-11DD669A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11" y="150428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963271"/>
            <a:ext cx="3847108" cy="1740048"/>
          </a:xfrm>
        </p:spPr>
        <p:txBody>
          <a:bodyPr/>
          <a:lstStyle/>
          <a:p>
            <a:r>
              <a:rPr lang="en-US" dirty="0"/>
              <a:t>Dashboard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Slicers for Investment Avenues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Link for Pivot table report, detailed analysis sheets and Visualization dashboard.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919B16-763B-233A-AFE0-AFD6A3B9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540" y="137125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42B94-CCC2-A011-2740-557FB371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39CF764-CBBA-9849-A00B-296EB0FF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963271"/>
            <a:ext cx="3847108" cy="1740048"/>
          </a:xfrm>
        </p:spPr>
        <p:txBody>
          <a:bodyPr/>
          <a:lstStyle/>
          <a:p>
            <a:r>
              <a:rPr lang="en-US" dirty="0"/>
              <a:t>KPIs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6F81-3D9E-7900-245F-EC6E3AD599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Male Investors: 25 (62.5%)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Female Investors: 25 (37.5%)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00A77-E176-0A5C-9D77-0C4B79C2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540" y="137125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DA134-8D1A-0B1D-DB72-F9C97EA5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3" y="187925"/>
            <a:ext cx="1816765" cy="79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49067D-E59B-EBF6-E2D0-D911431B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9" y="1071984"/>
            <a:ext cx="9805405" cy="55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85C41-AE4B-4160-A7ED-217F527FE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C29-F08F-9A8F-AE0D-824E9C38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92EDA-685E-78C4-B4CA-2A88B277FA70}"/>
              </a:ext>
            </a:extLst>
          </p:cNvPr>
          <p:cNvSpPr txBox="1"/>
          <p:nvPr/>
        </p:nvSpPr>
        <p:spPr>
          <a:xfrm>
            <a:off x="4437528" y="1025427"/>
            <a:ext cx="4706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Observations</a:t>
            </a:r>
            <a:r>
              <a:rPr lang="en-US" dirty="0">
                <a:solidFill>
                  <a:schemeClr val="bg1"/>
                </a:solidFill>
              </a:rPr>
              <a:t>: Male employees shows a strong preferences for risk in investment than the female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FA74A-8308-0AE9-E79D-C00F60E9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3" y="187925"/>
            <a:ext cx="1816765" cy="79254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0E694D-F294-94C2-F393-BB765AA96F9D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593725" y="2676525"/>
          <a:ext cx="4491038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06E0C4A-33A7-2DC2-E6D8-3C886C8E691A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5881688" y="2676525"/>
          <a:ext cx="4491037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5704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64A1-4355-4239-57EF-1E0CD5E5D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D534-6B70-B029-BB56-916B393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7" name="Percentage">
            <a:extLst>
              <a:ext uri="{FF2B5EF4-FFF2-40B4-BE49-F238E27FC236}">
                <a16:creationId xmlns:a16="http://schemas.microsoft.com/office/drawing/2014/main" id="{8E1D8B4C-C084-59AC-5B38-4B6E44C4D525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593725" y="2676525"/>
          <a:ext cx="4491038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21C382-ED2D-7FA8-DFC3-BEDA7EC155E6}"/>
              </a:ext>
            </a:extLst>
          </p:cNvPr>
          <p:cNvSpPr txBox="1"/>
          <p:nvPr/>
        </p:nvSpPr>
        <p:spPr>
          <a:xfrm>
            <a:off x="2698377" y="3173524"/>
            <a:ext cx="5405718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Short-term investments are popular but males prefer equity, while female prioritizes </a:t>
            </a:r>
            <a:r>
              <a:rPr lang="en-US" dirty="0" err="1">
                <a:solidFill>
                  <a:schemeClr val="bg1"/>
                </a:solidFill>
              </a:rPr>
              <a:t>liquidty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D6B76-BF75-7063-5DD6-F7F4747D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0" y="110231"/>
            <a:ext cx="181676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8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128</TotalTime>
  <Words>197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SemiBold Condensed</vt:lpstr>
      <vt:lpstr>Bahnschrift SemiBold SemiConden</vt:lpstr>
      <vt:lpstr>Calibri</vt:lpstr>
      <vt:lpstr>Franklin Gothic Book</vt:lpstr>
      <vt:lpstr>Franklin Gothic Demi</vt:lpstr>
      <vt:lpstr>Custom</vt:lpstr>
      <vt:lpstr>INVESTMENT PREFERENCES ACROSS AVENUES</vt:lpstr>
      <vt:lpstr>Analysis Approach</vt:lpstr>
      <vt:lpstr>Introduction </vt:lpstr>
      <vt:lpstr>Objectives</vt:lpstr>
      <vt:lpstr>Dashboard Features</vt:lpstr>
      <vt:lpstr>KPIs</vt:lpstr>
      <vt:lpstr>PowerPoint Presentation</vt:lpstr>
      <vt:lpstr>Insights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2024-12-03T19:09:00Z</dcterms:created>
  <dcterms:modified xsi:type="dcterms:W3CDTF">2024-12-07T11:03:01Z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