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9" r:id="rId3"/>
    <p:sldId id="270" r:id="rId4"/>
    <p:sldId id="271" r:id="rId5"/>
    <p:sldId id="273" r:id="rId6"/>
    <p:sldId id="274" r:id="rId7"/>
    <p:sldId id="275" r:id="rId8"/>
    <p:sldId id="276" r:id="rId9"/>
    <p:sldId id="277" r:id="rId10"/>
    <p:sldId id="278" r:id="rId11"/>
    <p:sldId id="279" r:id="rId12"/>
    <p:sldId id="282" r:id="rId13"/>
    <p:sldId id="280" r:id="rId14"/>
    <p:sldId id="28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20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500" autoAdjust="0"/>
    <p:restoredTop sz="94660"/>
  </p:normalViewPr>
  <p:slideViewPr>
    <p:cSldViewPr snapToGrid="0" snapToObjects="1">
      <p:cViewPr>
        <p:scale>
          <a:sx n="50" d="100"/>
          <a:sy n="50" d="100"/>
        </p:scale>
        <p:origin x="-1998" y="-3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7/5/2025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7/5/2025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7/5/2025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7/5/2025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rgbClr val="AE0202">
              <a:alpha val="8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65000"/>
                    <a:lumOff val="35000"/>
                  </a:schemeClr>
                </a:solidFill>
              </a:rPr>
              <a:t>Presented</a:t>
            </a:r>
            <a:endParaRPr lang="en-US" dirty="0">
              <a:solidFill>
                <a:schemeClr val="tx1">
                  <a:lumMod val="65000"/>
                  <a:lumOff val="35000"/>
                </a:schemeClr>
              </a:solidFill>
            </a:endParaRPr>
          </a:p>
        </p:txBody>
      </p:sp>
      <p:sp>
        <p:nvSpPr>
          <p:cNvPr id="2" name="Title 1"/>
          <p:cNvSpPr>
            <a:spLocks noGrp="1"/>
          </p:cNvSpPr>
          <p:nvPr>
            <p:ph type="ctrTitle"/>
          </p:nvPr>
        </p:nvSpPr>
        <p:spPr>
          <a:xfrm>
            <a:off x="4703403" y="660400"/>
            <a:ext cx="3777521" cy="1470025"/>
          </a:xfrm>
        </p:spPr>
        <p:txBody>
          <a:bodyPr>
            <a:normAutofit fontScale="90000"/>
          </a:bodyPr>
          <a:lstStyle/>
          <a:p>
            <a:r>
              <a:t>Tenant Retention Analysis</a:t>
            </a:r>
          </a:p>
        </p:txBody>
      </p:sp>
      <p:sp>
        <p:nvSpPr>
          <p:cNvPr id="3" name="Subtitle 2"/>
          <p:cNvSpPr>
            <a:spLocks noGrp="1"/>
          </p:cNvSpPr>
          <p:nvPr>
            <p:ph type="subTitle" idx="1"/>
          </p:nvPr>
        </p:nvSpPr>
        <p:spPr>
          <a:xfrm>
            <a:off x="5115951" y="2187296"/>
            <a:ext cx="2833142" cy="649235"/>
          </a:xfrm>
        </p:spPr>
        <p:txBody>
          <a:bodyPr>
            <a:normAutofit/>
          </a:bodyPr>
          <a:lstStyle/>
          <a:p>
            <a:r>
              <a:rPr smtClean="0">
                <a:solidFill>
                  <a:schemeClr val="tx1">
                    <a:lumMod val="65000"/>
                    <a:lumOff val="35000"/>
                  </a:schemeClr>
                </a:solidFill>
              </a:rPr>
              <a:t>Presented</a:t>
            </a:r>
            <a:r>
              <a:rPr lang="en-US" dirty="0" smtClean="0">
                <a:solidFill>
                  <a:schemeClr val="tx1">
                    <a:lumMod val="65000"/>
                    <a:lumOff val="35000"/>
                  </a:schemeClr>
                </a:solidFill>
              </a:rPr>
              <a:t> by</a:t>
            </a:r>
            <a:endParaRPr>
              <a:solidFill>
                <a:schemeClr val="tx1">
                  <a:lumMod val="65000"/>
                  <a:lumOff val="35000"/>
                </a:schemeClr>
              </a:solidFill>
            </a:endParaRPr>
          </a:p>
        </p:txBody>
      </p:sp>
      <p:grpSp>
        <p:nvGrpSpPr>
          <p:cNvPr id="17" name="Group 16"/>
          <p:cNvGrpSpPr/>
          <p:nvPr/>
        </p:nvGrpSpPr>
        <p:grpSpPr>
          <a:xfrm>
            <a:off x="0" y="-81535"/>
            <a:ext cx="4341453" cy="6041036"/>
            <a:chOff x="0" y="-81535"/>
            <a:chExt cx="5366479" cy="6041036"/>
          </a:xfrm>
          <a:blipFill>
            <a:blip r:embed="rId2"/>
            <a:stretch>
              <a:fillRect/>
            </a:stretch>
          </a:blipFill>
        </p:grpSpPr>
        <p:sp>
          <p:nvSpPr>
            <p:cNvPr id="4" name="Rounded Rectangle 3"/>
            <p:cNvSpPr/>
            <p:nvPr/>
          </p:nvSpPr>
          <p:spPr>
            <a:xfrm>
              <a:off x="809469" y="-81535"/>
              <a:ext cx="539646" cy="6041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150000"/>
                </a:lnSpc>
              </a:pPr>
              <a:endParaRPr lang="en-US" sz="2000" spc="300" dirty="0"/>
            </a:p>
          </p:txBody>
        </p:sp>
        <p:sp>
          <p:nvSpPr>
            <p:cNvPr id="8" name="Rounded Rectangle 7"/>
            <p:cNvSpPr/>
            <p:nvPr/>
          </p:nvSpPr>
          <p:spPr>
            <a:xfrm>
              <a:off x="4047345" y="-81535"/>
              <a:ext cx="539646" cy="3886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150000"/>
                </a:lnSpc>
              </a:pPr>
              <a:endParaRPr lang="en-US" spc="300"/>
            </a:p>
          </p:txBody>
        </p:sp>
        <p:sp>
          <p:nvSpPr>
            <p:cNvPr id="9" name="Rounded Rectangle 8"/>
            <p:cNvSpPr/>
            <p:nvPr/>
          </p:nvSpPr>
          <p:spPr>
            <a:xfrm>
              <a:off x="3237876" y="-81535"/>
              <a:ext cx="539646" cy="563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150000"/>
                </a:lnSpc>
              </a:pPr>
              <a:endParaRPr lang="en-US" spc="300"/>
            </a:p>
          </p:txBody>
        </p:sp>
        <p:sp>
          <p:nvSpPr>
            <p:cNvPr id="10" name="Rounded Rectangle 9"/>
            <p:cNvSpPr/>
            <p:nvPr/>
          </p:nvSpPr>
          <p:spPr>
            <a:xfrm>
              <a:off x="0" y="-81535"/>
              <a:ext cx="539646" cy="442392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150000"/>
                </a:lnSpc>
              </a:pPr>
              <a:endParaRPr lang="en-US" spc="300"/>
            </a:p>
          </p:txBody>
        </p:sp>
        <p:sp>
          <p:nvSpPr>
            <p:cNvPr id="11" name="Rounded Rectangle 10"/>
            <p:cNvSpPr/>
            <p:nvPr/>
          </p:nvSpPr>
          <p:spPr>
            <a:xfrm>
              <a:off x="1618938" y="-81535"/>
              <a:ext cx="539646" cy="524655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428407" y="-81535"/>
              <a:ext cx="539646" cy="46169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150000"/>
                </a:lnSpc>
              </a:pPr>
              <a:endParaRPr lang="en-US" spc="300"/>
            </a:p>
          </p:txBody>
        </p:sp>
        <p:sp>
          <p:nvSpPr>
            <p:cNvPr id="13" name="Rounded Rectangle 12"/>
            <p:cNvSpPr/>
            <p:nvPr/>
          </p:nvSpPr>
          <p:spPr>
            <a:xfrm>
              <a:off x="4826833" y="-81535"/>
              <a:ext cx="539646" cy="5426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150000"/>
                </a:lnSpc>
              </a:pPr>
              <a:endParaRPr lang="en-US" spc="300"/>
            </a:p>
          </p:txBody>
        </p:sp>
      </p:grpSp>
      <p:sp>
        <p:nvSpPr>
          <p:cNvPr id="15" name="Rectangle 14"/>
          <p:cNvSpPr/>
          <p:nvPr/>
        </p:nvSpPr>
        <p:spPr>
          <a:xfrm>
            <a:off x="4341453" y="3161149"/>
            <a:ext cx="5063125" cy="2251065"/>
          </a:xfrm>
          <a:prstGeom prst="rect">
            <a:avLst/>
          </a:prstGeom>
        </p:spPr>
        <p:txBody>
          <a:bodyPr wrap="square">
            <a:spAutoFit/>
          </a:bodyPr>
          <a:lstStyle/>
          <a:p>
            <a:pPr marL="457200" indent="-457200">
              <a:lnSpc>
                <a:spcPct val="150000"/>
              </a:lnSpc>
              <a:buFont typeface="+mj-lt"/>
              <a:buAutoNum type="arabicPeriod"/>
            </a:pPr>
            <a:r>
              <a:rPr lang="en-US" sz="2400" dirty="0" err="1" smtClean="0"/>
              <a:t>Nwakama</a:t>
            </a:r>
            <a:r>
              <a:rPr lang="en-US" sz="2400" dirty="0" smtClean="0"/>
              <a:t>  </a:t>
            </a:r>
            <a:r>
              <a:rPr lang="en-US" sz="2400" dirty="0" err="1" smtClean="0"/>
              <a:t>Eniola</a:t>
            </a:r>
            <a:r>
              <a:rPr lang="en-US" sz="2400" dirty="0" smtClean="0"/>
              <a:t>  David</a:t>
            </a:r>
          </a:p>
          <a:p>
            <a:pPr marL="457200" indent="-457200">
              <a:lnSpc>
                <a:spcPct val="150000"/>
              </a:lnSpc>
              <a:buFont typeface="+mj-lt"/>
              <a:buAutoNum type="arabicPeriod"/>
            </a:pPr>
            <a:r>
              <a:rPr lang="en-US" sz="2400" dirty="0" err="1" smtClean="0"/>
              <a:t>Adenuga</a:t>
            </a:r>
            <a:r>
              <a:rPr lang="en-US" sz="2400" dirty="0" smtClean="0"/>
              <a:t>  </a:t>
            </a:r>
            <a:r>
              <a:rPr lang="en-US" sz="2400" dirty="0" err="1" smtClean="0"/>
              <a:t>Oreoluwa</a:t>
            </a:r>
            <a:r>
              <a:rPr lang="en-US" sz="2400" dirty="0" smtClean="0"/>
              <a:t>  Angel</a:t>
            </a:r>
          </a:p>
          <a:p>
            <a:pPr marL="457200" indent="-457200">
              <a:lnSpc>
                <a:spcPct val="150000"/>
              </a:lnSpc>
              <a:buFont typeface="+mj-lt"/>
              <a:buAutoNum type="arabicPeriod"/>
            </a:pPr>
            <a:r>
              <a:rPr lang="en-US" sz="2400" dirty="0" err="1" smtClean="0"/>
              <a:t>Egberongbe</a:t>
            </a:r>
            <a:r>
              <a:rPr lang="en-US" sz="2400" dirty="0" smtClean="0"/>
              <a:t>  </a:t>
            </a:r>
            <a:r>
              <a:rPr lang="en-US" sz="2400" dirty="0" err="1" smtClean="0"/>
              <a:t>Oluwapelumi</a:t>
            </a:r>
            <a:r>
              <a:rPr lang="en-US" sz="2400" dirty="0" smtClean="0"/>
              <a:t>  </a:t>
            </a:r>
            <a:r>
              <a:rPr lang="en-US" sz="2400" dirty="0" err="1" smtClean="0"/>
              <a:t>Eriayo</a:t>
            </a:r>
            <a:endParaRPr lang="en-US" sz="2400" dirty="0" smtClean="0"/>
          </a:p>
          <a:p>
            <a:pPr marL="457200" indent="-457200">
              <a:lnSpc>
                <a:spcPct val="150000"/>
              </a:lnSpc>
              <a:buFont typeface="+mj-lt"/>
              <a:buAutoNum type="arabicPeriod"/>
            </a:pPr>
            <a:r>
              <a:rPr lang="en-US" sz="2400" dirty="0" err="1" smtClean="0"/>
              <a:t>Salun</a:t>
            </a:r>
            <a:r>
              <a:rPr lang="en-US" sz="2400" dirty="0" smtClean="0"/>
              <a:t>  </a:t>
            </a:r>
            <a:r>
              <a:rPr lang="en-US" sz="2400" dirty="0" err="1" smtClean="0"/>
              <a:t>Teryila</a:t>
            </a:r>
            <a:r>
              <a:rPr lang="en-US" sz="2400" dirty="0" smtClean="0"/>
              <a:t> </a:t>
            </a:r>
            <a:r>
              <a:rPr lang="en-US" sz="2400" dirty="0" smtClean="0"/>
              <a:t> John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1162051"/>
            <a:ext cx="7255239" cy="4324350"/>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sz="2400" dirty="0" smtClean="0"/>
              <a:t>- Analyze retention rates by property type, location, and lease length.</a:t>
            </a:r>
          </a:p>
          <a:p>
            <a:r>
              <a:rPr lang="en-US" sz="2400" dirty="0" smtClean="0"/>
              <a:t>- Identify high-performing properties and replicate success.</a:t>
            </a:r>
          </a:p>
          <a:p>
            <a:r>
              <a:rPr lang="en-US" sz="2400" dirty="0" smtClean="0"/>
              <a:t>- Use predictive analytics to forecast future churn and satisfaction trends.</a:t>
            </a:r>
          </a:p>
          <a:p>
            <a:r>
              <a:rPr lang="en-US" sz="2400" dirty="0" smtClean="0"/>
              <a:t>- Tailor services based on tenant segment behavior and needs.</a:t>
            </a:r>
            <a:endParaRPr lang="en-US" sz="2400" dirty="0"/>
          </a:p>
        </p:txBody>
      </p:sp>
      <p:sp>
        <p:nvSpPr>
          <p:cNvPr id="10" name="Rounded Rectangle 9"/>
          <p:cNvSpPr/>
          <p:nvPr/>
        </p:nvSpPr>
        <p:spPr>
          <a:xfrm>
            <a:off x="2583304" y="1394083"/>
            <a:ext cx="4179445"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SEGMENTED PERFORMANCE DEEP DRIVE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1162051"/>
            <a:ext cx="7255239" cy="4324350"/>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sz="2400" dirty="0" smtClean="0"/>
              <a:t>- Real-time visibility into retention metrics.</a:t>
            </a:r>
          </a:p>
          <a:p>
            <a:r>
              <a:rPr lang="en-US" sz="2400" dirty="0" smtClean="0"/>
              <a:t>- Enables data-driven decisions.</a:t>
            </a:r>
          </a:p>
          <a:p>
            <a:r>
              <a:rPr lang="en-US" sz="2400" dirty="0" smtClean="0"/>
              <a:t>- Identifies trends and risk areas.</a:t>
            </a:r>
          </a:p>
          <a:p>
            <a:r>
              <a:rPr lang="en-US" sz="2400" dirty="0" smtClean="0"/>
              <a:t>- Facilitates proactive tenant engagement.</a:t>
            </a:r>
          </a:p>
          <a:p>
            <a:r>
              <a:rPr lang="en-US" sz="2400" dirty="0" smtClean="0"/>
              <a:t>- Supports continuous process improvement</a:t>
            </a:r>
            <a:endParaRPr lang="en-US" sz="2400" dirty="0"/>
          </a:p>
        </p:txBody>
      </p:sp>
      <p:sp>
        <p:nvSpPr>
          <p:cNvPr id="10" name="Rounded Rectangle 9"/>
          <p:cNvSpPr/>
          <p:nvPr/>
        </p:nvSpPr>
        <p:spPr>
          <a:xfrm>
            <a:off x="2907155" y="1678896"/>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DASHBOARD  BENEFITS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4351" y="762000"/>
            <a:ext cx="7790200" cy="5295900"/>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p:txBody>
      </p:sp>
      <p:sp>
        <p:nvSpPr>
          <p:cNvPr id="10" name="Rounded Rectangle 9"/>
          <p:cNvSpPr/>
          <p:nvPr/>
        </p:nvSpPr>
        <p:spPr>
          <a:xfrm>
            <a:off x="2850005" y="1678896"/>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CONCLUSION</a:t>
            </a:r>
            <a:endParaRPr lang="en-US" dirty="0"/>
          </a:p>
        </p:txBody>
      </p:sp>
      <p:pic>
        <p:nvPicPr>
          <p:cNvPr id="7" name="Picture 6" descr="Screenshot_20250729-094834 (1).jpg"/>
          <p:cNvPicPr>
            <a:picLocks noChangeAspect="1"/>
          </p:cNvPicPr>
          <p:nvPr/>
        </p:nvPicPr>
        <p:blipFill>
          <a:blip r:embed="rId3"/>
          <a:stretch>
            <a:fillRect/>
          </a:stretch>
        </p:blipFill>
        <p:spPr>
          <a:xfrm>
            <a:off x="863108" y="1428750"/>
            <a:ext cx="7156942" cy="38845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1162051"/>
            <a:ext cx="7255239" cy="4324350"/>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sz="2400" dirty="0" smtClean="0"/>
              <a:t>- Real-time visibility into retention metrics.</a:t>
            </a:r>
          </a:p>
          <a:p>
            <a:r>
              <a:rPr lang="en-US" sz="2400" dirty="0" smtClean="0"/>
              <a:t>- Enables data-driven decisions.</a:t>
            </a:r>
          </a:p>
          <a:p>
            <a:r>
              <a:rPr lang="en-US" sz="2400" dirty="0" smtClean="0"/>
              <a:t>- Identifies trends and risk areas.</a:t>
            </a:r>
          </a:p>
          <a:p>
            <a:r>
              <a:rPr lang="en-US" sz="2400" dirty="0" smtClean="0"/>
              <a:t>- Facilitates proactive tenant engagement.</a:t>
            </a:r>
          </a:p>
          <a:p>
            <a:r>
              <a:rPr lang="en-US" sz="2400" dirty="0" smtClean="0"/>
              <a:t>- Supports continuous process improvement</a:t>
            </a:r>
            <a:endParaRPr lang="en-US" sz="2400" dirty="0"/>
          </a:p>
        </p:txBody>
      </p:sp>
      <p:sp>
        <p:nvSpPr>
          <p:cNvPr id="10" name="Rounded Rectangle 9"/>
          <p:cNvSpPr/>
          <p:nvPr/>
        </p:nvSpPr>
        <p:spPr>
          <a:xfrm>
            <a:off x="2850005" y="1678896"/>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CONCLUSION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1162051"/>
            <a:ext cx="7255239" cy="4324350"/>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p:txBody>
      </p:sp>
      <p:sp>
        <p:nvSpPr>
          <p:cNvPr id="10" name="Rounded Rectangle 9"/>
          <p:cNvSpPr/>
          <p:nvPr/>
        </p:nvSpPr>
        <p:spPr>
          <a:xfrm>
            <a:off x="2609850" y="1790700"/>
            <a:ext cx="3988321" cy="2762249"/>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THANK YOU</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Content Placeholder 134" descr="d2376e0164064e8f7b28e1f98187748f.jpg"/>
          <p:cNvPicPr>
            <a:picLocks noGrp="1" noChangeAspect="1"/>
          </p:cNvPicPr>
          <p:nvPr>
            <p:ph idx="1"/>
          </p:nvPr>
        </p:nvPicPr>
        <p:blipFill>
          <a:blip r:embed="rId2"/>
          <a:stretch>
            <a:fillRect/>
          </a:stretch>
        </p:blipFill>
        <p:spPr>
          <a:xfrm>
            <a:off x="39503" y="22096"/>
            <a:ext cx="9104497" cy="6835904"/>
          </a:xfrm>
        </p:spPr>
      </p:pic>
      <p:sp>
        <p:nvSpPr>
          <p:cNvPr id="4" name="Rectangle 3"/>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 y="22096"/>
            <a:ext cx="9144000" cy="6835904"/>
          </a:xfrm>
          <a:prstGeom prst="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p:txBody>
      </p:sp>
      <p:sp>
        <p:nvSpPr>
          <p:cNvPr id="43" name="Oval 42"/>
          <p:cNvSpPr/>
          <p:nvPr/>
        </p:nvSpPr>
        <p:spPr>
          <a:xfrm>
            <a:off x="1364106" y="2271011"/>
            <a:ext cx="2493364" cy="2485870"/>
          </a:xfrm>
          <a:prstGeom prst="ellipse">
            <a:avLst/>
          </a:prstGeom>
          <a:solidFill>
            <a:srgbClr val="AE0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4170236" y="959194"/>
            <a:ext cx="3852000" cy="540000"/>
            <a:chOff x="4752354" y="1003808"/>
            <a:chExt cx="3852000" cy="540000"/>
          </a:xfrm>
        </p:grpSpPr>
        <p:sp>
          <p:nvSpPr>
            <p:cNvPr id="84" name="Rounded Rectangle 83"/>
            <p:cNvSpPr/>
            <p:nvPr/>
          </p:nvSpPr>
          <p:spPr>
            <a:xfrm>
              <a:off x="4752354" y="1003808"/>
              <a:ext cx="3852000" cy="540000"/>
            </a:xfrm>
            <a:prstGeom prst="roundRect">
              <a:avLst>
                <a:gd name="adj" fmla="val 50000"/>
              </a:avLst>
            </a:prstGeom>
            <a:solidFill>
              <a:srgbClr val="AE0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OBJECTIVES</a:t>
              </a:r>
            </a:p>
          </p:txBody>
        </p:sp>
        <p:sp>
          <p:nvSpPr>
            <p:cNvPr id="91" name="Oval 90"/>
            <p:cNvSpPr/>
            <p:nvPr/>
          </p:nvSpPr>
          <p:spPr>
            <a:xfrm>
              <a:off x="4752356" y="1003808"/>
              <a:ext cx="494202" cy="54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sp>
        <p:nvSpPr>
          <p:cNvPr id="111" name="Oval 110"/>
          <p:cNvSpPr/>
          <p:nvPr/>
        </p:nvSpPr>
        <p:spPr>
          <a:xfrm>
            <a:off x="1588958" y="2458387"/>
            <a:ext cx="2053652" cy="207364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CONTENT</a:t>
            </a:r>
            <a:endParaRPr lang="en-US" sz="2400" dirty="0"/>
          </a:p>
        </p:txBody>
      </p:sp>
      <p:grpSp>
        <p:nvGrpSpPr>
          <p:cNvPr id="113" name="Group 112"/>
          <p:cNvGrpSpPr/>
          <p:nvPr/>
        </p:nvGrpSpPr>
        <p:grpSpPr>
          <a:xfrm>
            <a:off x="4440059" y="1731011"/>
            <a:ext cx="3852000" cy="540000"/>
            <a:chOff x="4752354" y="1003808"/>
            <a:chExt cx="3852000" cy="540000"/>
          </a:xfrm>
        </p:grpSpPr>
        <p:sp>
          <p:nvSpPr>
            <p:cNvPr id="114" name="Rounded Rectangle 113"/>
            <p:cNvSpPr/>
            <p:nvPr/>
          </p:nvSpPr>
          <p:spPr>
            <a:xfrm>
              <a:off x="4752354" y="1003808"/>
              <a:ext cx="3852000" cy="540000"/>
            </a:xfrm>
            <a:prstGeom prst="roundRect">
              <a:avLst>
                <a:gd name="adj" fmla="val 50000"/>
              </a:avLst>
            </a:prstGeom>
            <a:solidFill>
              <a:srgbClr val="AE0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 STATEMENT</a:t>
              </a:r>
              <a:endParaRPr lang="en-US" dirty="0"/>
            </a:p>
          </p:txBody>
        </p:sp>
        <p:sp>
          <p:nvSpPr>
            <p:cNvPr id="115" name="Oval 114"/>
            <p:cNvSpPr/>
            <p:nvPr/>
          </p:nvSpPr>
          <p:spPr>
            <a:xfrm>
              <a:off x="4752356" y="1003808"/>
              <a:ext cx="494202" cy="54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grpSp>
        <p:nvGrpSpPr>
          <p:cNvPr id="116" name="Group 115"/>
          <p:cNvGrpSpPr/>
          <p:nvPr/>
        </p:nvGrpSpPr>
        <p:grpSpPr>
          <a:xfrm>
            <a:off x="4664440" y="2458387"/>
            <a:ext cx="3852000" cy="540000"/>
            <a:chOff x="4752354" y="1003808"/>
            <a:chExt cx="3852000" cy="540000"/>
          </a:xfrm>
        </p:grpSpPr>
        <p:sp>
          <p:nvSpPr>
            <p:cNvPr id="117" name="Rounded Rectangle 116"/>
            <p:cNvSpPr/>
            <p:nvPr/>
          </p:nvSpPr>
          <p:spPr>
            <a:xfrm>
              <a:off x="4752354" y="1003808"/>
              <a:ext cx="3852000" cy="540000"/>
            </a:xfrm>
            <a:prstGeom prst="roundRect">
              <a:avLst>
                <a:gd name="adj" fmla="val 50000"/>
              </a:avLst>
            </a:prstGeom>
            <a:solidFill>
              <a:srgbClr val="AE0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KPI REQUIREMENT</a:t>
              </a:r>
            </a:p>
          </p:txBody>
        </p:sp>
        <p:sp>
          <p:nvSpPr>
            <p:cNvPr id="118" name="Oval 117"/>
            <p:cNvSpPr/>
            <p:nvPr/>
          </p:nvSpPr>
          <p:spPr>
            <a:xfrm>
              <a:off x="4752356" y="1003808"/>
              <a:ext cx="494202" cy="54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grpSp>
        <p:nvGrpSpPr>
          <p:cNvPr id="119" name="Group 118"/>
          <p:cNvGrpSpPr/>
          <p:nvPr/>
        </p:nvGrpSpPr>
        <p:grpSpPr>
          <a:xfrm>
            <a:off x="4904754" y="3210039"/>
            <a:ext cx="3852000" cy="540000"/>
            <a:chOff x="4752354" y="1003808"/>
            <a:chExt cx="3852000" cy="540000"/>
          </a:xfrm>
        </p:grpSpPr>
        <p:sp>
          <p:nvSpPr>
            <p:cNvPr id="120" name="Rounded Rectangle 119"/>
            <p:cNvSpPr/>
            <p:nvPr/>
          </p:nvSpPr>
          <p:spPr>
            <a:xfrm>
              <a:off x="4752354" y="1003808"/>
              <a:ext cx="3852000" cy="540000"/>
            </a:xfrm>
            <a:prstGeom prst="roundRect">
              <a:avLst>
                <a:gd name="adj" fmla="val 50000"/>
              </a:avLst>
            </a:prstGeom>
            <a:solidFill>
              <a:srgbClr val="AE0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CHART REQUIREMENT</a:t>
              </a:r>
              <a:endParaRPr lang="en-US" dirty="0"/>
            </a:p>
          </p:txBody>
        </p:sp>
        <p:sp>
          <p:nvSpPr>
            <p:cNvPr id="121" name="Oval 120"/>
            <p:cNvSpPr/>
            <p:nvPr/>
          </p:nvSpPr>
          <p:spPr>
            <a:xfrm>
              <a:off x="4752356" y="1003808"/>
              <a:ext cx="494202" cy="54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grpSp>
      <p:grpSp>
        <p:nvGrpSpPr>
          <p:cNvPr id="122" name="Group 121"/>
          <p:cNvGrpSpPr/>
          <p:nvPr/>
        </p:nvGrpSpPr>
        <p:grpSpPr>
          <a:xfrm>
            <a:off x="4664440" y="3992029"/>
            <a:ext cx="3852000" cy="540000"/>
            <a:chOff x="4752354" y="1003808"/>
            <a:chExt cx="3852000" cy="540000"/>
          </a:xfrm>
        </p:grpSpPr>
        <p:sp>
          <p:nvSpPr>
            <p:cNvPr id="123" name="Rounded Rectangle 122"/>
            <p:cNvSpPr/>
            <p:nvPr/>
          </p:nvSpPr>
          <p:spPr>
            <a:xfrm>
              <a:off x="4752354" y="1003808"/>
              <a:ext cx="3852000" cy="540000"/>
            </a:xfrm>
            <a:prstGeom prst="roundRect">
              <a:avLst>
                <a:gd name="adj" fmla="val 50000"/>
              </a:avLst>
            </a:prstGeom>
            <a:solidFill>
              <a:srgbClr val="AE0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FINDINGS</a:t>
              </a:r>
              <a:endParaRPr lang="en-US" dirty="0"/>
            </a:p>
          </p:txBody>
        </p:sp>
        <p:sp>
          <p:nvSpPr>
            <p:cNvPr id="124" name="Oval 123"/>
            <p:cNvSpPr/>
            <p:nvPr/>
          </p:nvSpPr>
          <p:spPr>
            <a:xfrm>
              <a:off x="4752356" y="1003808"/>
              <a:ext cx="494202" cy="54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grpSp>
        <p:nvGrpSpPr>
          <p:cNvPr id="125" name="Group 124"/>
          <p:cNvGrpSpPr/>
          <p:nvPr/>
        </p:nvGrpSpPr>
        <p:grpSpPr>
          <a:xfrm>
            <a:off x="4440059" y="4791684"/>
            <a:ext cx="3852000" cy="540000"/>
            <a:chOff x="4752354" y="1003808"/>
            <a:chExt cx="3852000" cy="540000"/>
          </a:xfrm>
        </p:grpSpPr>
        <p:sp>
          <p:nvSpPr>
            <p:cNvPr id="126" name="Rounded Rectangle 125"/>
            <p:cNvSpPr/>
            <p:nvPr/>
          </p:nvSpPr>
          <p:spPr>
            <a:xfrm>
              <a:off x="4752354" y="1003808"/>
              <a:ext cx="3852000" cy="540000"/>
            </a:xfrm>
            <a:prstGeom prst="roundRect">
              <a:avLst>
                <a:gd name="adj" fmla="val 50000"/>
              </a:avLst>
            </a:prstGeom>
            <a:solidFill>
              <a:srgbClr val="AE0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INSIGHT </a:t>
              </a:r>
              <a:endParaRPr lang="en-US" dirty="0"/>
            </a:p>
          </p:txBody>
        </p:sp>
        <p:sp>
          <p:nvSpPr>
            <p:cNvPr id="127" name="Oval 126"/>
            <p:cNvSpPr/>
            <p:nvPr/>
          </p:nvSpPr>
          <p:spPr>
            <a:xfrm>
              <a:off x="4752356" y="1003808"/>
              <a:ext cx="494202" cy="54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grpSp>
      <p:grpSp>
        <p:nvGrpSpPr>
          <p:cNvPr id="128" name="Group 127"/>
          <p:cNvGrpSpPr/>
          <p:nvPr/>
        </p:nvGrpSpPr>
        <p:grpSpPr>
          <a:xfrm>
            <a:off x="4170236" y="5586164"/>
            <a:ext cx="3852000" cy="540000"/>
            <a:chOff x="4752354" y="1003808"/>
            <a:chExt cx="3852000" cy="540000"/>
          </a:xfrm>
        </p:grpSpPr>
        <p:sp>
          <p:nvSpPr>
            <p:cNvPr id="129" name="Rounded Rectangle 128"/>
            <p:cNvSpPr/>
            <p:nvPr/>
          </p:nvSpPr>
          <p:spPr>
            <a:xfrm>
              <a:off x="4752354" y="1003808"/>
              <a:ext cx="3852000" cy="540000"/>
            </a:xfrm>
            <a:prstGeom prst="roundRect">
              <a:avLst>
                <a:gd name="adj" fmla="val 50000"/>
              </a:avLst>
            </a:prstGeom>
            <a:solidFill>
              <a:srgbClr val="AE0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RECOMMENDATION</a:t>
              </a:r>
              <a:endParaRPr lang="en-US" dirty="0"/>
            </a:p>
          </p:txBody>
        </p:sp>
        <p:sp>
          <p:nvSpPr>
            <p:cNvPr id="130" name="Oval 129"/>
            <p:cNvSpPr/>
            <p:nvPr/>
          </p:nvSpPr>
          <p:spPr>
            <a:xfrm>
              <a:off x="4752356" y="1003808"/>
              <a:ext cx="494202" cy="54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grpSp>
      <p:sp>
        <p:nvSpPr>
          <p:cNvPr id="133" name="Rectangle 132"/>
          <p:cNvSpPr/>
          <p:nvPr/>
        </p:nvSpPr>
        <p:spPr>
          <a:xfrm>
            <a:off x="2286000" y="2413338"/>
            <a:ext cx="4572000" cy="369332"/>
          </a:xfrm>
          <a:prstGeom prst="rect">
            <a:avLst/>
          </a:prstGeom>
        </p:spPr>
        <p:txBody>
          <a:bodyPr>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1573967"/>
            <a:ext cx="7255239" cy="3762531"/>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objective of this project is to design and develop a dynamic and interactive Tenant Retention Dashboard using Power BI. The dashboard will visualize critical KPIs related to tenant retention, enabling better understanding of tenant churn, satisfaction, and lease performance for strategic decision-making.</a:t>
            </a:r>
            <a:endParaRPr lang="en-US" dirty="0"/>
          </a:p>
        </p:txBody>
      </p:sp>
      <p:sp>
        <p:nvSpPr>
          <p:cNvPr id="10" name="Rounded Rectangle 9"/>
          <p:cNvSpPr/>
          <p:nvPr/>
        </p:nvSpPr>
        <p:spPr>
          <a:xfrm>
            <a:off x="3192905" y="1963710"/>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OBJECTIVES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1573967"/>
            <a:ext cx="7255239" cy="3762531"/>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HomeVibe</a:t>
            </a:r>
            <a:r>
              <a:rPr lang="en-US" dirty="0" smtClean="0"/>
              <a:t> Properties is experiencing high tenant churn rates, resulting in increased operational costs and revenue loss. Limited insight into tenant behavior and inefficient lease renewal processes further complicate efforts to improve retention. A lack of trend identification also prevents proactive strategy development.</a:t>
            </a:r>
            <a:endParaRPr lang="en-US" dirty="0"/>
          </a:p>
        </p:txBody>
      </p:sp>
      <p:sp>
        <p:nvSpPr>
          <p:cNvPr id="10" name="Rounded Rectangle 9"/>
          <p:cNvSpPr/>
          <p:nvPr/>
        </p:nvSpPr>
        <p:spPr>
          <a:xfrm>
            <a:off x="3192905" y="1963710"/>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 STATEMENT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4813" y="1164236"/>
            <a:ext cx="2428407" cy="1514006"/>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dirty="0" smtClean="0"/>
              <a:t>Churn Rate: % of tenants who did not renew leases.</a:t>
            </a:r>
            <a:endParaRPr lang="en-US" dirty="0"/>
          </a:p>
        </p:txBody>
      </p:sp>
      <p:sp>
        <p:nvSpPr>
          <p:cNvPr id="10" name="Rounded Rectangle 9"/>
          <p:cNvSpPr/>
          <p:nvPr/>
        </p:nvSpPr>
        <p:spPr>
          <a:xfrm>
            <a:off x="3192905" y="239842"/>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KPI REQUIREMENT</a:t>
            </a:r>
            <a:endParaRPr lang="en-US" dirty="0"/>
          </a:p>
        </p:txBody>
      </p:sp>
      <p:sp>
        <p:nvSpPr>
          <p:cNvPr id="12" name="Rectangle 11"/>
          <p:cNvSpPr/>
          <p:nvPr/>
        </p:nvSpPr>
        <p:spPr>
          <a:xfrm>
            <a:off x="284813" y="4901784"/>
            <a:ext cx="2608288" cy="1603947"/>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smtClean="0"/>
          </a:p>
          <a:p>
            <a:endParaRPr lang="fr-FR" dirty="0" smtClean="0"/>
          </a:p>
          <a:p>
            <a:r>
              <a:rPr lang="fr-FR" dirty="0" err="1" smtClean="0"/>
              <a:t>Average</a:t>
            </a:r>
            <a:r>
              <a:rPr lang="fr-FR" dirty="0" smtClean="0"/>
              <a:t> Satisfaction Score: Tenant satisfaction rating.</a:t>
            </a:r>
            <a:endParaRPr lang="en-US" dirty="0"/>
          </a:p>
        </p:txBody>
      </p:sp>
      <p:sp>
        <p:nvSpPr>
          <p:cNvPr id="13" name="Rectangle 12"/>
          <p:cNvSpPr/>
          <p:nvPr/>
        </p:nvSpPr>
        <p:spPr>
          <a:xfrm>
            <a:off x="3192905" y="2923082"/>
            <a:ext cx="2608288" cy="1543987"/>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dirty="0" smtClean="0"/>
              <a:t>Rent Collection Rate: % of total rent collected.</a:t>
            </a:r>
            <a:endParaRPr lang="en-US" dirty="0"/>
          </a:p>
        </p:txBody>
      </p:sp>
      <p:sp>
        <p:nvSpPr>
          <p:cNvPr id="14" name="Rectangle 13"/>
          <p:cNvSpPr/>
          <p:nvPr/>
        </p:nvSpPr>
        <p:spPr>
          <a:xfrm>
            <a:off x="6155961" y="4901783"/>
            <a:ext cx="2653259" cy="1603947"/>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smtClean="0"/>
          </a:p>
          <a:p>
            <a:pPr algn="r"/>
            <a:endParaRPr lang="en-US" dirty="0" smtClean="0"/>
          </a:p>
          <a:p>
            <a:pPr algn="r"/>
            <a:endParaRPr lang="en-US" dirty="0" smtClean="0"/>
          </a:p>
          <a:p>
            <a:pPr algn="r"/>
            <a:r>
              <a:rPr lang="en-US" dirty="0" smtClean="0"/>
              <a:t>Average Rent: Mean rent per tenant.</a:t>
            </a:r>
            <a:endParaRPr lang="en-US" dirty="0"/>
          </a:p>
        </p:txBody>
      </p:sp>
      <p:sp>
        <p:nvSpPr>
          <p:cNvPr id="15" name="Rectangle 14"/>
          <p:cNvSpPr/>
          <p:nvPr/>
        </p:nvSpPr>
        <p:spPr>
          <a:xfrm>
            <a:off x="6445771" y="1164236"/>
            <a:ext cx="2363449" cy="1578964"/>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smtClean="0"/>
          </a:p>
          <a:p>
            <a:pPr algn="r"/>
            <a:endParaRPr lang="en-US" dirty="0" smtClean="0"/>
          </a:p>
          <a:p>
            <a:pPr algn="r"/>
            <a:r>
              <a:rPr lang="en-US" dirty="0" smtClean="0"/>
              <a:t>Occupancy Rate: % of occupied units.</a:t>
            </a:r>
            <a:endParaRPr lang="en-US" dirty="0"/>
          </a:p>
        </p:txBody>
      </p:sp>
      <p:sp>
        <p:nvSpPr>
          <p:cNvPr id="16" name="Diamond 15"/>
          <p:cNvSpPr/>
          <p:nvPr/>
        </p:nvSpPr>
        <p:spPr>
          <a:xfrm>
            <a:off x="284813" y="1164237"/>
            <a:ext cx="569626" cy="454702"/>
          </a:xfrm>
          <a:prstGeom prst="diamond">
            <a:avLst/>
          </a:prstGeom>
          <a:solidFill>
            <a:srgbClr val="AE020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1" name="Diamond 20"/>
          <p:cNvSpPr/>
          <p:nvPr/>
        </p:nvSpPr>
        <p:spPr>
          <a:xfrm>
            <a:off x="8029731" y="5324006"/>
            <a:ext cx="569626" cy="454702"/>
          </a:xfrm>
          <a:prstGeom prst="diamond">
            <a:avLst/>
          </a:prstGeom>
          <a:solidFill>
            <a:srgbClr val="AE020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2" name="Diamond 21"/>
          <p:cNvSpPr/>
          <p:nvPr/>
        </p:nvSpPr>
        <p:spPr>
          <a:xfrm>
            <a:off x="8029731" y="1316637"/>
            <a:ext cx="569626" cy="454702"/>
          </a:xfrm>
          <a:prstGeom prst="diamond">
            <a:avLst/>
          </a:prstGeom>
          <a:solidFill>
            <a:srgbClr val="AE020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Diamond 22"/>
          <p:cNvSpPr/>
          <p:nvPr/>
        </p:nvSpPr>
        <p:spPr>
          <a:xfrm>
            <a:off x="4232223" y="3145436"/>
            <a:ext cx="569626" cy="454702"/>
          </a:xfrm>
          <a:prstGeom prst="diamond">
            <a:avLst/>
          </a:prstGeom>
          <a:solidFill>
            <a:srgbClr val="AE020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4" name="Diamond 23"/>
          <p:cNvSpPr/>
          <p:nvPr/>
        </p:nvSpPr>
        <p:spPr>
          <a:xfrm>
            <a:off x="324787" y="5096655"/>
            <a:ext cx="569626" cy="454702"/>
          </a:xfrm>
          <a:prstGeom prst="diamond">
            <a:avLst/>
          </a:prstGeom>
          <a:solidFill>
            <a:srgbClr val="AE020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1573967"/>
            <a:ext cx="7255239" cy="3762531"/>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Monthly </a:t>
            </a:r>
            <a:r>
              <a:rPr lang="en-US" dirty="0" smtClean="0"/>
              <a:t>Churn Trends: Line chart</a:t>
            </a:r>
            <a:r>
              <a:rPr lang="en-US" dirty="0" smtClean="0"/>
              <a:t>.</a:t>
            </a:r>
          </a:p>
          <a:p>
            <a:r>
              <a:rPr lang="en-US" dirty="0" smtClean="0"/>
              <a:t>- Tenant </a:t>
            </a:r>
            <a:r>
              <a:rPr lang="en-US" dirty="0" smtClean="0"/>
              <a:t>Satisfaction by Property: Bar chart.</a:t>
            </a:r>
          </a:p>
          <a:p>
            <a:r>
              <a:rPr lang="en-US" dirty="0" smtClean="0"/>
              <a:t>- Churn </a:t>
            </a:r>
            <a:r>
              <a:rPr lang="en-US" dirty="0" err="1" smtClean="0"/>
              <a:t>vs</a:t>
            </a:r>
            <a:r>
              <a:rPr lang="en-US" dirty="0" smtClean="0"/>
              <a:t> Satisfaction: Combo chart.</a:t>
            </a:r>
          </a:p>
          <a:p>
            <a:r>
              <a:rPr lang="en-US" dirty="0" smtClean="0"/>
              <a:t>- Lease </a:t>
            </a:r>
            <a:r>
              <a:rPr lang="en-US" dirty="0" smtClean="0"/>
              <a:t>Term Frequency: Distribution chart.</a:t>
            </a:r>
          </a:p>
          <a:p>
            <a:r>
              <a:rPr lang="en-US" dirty="0" smtClean="0"/>
              <a:t>- Renewed </a:t>
            </a:r>
            <a:r>
              <a:rPr lang="en-US" dirty="0" err="1" smtClean="0"/>
              <a:t>vs</a:t>
            </a:r>
            <a:r>
              <a:rPr lang="en-US" dirty="0" smtClean="0"/>
              <a:t> Expired Leases: Pie chart.</a:t>
            </a:r>
          </a:p>
          <a:p>
            <a:r>
              <a:rPr lang="en-US" dirty="0" smtClean="0"/>
              <a:t>- Rent Collection Trends: Line chart.</a:t>
            </a:r>
            <a:endParaRPr lang="en-US" dirty="0"/>
          </a:p>
        </p:txBody>
      </p:sp>
      <p:sp>
        <p:nvSpPr>
          <p:cNvPr id="10" name="Rounded Rectangle 9"/>
          <p:cNvSpPr/>
          <p:nvPr/>
        </p:nvSpPr>
        <p:spPr>
          <a:xfrm>
            <a:off x="3192905" y="1963710"/>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CHART REQUIREMENT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1573967"/>
            <a:ext cx="7255239" cy="3912433"/>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dirty="0" smtClean="0"/>
              <a:t>1</a:t>
            </a:r>
            <a:r>
              <a:rPr lang="en-US" dirty="0" smtClean="0"/>
              <a:t>. Churn Rate: 23% of tenants did not renew leases.</a:t>
            </a:r>
          </a:p>
          <a:p>
            <a:r>
              <a:rPr lang="en-US" dirty="0" smtClean="0"/>
              <a:t>2. Average Satisfaction Score: 3.02 out of 5.</a:t>
            </a:r>
          </a:p>
          <a:p>
            <a:r>
              <a:rPr lang="en-US" dirty="0" smtClean="0"/>
              <a:t>3. Occupancy Rate: 89%, indicating stable property usage.</a:t>
            </a:r>
          </a:p>
          <a:p>
            <a:r>
              <a:rPr lang="en-US" dirty="0" smtClean="0"/>
              <a:t>4. Average Rent: $1,700 per unit.</a:t>
            </a:r>
          </a:p>
          <a:p>
            <a:r>
              <a:rPr lang="en-US" dirty="0" smtClean="0"/>
              <a:t>5. Rent Collection Rate: 7%, highlighting inefficiency.</a:t>
            </a:r>
          </a:p>
          <a:p>
            <a:r>
              <a:rPr lang="en-US" dirty="0" smtClean="0"/>
              <a:t>6. Longer lease terms result in higher tenant retention.</a:t>
            </a:r>
          </a:p>
          <a:p>
            <a:r>
              <a:rPr lang="en-US" dirty="0" smtClean="0"/>
              <a:t>7. Churn spikes seasonally, indicating need for targeted retention strategies.</a:t>
            </a:r>
            <a:endParaRPr lang="en-US" dirty="0"/>
          </a:p>
        </p:txBody>
      </p:sp>
      <p:sp>
        <p:nvSpPr>
          <p:cNvPr id="10" name="Rounded Rectangle 9"/>
          <p:cNvSpPr/>
          <p:nvPr/>
        </p:nvSpPr>
        <p:spPr>
          <a:xfrm>
            <a:off x="3192905" y="1963710"/>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FINDINGS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1162051"/>
            <a:ext cx="7255239" cy="4324350"/>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dirty="0" smtClean="0"/>
              <a:t>✅ High Satisfaction = Low Churn: Tenant satisfaction directly correlates with retention.</a:t>
            </a:r>
          </a:p>
          <a:p>
            <a:r>
              <a:rPr lang="en-US" dirty="0" smtClean="0"/>
              <a:t>✅ Seasonal Churn Trends: Churn peaks during specific months.</a:t>
            </a:r>
          </a:p>
          <a:p>
            <a:r>
              <a:rPr lang="en-US" dirty="0" smtClean="0"/>
              <a:t>✅ Lease Term Impact: Longer leases improve retention.</a:t>
            </a:r>
          </a:p>
          <a:p>
            <a:r>
              <a:rPr lang="en-US" dirty="0" smtClean="0"/>
              <a:t>⚠️ Rent Collection Issues: Only 7% collection rate, affecting financial stability.</a:t>
            </a:r>
          </a:p>
          <a:p>
            <a:r>
              <a:rPr lang="en-US" dirty="0" smtClean="0"/>
              <a:t>⚠️ Ineffective Renewal Strategies: Mixed success indicates need for better targeting.</a:t>
            </a:r>
          </a:p>
          <a:p>
            <a:r>
              <a:rPr lang="en-US" dirty="0" smtClean="0"/>
              <a:t>✅ Operational Efficiency Matters: Financial and service efficiency drive satisfaction.</a:t>
            </a:r>
            <a:endParaRPr lang="en-US" dirty="0"/>
          </a:p>
        </p:txBody>
      </p:sp>
      <p:sp>
        <p:nvSpPr>
          <p:cNvPr id="10" name="Rounded Rectangle 9"/>
          <p:cNvSpPr/>
          <p:nvPr/>
        </p:nvSpPr>
        <p:spPr>
          <a:xfrm>
            <a:off x="3192905" y="1394083"/>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INSIGHTS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3def242e75c74ca4a57dd7e71b40f82.jpg"/>
          <p:cNvPicPr>
            <a:picLocks noChangeAspect="1"/>
          </p:cNvPicPr>
          <p:nvPr/>
        </p:nvPicPr>
        <p:blipFill>
          <a:blip r:embed="rId2"/>
          <a:stretch>
            <a:fillRect/>
          </a:stretch>
        </p:blipFill>
        <p:spPr>
          <a:xfrm>
            <a:off x="0" y="0"/>
            <a:ext cx="9144000" cy="6858000"/>
          </a:xfrm>
          <a:prstGeom prst="rect">
            <a:avLst/>
          </a:prstGeom>
        </p:spPr>
      </p:pic>
      <p:sp>
        <p:nvSpPr>
          <p:cNvPr id="9" name="Rectangle 8"/>
          <p:cNvSpPr/>
          <p:nvPr/>
        </p:nvSpPr>
        <p:spPr>
          <a:xfrm>
            <a:off x="0" y="0"/>
            <a:ext cx="9144000" cy="6858000"/>
          </a:xfrm>
          <a:prstGeom prst="rect">
            <a:avLst/>
          </a:prstGeom>
          <a:solidFill>
            <a:schemeClr val="tx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9311" y="990601"/>
            <a:ext cx="7255239" cy="5127884"/>
          </a:xfrm>
          <a:prstGeom prst="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sz="2400" dirty="0" smtClean="0"/>
              <a:t>- Implement targeted retention programs during high-churn periods.</a:t>
            </a:r>
          </a:p>
          <a:p>
            <a:r>
              <a:rPr lang="en-US" sz="2400" dirty="0" smtClean="0"/>
              <a:t>- Offer flexible lease terms to match tenant preferences.</a:t>
            </a:r>
          </a:p>
          <a:p>
            <a:r>
              <a:rPr lang="en-US" sz="2400" dirty="0" smtClean="0"/>
              <a:t>- Improve tenant satisfaction through better maintenance and communication.</a:t>
            </a:r>
          </a:p>
          <a:p>
            <a:r>
              <a:rPr lang="en-US" sz="2400" dirty="0" smtClean="0"/>
              <a:t>- Optimize rent collection with automated systems or incentives.</a:t>
            </a:r>
          </a:p>
          <a:p>
            <a:r>
              <a:rPr lang="en-US" sz="2400" dirty="0" smtClean="0"/>
              <a:t>- Analyze and enhance lease renewal strategies.</a:t>
            </a:r>
          </a:p>
          <a:p>
            <a:r>
              <a:rPr lang="en-US" sz="2400" dirty="0" smtClean="0"/>
              <a:t>- Introduce value-added services to increase tenant loyalty.</a:t>
            </a:r>
            <a:endParaRPr lang="en-US" sz="2400" dirty="0"/>
          </a:p>
        </p:txBody>
      </p:sp>
      <p:sp>
        <p:nvSpPr>
          <p:cNvPr id="10" name="Rounded Rectangle 9"/>
          <p:cNvSpPr/>
          <p:nvPr/>
        </p:nvSpPr>
        <p:spPr>
          <a:xfrm>
            <a:off x="3192905" y="1394082"/>
            <a:ext cx="3252866" cy="569627"/>
          </a:xfrm>
          <a:prstGeom prst="roundRect">
            <a:avLst/>
          </a:prstGeom>
          <a:solidFill>
            <a:srgbClr val="AE02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TotalTime>
  <Words>571</Words>
  <Application>Microsoft Macintosh PowerPoint</Application>
  <PresentationFormat>On-screen Show (4:3)</PresentationFormat>
  <Paragraphs>107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Tenant Retention Analysis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Tenant Retention Analysis</dc:title>
  <dc:creator>EGBERONGBE</dc:creator>
  <dc:description>generated using python-pptx</dc:description>
  <cp:lastModifiedBy>EGBERONGBE</cp:lastModifiedBy>
  <cp:revision>3</cp:revision>
  <dcterms:created xsi:type="dcterms:W3CDTF">2013-01-27T09:14:16Z</dcterms:created>
  <dcterms:modified xsi:type="dcterms:W3CDTF">2025-07-06T02:25:54Z</dcterms:modified>
</cp:coreProperties>
</file>