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81" r:id="rId8"/>
    <p:sldId id="282" r:id="rId9"/>
    <p:sldId id="283" r:id="rId10"/>
    <p:sldId id="284" r:id="rId11"/>
    <p:sldId id="262" r:id="rId12"/>
    <p:sldId id="270"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5" autoAdjust="0"/>
  </p:normalViewPr>
  <p:slideViewPr>
    <p:cSldViewPr snapToGrid="0">
      <p:cViewPr varScale="1">
        <p:scale>
          <a:sx n="78" d="100"/>
          <a:sy n="78" d="100"/>
        </p:scale>
        <p:origin x="878" y="62"/>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D4FF9A9-73D0-4E62-B64C-9E219217418C}" type="datetime1">
              <a:rPr lang="en-GB" smtClean="0"/>
              <a:t>06/07/2024</a:t>
            </a:fld>
            <a:endParaRPr lang="en-GB"/>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706342-55CD-4F55-9921-27DD6E1BACC4}" type="slidenum">
              <a:rPr lang="en-GB" smtClean="0"/>
              <a:t>‹#›</a:t>
            </a:fld>
            <a:endParaRPr lang="en-GB"/>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B14D6-4910-4F5E-9AAB-6E37A36EEFE5}" type="datetime1">
              <a:rPr lang="en-GB" smtClean="0"/>
              <a:pPr/>
              <a:t>06/07/2024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0C86772-94DE-41DD-845F-738AE05EE900}" type="slidenum">
              <a:rPr lang="en-GB" noProof="0" smtClean="0"/>
              <a:t>‹#›</a:t>
            </a:fld>
            <a:endParaRPr lang="en-GB" noProof="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1</a:t>
            </a:fld>
            <a:endParaRPr lang="en-GB"/>
          </a:p>
        </p:txBody>
      </p:sp>
    </p:spTree>
    <p:extLst>
      <p:ext uri="{BB962C8B-B14F-4D97-AF65-F5344CB8AC3E}">
        <p14:creationId xmlns:p14="http://schemas.microsoft.com/office/powerpoint/2010/main" val="235782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2</a:t>
            </a:fld>
            <a:endParaRPr lang="en-GB"/>
          </a:p>
        </p:txBody>
      </p:sp>
    </p:spTree>
    <p:extLst>
      <p:ext uri="{BB962C8B-B14F-4D97-AF65-F5344CB8AC3E}">
        <p14:creationId xmlns:p14="http://schemas.microsoft.com/office/powerpoint/2010/main" val="93836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3</a:t>
            </a:fld>
            <a:endParaRPr lang="en-GB"/>
          </a:p>
        </p:txBody>
      </p:sp>
    </p:spTree>
    <p:extLst>
      <p:ext uri="{BB962C8B-B14F-4D97-AF65-F5344CB8AC3E}">
        <p14:creationId xmlns:p14="http://schemas.microsoft.com/office/powerpoint/2010/main" val="323723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4</a:t>
            </a:fld>
            <a:endParaRPr lang="en-GB"/>
          </a:p>
        </p:txBody>
      </p:sp>
    </p:spTree>
    <p:extLst>
      <p:ext uri="{BB962C8B-B14F-4D97-AF65-F5344CB8AC3E}">
        <p14:creationId xmlns:p14="http://schemas.microsoft.com/office/powerpoint/2010/main" val="141145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5</a:t>
            </a:fld>
            <a:endParaRPr lang="en-GB"/>
          </a:p>
        </p:txBody>
      </p:sp>
    </p:spTree>
    <p:extLst>
      <p:ext uri="{BB962C8B-B14F-4D97-AF65-F5344CB8AC3E}">
        <p14:creationId xmlns:p14="http://schemas.microsoft.com/office/powerpoint/2010/main" val="61178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6</a:t>
            </a:fld>
            <a:endParaRPr lang="en-GB"/>
          </a:p>
        </p:txBody>
      </p:sp>
    </p:spTree>
    <p:extLst>
      <p:ext uri="{BB962C8B-B14F-4D97-AF65-F5344CB8AC3E}">
        <p14:creationId xmlns:p14="http://schemas.microsoft.com/office/powerpoint/2010/main" val="79633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7</a:t>
            </a:fld>
            <a:endParaRPr lang="en-GB"/>
          </a:p>
        </p:txBody>
      </p:sp>
    </p:spTree>
    <p:extLst>
      <p:ext uri="{BB962C8B-B14F-4D97-AF65-F5344CB8AC3E}">
        <p14:creationId xmlns:p14="http://schemas.microsoft.com/office/powerpoint/2010/main" val="15584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8</a:t>
            </a:fld>
            <a:endParaRPr lang="en-GB"/>
          </a:p>
        </p:txBody>
      </p:sp>
    </p:spTree>
    <p:extLst>
      <p:ext uri="{BB962C8B-B14F-4D97-AF65-F5344CB8AC3E}">
        <p14:creationId xmlns:p14="http://schemas.microsoft.com/office/powerpoint/2010/main" val="359967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0C86772-94DE-41DD-845F-738AE05EE900}" type="slidenum">
              <a:rPr lang="en-GB" smtClean="0"/>
              <a:t>9</a:t>
            </a:fld>
            <a:endParaRPr lang="en-GB"/>
          </a:p>
        </p:txBody>
      </p:sp>
    </p:spTree>
    <p:extLst>
      <p:ext uri="{BB962C8B-B14F-4D97-AF65-F5344CB8AC3E}">
        <p14:creationId xmlns:p14="http://schemas.microsoft.com/office/powerpoint/2010/main" val="4079957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lvl1pPr>
          </a:lstStyle>
          <a:p>
            <a:pPr rtl="0"/>
            <a:r>
              <a:rPr lang="en-GB" noProof="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rtlCol="0" anchor="b"/>
          <a:lstStyle>
            <a:lvl1pPr>
              <a:lnSpc>
                <a:spcPct val="80000"/>
              </a:lnSpc>
              <a:defRPr sz="6000" cap="all" spc="200" baseline="0">
                <a:solidFill>
                  <a:schemeClr val="bg1"/>
                </a:solidFill>
              </a:defRPr>
            </a:lvl1pPr>
          </a:lstStyle>
          <a:p>
            <a:pPr rtl="0"/>
            <a:r>
              <a:rPr lang="en-GB" noProof="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rtlCol="0" anchor="t"/>
          <a:lstStyle>
            <a:lvl1pPr marL="0" indent="0">
              <a:lnSpc>
                <a:spcPct val="100000"/>
              </a:lnSpc>
              <a:buNone/>
              <a:defRPr sz="2000" i="0" cap="none" spc="100" baseline="0">
                <a:solidFill>
                  <a:schemeClr val="bg1"/>
                </a:solidFill>
                <a:latin typeface="+mn-lt"/>
              </a:defRPr>
            </a:lvl1pPr>
          </a:lstStyle>
          <a:p>
            <a:pPr lvl="0" rtl="0"/>
            <a:r>
              <a:rPr lang="en-GB" noProof="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pPr rtl="0"/>
            <a:endParaRPr lang="en-GB" noProof="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rtlCol="0"/>
          <a:lstStyle>
            <a:lvl1pPr>
              <a:defRPr sz="3200" cap="all" spc="200" baseline="0">
                <a:solidFill>
                  <a:schemeClr val="bg1"/>
                </a:solidFill>
              </a:defRPr>
            </a:lvl1pPr>
          </a:lstStyle>
          <a:p>
            <a:pPr rtl="0"/>
            <a:r>
              <a:rPr lang="en-GB" noProof="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rtlCol="0"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rtl="0"/>
            <a:r>
              <a:rPr lang="en-GB" noProof="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rtlCol="0">
            <a:normAutofit/>
          </a:bodyPr>
          <a:lstStyle>
            <a:lvl1pPr marL="0" indent="0" algn="l">
              <a:buNone/>
              <a:defRPr sz="2000" b="0" i="0" cap="all" spc="200" baseline="0">
                <a:solidFill>
                  <a:schemeClr val="bg1"/>
                </a:solidFill>
                <a:latin typeface="+mj-lt"/>
              </a:defRPr>
            </a:lvl1pPr>
          </a:lstStyle>
          <a:p>
            <a:pPr lvl="0" rtl="0"/>
            <a:r>
              <a:rPr lang="en-GB" noProof="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rtlCol="0"/>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rtlCol="0"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rtl="0"/>
            <a:r>
              <a:rPr lang="en-GB" noProof="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rtlCol="0">
            <a:normAutofit/>
          </a:bodyPr>
          <a:lstStyle>
            <a:lvl1pPr marL="0" indent="0" algn="l">
              <a:buNone/>
              <a:defRPr sz="2000" b="0" i="0" cap="all" spc="200" baseline="0">
                <a:solidFill>
                  <a:schemeClr val="bg1"/>
                </a:solidFill>
                <a:latin typeface="+mj-lt"/>
              </a:defRPr>
            </a:lvl1pPr>
          </a:lstStyle>
          <a:p>
            <a:pPr lvl="0" rtl="0"/>
            <a:r>
              <a:rPr lang="en-GB" noProof="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rtlCol="0"/>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rtlCol="0"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rtl="0"/>
            <a:r>
              <a:rPr lang="en-GB" noProof="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rtlCol="0">
            <a:normAutofit/>
          </a:bodyPr>
          <a:lstStyle>
            <a:lvl1pPr marL="0" indent="0" algn="l">
              <a:buNone/>
              <a:defRPr sz="2000" b="0" i="0" cap="all" spc="200" baseline="0">
                <a:solidFill>
                  <a:schemeClr val="bg1"/>
                </a:solidFill>
                <a:latin typeface="+mj-lt"/>
              </a:defRPr>
            </a:lvl1pPr>
          </a:lstStyle>
          <a:p>
            <a:pPr lvl="0" rtl="0"/>
            <a:r>
              <a:rPr lang="en-GB" noProof="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rtlCol="0"/>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rtlCol="0"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rtl="0"/>
            <a:r>
              <a:rPr lang="en-GB" noProof="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rtlCol="0">
            <a:normAutofit/>
          </a:bodyPr>
          <a:lstStyle>
            <a:lvl1pPr marL="0" indent="0" algn="l">
              <a:buNone/>
              <a:defRPr sz="2000" b="0" i="0" cap="all" spc="200" baseline="0">
                <a:solidFill>
                  <a:schemeClr val="bg1"/>
                </a:solidFill>
                <a:latin typeface="+mj-lt"/>
              </a:defRPr>
            </a:lvl1pPr>
          </a:lstStyle>
          <a:p>
            <a:pPr lvl="0" rtl="0"/>
            <a:r>
              <a:rPr lang="en-GB" noProof="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rtlCol="0"/>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rtlCol="0"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rtl="0"/>
            <a:r>
              <a:rPr lang="en-GB" noProof="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rtlCol="0">
            <a:normAutofit/>
          </a:bodyPr>
          <a:lstStyle>
            <a:lvl1pPr marL="0" indent="0" algn="l">
              <a:buNone/>
              <a:defRPr sz="2000" b="0" i="0" cap="all" spc="200" baseline="0">
                <a:solidFill>
                  <a:schemeClr val="bg1"/>
                </a:solidFill>
                <a:latin typeface="+mj-lt"/>
              </a:defRPr>
            </a:lvl1pPr>
          </a:lstStyle>
          <a:p>
            <a:pPr lvl="0" rtl="0"/>
            <a:r>
              <a:rPr lang="en-GB" noProof="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rtlCol="0"/>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rtlCol="0"/>
          <a:lstStyle>
            <a:lvl1pPr>
              <a:defRPr sz="3200" cap="all" spc="200" baseline="0">
                <a:solidFill>
                  <a:schemeClr val="accent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rtlCol="0"/>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GB" noProof="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rtlCol="0"/>
          <a:lstStyle>
            <a:lvl1pPr algn="ctr">
              <a:defRPr sz="3200" cap="all" spc="200" baseline="0">
                <a:solidFill>
                  <a:schemeClr val="accent5"/>
                </a:solidFill>
              </a:defRPr>
            </a:lvl1pPr>
          </a:lstStyle>
          <a:p>
            <a:pPr rtl="0"/>
            <a:r>
              <a:rPr lang="en-GB" noProof="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rtlCol="0">
            <a:normAutofit/>
          </a:bodyPr>
          <a:lstStyle>
            <a:lvl1pPr marL="0" indent="0" algn="l">
              <a:buNone/>
              <a:defRPr sz="2000" b="0" i="0" cap="all" spc="200" baseline="0">
                <a:solidFill>
                  <a:schemeClr val="accent5"/>
                </a:solidFill>
                <a:latin typeface="+mj-lt"/>
              </a:defRPr>
            </a:lvl1pPr>
          </a:lstStyle>
          <a:p>
            <a:pPr lvl="0" rtl="0"/>
            <a:r>
              <a:rPr lang="en-GB" noProof="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rtlCol="0"/>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rtlCol="0">
            <a:normAutofit/>
          </a:bodyPr>
          <a:lstStyle>
            <a:lvl1pPr marL="0" indent="0" algn="l">
              <a:buNone/>
              <a:defRPr sz="2000" b="0" i="0" cap="all" spc="200" baseline="0">
                <a:solidFill>
                  <a:schemeClr val="accent5"/>
                </a:solidFill>
                <a:latin typeface="+mj-lt"/>
              </a:defRPr>
            </a:lvl1pPr>
          </a:lstStyle>
          <a:p>
            <a:pPr lvl="0" rtl="0"/>
            <a:r>
              <a:rPr lang="en-GB" noProof="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rtlCol="0"/>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rtlCol="0"/>
          <a:lstStyle>
            <a:lvl1pPr algn="ctr">
              <a:defRPr sz="3200" cap="all" spc="200" baseline="0">
                <a:solidFill>
                  <a:schemeClr val="accent5"/>
                </a:solidFill>
              </a:defRPr>
            </a:lvl1pPr>
          </a:lstStyle>
          <a:p>
            <a:pPr rtl="0"/>
            <a:r>
              <a:rPr lang="en-GB" noProof="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rtlCol="0">
            <a:normAutofit/>
          </a:bodyPr>
          <a:lstStyle>
            <a:lvl1pPr marL="0" indent="0" algn="l">
              <a:buNone/>
              <a:defRPr sz="2000" b="0" i="0" cap="all" spc="200" baseline="0">
                <a:solidFill>
                  <a:schemeClr val="accent5"/>
                </a:solidFill>
                <a:latin typeface="+mj-lt"/>
              </a:defRPr>
            </a:lvl1pPr>
          </a:lstStyle>
          <a:p>
            <a:pPr lvl="0" rtl="0"/>
            <a:r>
              <a:rPr lang="en-GB" noProof="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rtlCol="0"/>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rtlCol="0">
            <a:normAutofit/>
          </a:bodyPr>
          <a:lstStyle>
            <a:lvl1pPr marL="0" indent="0" algn="l">
              <a:buNone/>
              <a:defRPr sz="2000" b="0" i="0" cap="all" spc="200" baseline="0">
                <a:solidFill>
                  <a:schemeClr val="accent5"/>
                </a:solidFill>
                <a:latin typeface="+mj-lt"/>
              </a:defRPr>
            </a:lvl1pPr>
          </a:lstStyle>
          <a:p>
            <a:pPr lvl="0" rtl="0"/>
            <a:r>
              <a:rPr lang="en-GB" noProof="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rtlCol="0"/>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rtlCol="0">
            <a:normAutofit/>
          </a:bodyPr>
          <a:lstStyle>
            <a:lvl1pPr marL="0" indent="0" algn="l">
              <a:buNone/>
              <a:defRPr sz="2000" b="0" i="0" cap="all" spc="200" baseline="0">
                <a:solidFill>
                  <a:schemeClr val="accent5"/>
                </a:solidFill>
                <a:latin typeface="+mj-lt"/>
              </a:defRPr>
            </a:lvl1pPr>
          </a:lstStyle>
          <a:p>
            <a:pPr lvl="0" rtl="0"/>
            <a:r>
              <a:rPr lang="en-GB" noProof="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rtlCol="0"/>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rtl="0"/>
            <a:r>
              <a:rPr lang="en-GB" noProof="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rtlCol="0"/>
          <a:lstStyle>
            <a:lvl1pPr>
              <a:defRPr sz="3200" cap="all" spc="200" baseline="0">
                <a:solidFill>
                  <a:schemeClr val="bg1"/>
                </a:solidFill>
              </a:defRPr>
            </a:lvl1pPr>
          </a:lstStyle>
          <a:p>
            <a:pPr rtl="0"/>
            <a:r>
              <a:rPr lang="en-GB" noProof="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rtlCol="0" anchor="t"/>
          <a:lstStyle>
            <a:lvl1pPr marL="0" indent="0">
              <a:lnSpc>
                <a:spcPct val="125000"/>
              </a:lnSpc>
              <a:buNone/>
              <a:defRPr sz="1600" cap="none" spc="100" baseline="0">
                <a:solidFill>
                  <a:schemeClr val="bg1"/>
                </a:solidFill>
                <a:latin typeface="+mn-lt"/>
              </a:defRPr>
            </a:lvl1pPr>
          </a:lstStyle>
          <a:p>
            <a:pPr lvl="0" rtl="0"/>
            <a:r>
              <a:rPr lang="en-GB" noProof="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rtlCol="0"/>
          <a:lstStyle>
            <a:lvl1pPr marL="0" indent="0" algn="ctr">
              <a:buNone/>
              <a:defRPr/>
            </a:lvl1pPr>
          </a:lstStyle>
          <a:p>
            <a:pPr rtl="0"/>
            <a:r>
              <a:rPr lang="en-GB" noProof="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rtlCol="0" anchor="b"/>
          <a:lstStyle>
            <a:lvl1pPr algn="l">
              <a:defRPr>
                <a:solidFill>
                  <a:schemeClr val="bg1"/>
                </a:solidFill>
              </a:defRPr>
            </a:lvl1pPr>
          </a:lstStyle>
          <a:p>
            <a:pPr rtl="0"/>
            <a:r>
              <a:rPr lang="en-GB" noProof="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rtlCol="0" anchor="b"/>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rtlCol="0"/>
          <a:lstStyle>
            <a:lvl1pPr marL="0" indent="0" algn="ctr">
              <a:buNone/>
              <a:defRPr/>
            </a:lvl1pPr>
          </a:lstStyle>
          <a:p>
            <a:pPr rtl="0"/>
            <a:r>
              <a:rPr lang="en-GB" noProof="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rtlCol="0" anchor="b"/>
          <a:lstStyle>
            <a:lvl1pPr>
              <a:defRPr sz="3200" cap="all" spc="200" baseline="0">
                <a:solidFill>
                  <a:schemeClr val="bg1"/>
                </a:solidFill>
              </a:defRPr>
            </a:lvl1pPr>
          </a:lstStyle>
          <a:p>
            <a:pPr rtl="0"/>
            <a:r>
              <a:rPr lang="en-GB" noProof="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rtlCol="0" anchor="t"/>
          <a:lstStyle>
            <a:lvl1pPr marL="0" indent="0">
              <a:lnSpc>
                <a:spcPct val="125000"/>
              </a:lnSpc>
              <a:buNone/>
              <a:defRPr sz="1600" cap="none" spc="100" baseline="0">
                <a:solidFill>
                  <a:schemeClr val="bg1"/>
                </a:solidFill>
                <a:latin typeface="+mn-lt"/>
              </a:defRPr>
            </a:lvl1pPr>
          </a:lstStyle>
          <a:p>
            <a:pPr lvl="0" rtl="0"/>
            <a:r>
              <a:rPr lang="en-GB" noProof="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rtlCol="0"/>
          <a:lstStyle>
            <a:lvl1pPr>
              <a:defRPr>
                <a:solidFill>
                  <a:schemeClr val="bg1"/>
                </a:solidFill>
              </a:defRPr>
            </a:lvl1pPr>
          </a:lstStyle>
          <a:p>
            <a:pPr rtl="0"/>
            <a:r>
              <a:rPr lang="en-GB" noProof="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rtlCol="0"/>
          <a:lstStyle>
            <a:lvl1pPr>
              <a:defRPr sz="3200" cap="all" spc="200" baseline="0">
                <a:solidFill>
                  <a:schemeClr val="bg1"/>
                </a:solidFill>
              </a:defRPr>
            </a:lvl1pPr>
          </a:lstStyle>
          <a:p>
            <a:pPr rtl="0"/>
            <a:r>
              <a:rPr lang="en-GB" noProof="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rtlCol="0"/>
          <a:lstStyle>
            <a:lvl1pPr marL="0" indent="0" algn="ctr">
              <a:buNone/>
              <a:defRPr/>
            </a:lvl1pPr>
          </a:lstStyle>
          <a:p>
            <a:pPr rtl="0"/>
            <a:r>
              <a:rPr lang="en-GB" noProof="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rtlCol="0"/>
          <a:lstStyle>
            <a:lvl1pPr marL="0" indent="0">
              <a:lnSpc>
                <a:spcPct val="125000"/>
              </a:lnSpc>
              <a:buNone/>
              <a:defRPr sz="1800" cap="none" spc="100" baseline="0">
                <a:solidFill>
                  <a:schemeClr val="bg1"/>
                </a:solidFill>
                <a:latin typeface="+mn-lt"/>
              </a:defRPr>
            </a:lvl1pPr>
          </a:lstStyle>
          <a:p>
            <a:pPr lvl="0" rtl="0"/>
            <a:r>
              <a:rPr lang="en-GB" noProof="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rtlCol="0"/>
          <a:lstStyle>
            <a:lvl1pPr algn="l">
              <a:defRPr>
                <a:solidFill>
                  <a:schemeClr val="bg1"/>
                </a:solidFill>
              </a:defRPr>
            </a:lvl1pPr>
          </a:lstStyle>
          <a:p>
            <a:pPr rtl="0"/>
            <a:r>
              <a:rPr lang="en-GB" noProof="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rtlCol="0" anchor="ctr"/>
          <a:lstStyle>
            <a:lvl1pPr algn="r">
              <a:defRPr sz="3200" cap="all" spc="200" baseline="0">
                <a:solidFill>
                  <a:schemeClr val="accent1"/>
                </a:solidFill>
              </a:defRPr>
            </a:lvl1pPr>
          </a:lstStyle>
          <a:p>
            <a:pPr rtl="0"/>
            <a:r>
              <a:rPr lang="en-GB" noProof="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rtlCol="0" anchor="ctr"/>
          <a:lstStyle>
            <a:lvl1pPr marL="0" indent="0">
              <a:lnSpc>
                <a:spcPct val="125000"/>
              </a:lnSpc>
              <a:buNone/>
              <a:defRPr sz="1600" cap="none" spc="100" baseline="0">
                <a:solidFill>
                  <a:schemeClr val="tx1"/>
                </a:solidFill>
                <a:latin typeface="+mn-lt"/>
              </a:defRPr>
            </a:lvl1pPr>
          </a:lstStyle>
          <a:p>
            <a:pPr lvl="0" rtl="0"/>
            <a:r>
              <a:rPr lang="en-GB" noProof="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rtlCol="0"/>
          <a:lstStyle>
            <a:lvl1pPr marL="0" indent="0" algn="ctr">
              <a:buNone/>
              <a:defRPr/>
            </a:lvl1pPr>
          </a:lstStyle>
          <a:p>
            <a:pPr rtl="0"/>
            <a:r>
              <a:rPr lang="en-GB" noProof="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rtlCol="0"/>
          <a:lstStyle>
            <a:lvl1pPr>
              <a:defRPr>
                <a:solidFill>
                  <a:schemeClr val="bg1"/>
                </a:solidFill>
              </a:defRPr>
            </a:lvl1pPr>
          </a:lstStyle>
          <a:p>
            <a:pPr rtl="0"/>
            <a:r>
              <a:rPr lang="en-GB" noProof="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rtlCol="0"/>
          <a:lstStyle>
            <a:lvl1pPr marL="0" indent="0" algn="ctr">
              <a:buNone/>
              <a:defRPr/>
            </a:lvl1pPr>
          </a:lstStyle>
          <a:p>
            <a:pPr rtl="0"/>
            <a:r>
              <a:rPr lang="en-GB" noProof="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rtlCol="0" anchor="b"/>
          <a:lstStyle>
            <a:lvl1pPr>
              <a:lnSpc>
                <a:spcPct val="80000"/>
              </a:lnSpc>
              <a:defRPr sz="4800" cap="all" spc="200" baseline="0">
                <a:solidFill>
                  <a:schemeClr val="accent2"/>
                </a:solidFill>
              </a:defRPr>
            </a:lvl1pPr>
          </a:lstStyle>
          <a:p>
            <a:pPr rtl="0"/>
            <a:r>
              <a:rPr lang="en-GB" noProof="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rtlCol="0" anchor="t"/>
          <a:lstStyle>
            <a:lvl1pPr marL="0" indent="0">
              <a:lnSpc>
                <a:spcPct val="100000"/>
              </a:lnSpc>
              <a:buNone/>
              <a:defRPr sz="2000" i="0" cap="none" spc="100" baseline="0">
                <a:solidFill>
                  <a:schemeClr val="bg1"/>
                </a:solidFill>
                <a:latin typeface="+mn-lt"/>
              </a:defRPr>
            </a:lvl1pPr>
          </a:lstStyle>
          <a:p>
            <a:pPr lvl="0" rtl="0"/>
            <a:r>
              <a:rPr lang="en-GB" noProof="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rtlCol="0" anchor="ctr"/>
          <a:lstStyle>
            <a:lvl1pPr>
              <a:defRPr sz="3200" cap="all" spc="200" baseline="0">
                <a:solidFill>
                  <a:schemeClr val="accent1"/>
                </a:solidFill>
              </a:defRPr>
            </a:lvl1pPr>
          </a:lstStyle>
          <a:p>
            <a:pPr rtl="0"/>
            <a:r>
              <a:rPr lang="en-GB" noProof="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rtlCol="0"/>
          <a:lstStyle>
            <a:lvl1pPr marL="0" indent="0">
              <a:buNone/>
              <a:defRPr sz="2000"/>
            </a:lvl1pPr>
          </a:lstStyle>
          <a:p>
            <a:pPr lvl="0" rtl="0"/>
            <a:r>
              <a:rPr lang="en-GB" noProof="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rtlCol="0"/>
          <a:lstStyle>
            <a:lvl1pPr>
              <a:defRPr sz="3200" cap="all" spc="200" baseline="0">
                <a:solidFill>
                  <a:schemeClr val="bg1"/>
                </a:solidFill>
              </a:defRPr>
            </a:lvl1pPr>
          </a:lstStyle>
          <a:p>
            <a:pPr rtl="0"/>
            <a:r>
              <a:rPr lang="en-GB" noProof="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rtlCol="0"/>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GB" noProof="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rtlCol="0"/>
          <a:lstStyle>
            <a:lvl1pPr marL="0" indent="0" algn="ctr">
              <a:buNone/>
              <a:defRPr/>
            </a:lvl1pPr>
          </a:lstStyle>
          <a:p>
            <a:pPr rtl="0"/>
            <a:r>
              <a:rPr lang="en-GB" noProof="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rtlCol="0"/>
          <a:lstStyle>
            <a:lvl1pPr marL="0" indent="0" algn="ctr">
              <a:buNone/>
              <a:defRPr/>
            </a:lvl1pPr>
          </a:lstStyle>
          <a:p>
            <a:pPr rtl="0"/>
            <a:r>
              <a:rPr lang="en-GB" noProof="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rtlCol="0" anchor="b"/>
          <a:lstStyle>
            <a:lvl1pPr>
              <a:lnSpc>
                <a:spcPct val="80000"/>
              </a:lnSpc>
              <a:spcBef>
                <a:spcPts val="1000"/>
              </a:spcBef>
              <a:defRPr sz="4000" cap="all" spc="200" baseline="0">
                <a:solidFill>
                  <a:schemeClr val="accent2"/>
                </a:solidFill>
              </a:defRPr>
            </a:lvl1pPr>
          </a:lstStyle>
          <a:p>
            <a:pPr rtl="0"/>
            <a:r>
              <a:rPr lang="en-GB" noProof="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rtlCol="0" anchor="t"/>
          <a:lstStyle>
            <a:lvl1pPr marL="0" indent="0">
              <a:lnSpc>
                <a:spcPct val="100000"/>
              </a:lnSpc>
              <a:buNone/>
              <a:defRPr sz="2000" i="0" cap="none" spc="100" baseline="0">
                <a:solidFill>
                  <a:schemeClr val="bg1"/>
                </a:solidFill>
                <a:latin typeface="+mn-lt"/>
              </a:defRPr>
            </a:lvl1pPr>
          </a:lstStyle>
          <a:p>
            <a:pPr lvl="0" rtl="0"/>
            <a:r>
              <a:rPr lang="en-GB" noProof="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pPr rtl="0"/>
              <a:endParaRPr lang="en-GB" noProof="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pPr rtl="0"/>
              <a:endParaRPr lang="en-GB" noProof="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rtlCol="0"/>
          <a:lstStyle>
            <a:lvl1pPr algn="ctr">
              <a:defRPr sz="3200" cap="all" spc="200" baseline="0">
                <a:solidFill>
                  <a:schemeClr val="bg1"/>
                </a:solidFill>
              </a:defRPr>
            </a:lvl1pPr>
          </a:lstStyle>
          <a:p>
            <a:pPr rtl="0"/>
            <a:r>
              <a:rPr lang="en-GB" noProof="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rtlCol="0"/>
          <a:lstStyle>
            <a:lvl1pPr marL="0" indent="0" algn="ctr">
              <a:buNone/>
              <a:defRPr/>
            </a:lvl1pPr>
          </a:lstStyle>
          <a:p>
            <a:pPr rtl="0"/>
            <a:r>
              <a:rPr lang="en-GB" noProof="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rtlCol="0"/>
          <a:lstStyle>
            <a:lvl1pPr marL="0" indent="0" algn="ctr">
              <a:lnSpc>
                <a:spcPct val="125000"/>
              </a:lnSpc>
              <a:spcBef>
                <a:spcPts val="0"/>
              </a:spcBef>
              <a:buNone/>
              <a:defRPr sz="1200" b="0" i="0" cap="none" spc="200" baseline="0">
                <a:solidFill>
                  <a:schemeClr val="bg1"/>
                </a:solidFill>
              </a:defRPr>
            </a:lvl1pPr>
          </a:lstStyle>
          <a:p>
            <a:pPr lvl="0" rtl="0"/>
            <a:r>
              <a:rPr lang="en-GB" noProof="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rtlCol="0"/>
          <a:lstStyle>
            <a:lvl1pPr marL="0" indent="0" algn="ctr">
              <a:buNone/>
              <a:defRPr/>
            </a:lvl1pPr>
          </a:lstStyle>
          <a:p>
            <a:pPr rtl="0"/>
            <a:r>
              <a:rPr lang="en-GB" noProof="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rtlCol="0"/>
          <a:lstStyle>
            <a:lvl1pPr marL="0" indent="0" algn="ctr">
              <a:lnSpc>
                <a:spcPct val="125000"/>
              </a:lnSpc>
              <a:spcBef>
                <a:spcPts val="0"/>
              </a:spcBef>
              <a:buNone/>
              <a:defRPr sz="1200" b="0" i="0" cap="none" spc="200" baseline="0">
                <a:solidFill>
                  <a:schemeClr val="bg1"/>
                </a:solidFill>
              </a:defRPr>
            </a:lvl1pPr>
          </a:lstStyle>
          <a:p>
            <a:pPr lvl="0" rtl="0"/>
            <a:r>
              <a:rPr lang="en-GB" noProof="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rtlCol="0"/>
          <a:lstStyle>
            <a:lvl1pPr marL="0" indent="0" algn="ctr">
              <a:buNone/>
              <a:defRPr/>
            </a:lvl1pPr>
          </a:lstStyle>
          <a:p>
            <a:pPr rtl="0"/>
            <a:r>
              <a:rPr lang="en-GB" noProof="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rtlCol="0"/>
          <a:lstStyle>
            <a:lvl1pPr marL="0" indent="0" algn="ctr">
              <a:lnSpc>
                <a:spcPct val="125000"/>
              </a:lnSpc>
              <a:spcBef>
                <a:spcPts val="0"/>
              </a:spcBef>
              <a:buNone/>
              <a:defRPr sz="1200" b="0" i="0" cap="none" spc="200" baseline="0">
                <a:solidFill>
                  <a:schemeClr val="bg1"/>
                </a:solidFill>
              </a:defRPr>
            </a:lvl1pPr>
          </a:lstStyle>
          <a:p>
            <a:pPr lvl="0" rtl="0"/>
            <a:r>
              <a:rPr lang="en-GB" noProof="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rtlCol="0"/>
          <a:lstStyle>
            <a:lvl1pPr marL="0" indent="0" algn="ctr">
              <a:buNone/>
              <a:defRPr/>
            </a:lvl1pPr>
          </a:lstStyle>
          <a:p>
            <a:pPr rtl="0"/>
            <a:r>
              <a:rPr lang="en-GB" noProof="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rtlCol="0"/>
          <a:lstStyle>
            <a:lvl1pPr marL="0" indent="0" algn="ctr">
              <a:lnSpc>
                <a:spcPct val="125000"/>
              </a:lnSpc>
              <a:spcBef>
                <a:spcPts val="0"/>
              </a:spcBef>
              <a:buNone/>
              <a:defRPr sz="1200" b="0" i="0" cap="none" spc="200" baseline="0">
                <a:solidFill>
                  <a:schemeClr val="bg1"/>
                </a:solidFill>
              </a:defRPr>
            </a:lvl1pPr>
          </a:lstStyle>
          <a:p>
            <a:pPr lvl="0" rtl="0"/>
            <a:r>
              <a:rPr lang="en-GB" noProof="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pPr rtl="0"/>
              <a:endParaRPr lang="en-GB" noProof="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pPr rtl="0"/>
              <a:endParaRPr lang="en-GB" noProof="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rtlCol="0"/>
          <a:lstStyle>
            <a:lvl1pPr algn="ctr">
              <a:defRPr sz="3200" cap="all" spc="200" baseline="0">
                <a:solidFill>
                  <a:schemeClr val="bg1"/>
                </a:solidFill>
              </a:defRPr>
            </a:lvl1pPr>
          </a:lstStyle>
          <a:p>
            <a:pPr rtl="0"/>
            <a:r>
              <a:rPr lang="en-GB" noProof="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rtlCol="0"/>
          <a:lstStyle>
            <a:lvl1pPr marL="0" indent="0" algn="ctr">
              <a:buNone/>
              <a:defRPr/>
            </a:lvl1pPr>
          </a:lstStyle>
          <a:p>
            <a:pPr rtl="0"/>
            <a:r>
              <a:rPr lang="en-GB" noProof="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rtlCol="0"/>
          <a:lstStyle>
            <a:lvl1pPr marL="0" indent="0" algn="ctr">
              <a:lnSpc>
                <a:spcPct val="100000"/>
              </a:lnSpc>
              <a:buNone/>
              <a:defRPr sz="1200" b="0" i="0" cap="none" spc="100" baseline="0">
                <a:solidFill>
                  <a:schemeClr val="bg1"/>
                </a:solidFill>
              </a:defRPr>
            </a:lvl1pPr>
          </a:lstStyle>
          <a:p>
            <a:pPr lvl="0" rtl="0"/>
            <a:r>
              <a:rPr lang="en-GB" noProof="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rtlCol="0"/>
          <a:lstStyle>
            <a:lvl1pPr marL="0" indent="0" algn="ctr">
              <a:buNone/>
              <a:defRPr/>
            </a:lvl1pPr>
          </a:lstStyle>
          <a:p>
            <a:pPr rtl="0"/>
            <a:r>
              <a:rPr lang="en-GB" noProof="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rtlCol="0"/>
          <a:lstStyle>
            <a:lvl1pPr marL="0" indent="0" algn="ctr">
              <a:lnSpc>
                <a:spcPct val="100000"/>
              </a:lnSpc>
              <a:buNone/>
              <a:defRPr sz="1200" b="0" i="0" cap="none" spc="100" baseline="0">
                <a:solidFill>
                  <a:schemeClr val="bg1"/>
                </a:solidFill>
              </a:defRPr>
            </a:lvl1pPr>
          </a:lstStyle>
          <a:p>
            <a:pPr lvl="0" rtl="0"/>
            <a:r>
              <a:rPr lang="en-GB" noProof="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rtlCol="0"/>
          <a:lstStyle>
            <a:lvl1pPr marL="0" indent="0" algn="ctr">
              <a:buNone/>
              <a:defRPr/>
            </a:lvl1pPr>
          </a:lstStyle>
          <a:p>
            <a:pPr rtl="0"/>
            <a:r>
              <a:rPr lang="en-GB" noProof="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rtlCol="0"/>
          <a:lstStyle>
            <a:lvl1pPr marL="0" indent="0" algn="ctr">
              <a:lnSpc>
                <a:spcPct val="100000"/>
              </a:lnSpc>
              <a:buNone/>
              <a:defRPr sz="1200" b="0" i="0" cap="none" spc="100" baseline="0">
                <a:solidFill>
                  <a:schemeClr val="bg1"/>
                </a:solidFill>
              </a:defRPr>
            </a:lvl1pPr>
          </a:lstStyle>
          <a:p>
            <a:pPr lvl="0" rtl="0"/>
            <a:r>
              <a:rPr lang="en-GB" noProof="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rtlCol="0"/>
          <a:lstStyle>
            <a:lvl1pPr marL="0" indent="0" algn="ctr">
              <a:buNone/>
              <a:defRPr/>
            </a:lvl1pPr>
          </a:lstStyle>
          <a:p>
            <a:pPr rtl="0"/>
            <a:r>
              <a:rPr lang="en-GB" noProof="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rtlCol="0"/>
          <a:lstStyle>
            <a:lvl1pPr marL="0" indent="0" algn="ctr">
              <a:lnSpc>
                <a:spcPct val="100000"/>
              </a:lnSpc>
              <a:buNone/>
              <a:defRPr sz="1200" b="0" i="0" cap="none" spc="100" baseline="0">
                <a:solidFill>
                  <a:schemeClr val="bg1"/>
                </a:solidFill>
              </a:defRPr>
            </a:lvl1pPr>
          </a:lstStyle>
          <a:p>
            <a:pPr lvl="0" rtl="0"/>
            <a:r>
              <a:rPr lang="en-GB" noProof="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rtlCol="0"/>
          <a:lstStyle>
            <a:lvl1pPr marL="0" indent="0" algn="ctr">
              <a:buNone/>
              <a:defRPr/>
            </a:lvl1pPr>
          </a:lstStyle>
          <a:p>
            <a:pPr rtl="0"/>
            <a:r>
              <a:rPr lang="en-GB" noProof="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rtlCol="0"/>
          <a:lstStyle>
            <a:lvl1pPr marL="0" indent="0" algn="ctr">
              <a:lnSpc>
                <a:spcPct val="100000"/>
              </a:lnSpc>
              <a:buNone/>
              <a:defRPr sz="1200" b="0" i="0" cap="none" spc="100" baseline="0">
                <a:solidFill>
                  <a:schemeClr val="bg1"/>
                </a:solidFill>
              </a:defRPr>
            </a:lvl1pPr>
          </a:lstStyle>
          <a:p>
            <a:pPr lvl="0" rtl="0"/>
            <a:r>
              <a:rPr lang="en-GB" noProof="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rtlCol="0"/>
          <a:lstStyle>
            <a:lvl1pPr marL="0" indent="0" algn="ctr">
              <a:buNone/>
              <a:defRPr/>
            </a:lvl1pPr>
          </a:lstStyle>
          <a:p>
            <a:pPr rtl="0"/>
            <a:r>
              <a:rPr lang="en-GB" noProof="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rtlCol="0"/>
          <a:lstStyle>
            <a:lvl1pPr marL="0" indent="0" algn="ctr">
              <a:lnSpc>
                <a:spcPct val="100000"/>
              </a:lnSpc>
              <a:buNone/>
              <a:defRPr sz="1200" b="0" i="0" cap="none" spc="100" baseline="0">
                <a:solidFill>
                  <a:schemeClr val="bg1"/>
                </a:solidFill>
              </a:defRPr>
            </a:lvl1pPr>
          </a:lstStyle>
          <a:p>
            <a:pPr lvl="0" rtl="0"/>
            <a:r>
              <a:rPr lang="en-GB" noProof="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rtlCol="0"/>
          <a:lstStyle>
            <a:lvl1pPr marL="0" indent="0" algn="ctr">
              <a:buNone/>
              <a:defRPr/>
            </a:lvl1pPr>
          </a:lstStyle>
          <a:p>
            <a:pPr rtl="0"/>
            <a:r>
              <a:rPr lang="en-GB" noProof="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rtlCol="0"/>
          <a:lstStyle>
            <a:lvl1pPr marL="0" indent="0" algn="ctr">
              <a:lnSpc>
                <a:spcPct val="100000"/>
              </a:lnSpc>
              <a:buNone/>
              <a:defRPr sz="1200" b="0" i="0" cap="none" spc="100" baseline="0">
                <a:solidFill>
                  <a:schemeClr val="bg1"/>
                </a:solidFill>
              </a:defRPr>
            </a:lvl1pPr>
          </a:lstStyle>
          <a:p>
            <a:pPr lvl="0" rtl="0"/>
            <a:r>
              <a:rPr lang="en-GB" noProof="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rtlCol="0"/>
          <a:lstStyle>
            <a:lvl1pPr marL="0" indent="0" algn="ctr">
              <a:buNone/>
              <a:defRPr/>
            </a:lvl1pPr>
          </a:lstStyle>
          <a:p>
            <a:pPr rtl="0"/>
            <a:r>
              <a:rPr lang="en-GB" noProof="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rtlCol="0" anchor="b"/>
          <a:lstStyle>
            <a:lvl1pPr marL="0" indent="0" algn="ctr">
              <a:buNone/>
              <a:defRPr sz="1600" cap="all" spc="200" baseline="0">
                <a:solidFill>
                  <a:schemeClr val="bg1"/>
                </a:solidFill>
                <a:latin typeface="+mj-lt"/>
              </a:defRPr>
            </a:lvl1pPr>
          </a:lstStyle>
          <a:p>
            <a:pPr lvl="0" rtl="0"/>
            <a:r>
              <a:rPr lang="en-GB" noProof="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rtlCol="0"/>
          <a:lstStyle>
            <a:lvl1pPr marL="0" indent="0" algn="ctr">
              <a:lnSpc>
                <a:spcPct val="100000"/>
              </a:lnSpc>
              <a:buNone/>
              <a:defRPr sz="1200" b="0" i="0" cap="none" spc="100" baseline="0">
                <a:solidFill>
                  <a:schemeClr val="bg1"/>
                </a:solidFill>
              </a:defRPr>
            </a:lvl1pPr>
          </a:lstStyle>
          <a:p>
            <a:pPr lvl="0" rtl="0"/>
            <a:r>
              <a:rPr lang="en-GB" noProof="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rtlCol="0"/>
          <a:lstStyle>
            <a:lvl1pPr>
              <a:defRPr>
                <a:solidFill>
                  <a:schemeClr val="bg1"/>
                </a:solidFill>
              </a:defRPr>
            </a:lvl1pPr>
          </a:lstStyle>
          <a:p>
            <a:pPr rtl="0"/>
            <a:fld id="{7A9E80BB-C0DF-4F1B-8821-E3FD53412EFF}" type="slidenum">
              <a:rPr lang="en-GB" noProof="0" smtClean="0"/>
              <a:pPr/>
              <a:t>‹#›</a:t>
            </a:fld>
            <a:endParaRPr lang="en-GB" noProof="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rtlCol="0"/>
          <a:lstStyle>
            <a:lvl1pPr>
              <a:defRPr>
                <a:solidFill>
                  <a:schemeClr val="bg1"/>
                </a:solidFill>
              </a:defRPr>
            </a:lvl1pPr>
          </a:lstStyle>
          <a:p>
            <a:pPr rtl="0"/>
            <a:r>
              <a:rPr lang="en-GB" noProof="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pPr rtl="0"/>
            <a:r>
              <a:rPr lang="en-GB" noProof="0"/>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pPr rtl="0"/>
            <a:fld id="{7A9E80BB-C0DF-4F1B-8821-E3FD53412EFF}" type="slidenum">
              <a:rPr lang="en-GB" noProof="0" smtClean="0"/>
              <a:pPr/>
              <a:t>‹#›</a:t>
            </a:fld>
            <a:endParaRPr lang="en-GB" noProof="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4.png"/><Relationship Id="rId7"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svg"/><Relationship Id="rId4" Type="http://schemas.openxmlformats.org/officeDocument/2006/relationships/image" Target="../media/image5.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playing trumpet">
            <a:extLst>
              <a:ext uri="{FF2B5EF4-FFF2-40B4-BE49-F238E27FC236}">
                <a16:creationId xmlns:a16="http://schemas.microsoft.com/office/drawing/2014/main" id="{82AD9B64-C3B2-4F92-B013-F9D95DDAC0A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433925" y="0"/>
            <a:ext cx="5758075" cy="5391215"/>
          </a:xfrm>
        </p:spPr>
        <p:txBody>
          <a:bodyPr rtlCol="0"/>
          <a:lstStyle/>
          <a:p>
            <a:pPr rtl="0"/>
            <a:r>
              <a:rPr lang="en-GB" dirty="0"/>
              <a:t>YOUTUBE SONG ANALYSIS WITH POWER BI</a:t>
            </a:r>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433926" y="5391215"/>
            <a:ext cx="5758074" cy="1466785"/>
          </a:xfrm>
        </p:spPr>
        <p:txBody>
          <a:bodyPr rtlCol="0"/>
          <a:lstStyle/>
          <a:p>
            <a:pPr rtl="0"/>
            <a:r>
              <a:rPr lang="en-GB" b="1" dirty="0"/>
              <a:t>Adeola Akinyan</a:t>
            </a:r>
          </a:p>
          <a:p>
            <a:pPr rtl="0"/>
            <a:r>
              <a:rPr lang="en-GB" b="1" dirty="0"/>
              <a:t>MIP-DA-10</a:t>
            </a:r>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0"/>
            <a:ext cx="5981700" cy="6858000"/>
          </a:xfrm>
          <a:prstGeom prst="rect">
            <a:avLst/>
          </a:prstGeom>
        </p:spPr>
      </p:pic>
      <p:pic>
        <p:nvPicPr>
          <p:cNvPr id="2" name="Picture 4" descr="Mentorness Community - YouTube">
            <a:extLst>
              <a:ext uri="{FF2B5EF4-FFF2-40B4-BE49-F238E27FC236}">
                <a16:creationId xmlns:a16="http://schemas.microsoft.com/office/drawing/2014/main" id="{D3244E37-88B9-415D-9DC1-D2D29D49B4AD}"/>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saturation sat="117000"/>
                    </a14:imgEffect>
                    <a14:imgEffect>
                      <a14:brightnessContrast bright="-22000" contrast="30000"/>
                    </a14:imgEffect>
                  </a14:imgLayer>
                </a14:imgProps>
              </a:ext>
              <a:ext uri="{28A0092B-C50C-407E-A947-70E740481C1C}">
                <a14:useLocalDpi xmlns:a14="http://schemas.microsoft.com/office/drawing/2010/main" val="0"/>
              </a:ext>
            </a:extLst>
          </a:blip>
          <a:srcRect/>
          <a:stretch>
            <a:fillRect/>
          </a:stretch>
        </p:blipFill>
        <p:spPr bwMode="auto">
          <a:xfrm>
            <a:off x="11367972" y="61600"/>
            <a:ext cx="703898" cy="70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94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1209670"/>
            <a:ext cx="5135764" cy="495300"/>
          </a:xfrm>
        </p:spPr>
        <p:txBody>
          <a:bodyPr rtlCol="0"/>
          <a:lstStyle/>
          <a:p>
            <a:pPr rtl="0"/>
            <a:r>
              <a:rPr lang="en-GB" dirty="0"/>
              <a:t>PROBLEM STATEMENT</a:t>
            </a:r>
          </a:p>
        </p:txBody>
      </p:sp>
      <p:pic>
        <p:nvPicPr>
          <p:cNvPr id="8" name="Picture Placeholder 7" descr="A close-up of a drum set">
            <a:extLst>
              <a:ext uri="{FF2B5EF4-FFF2-40B4-BE49-F238E27FC236}">
                <a16:creationId xmlns:a16="http://schemas.microsoft.com/office/drawing/2014/main" id="{D100A0FD-C488-4726-8EF3-3E53B4E7A7BF}"/>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096000" cy="6858000"/>
          </a:xfrm>
        </p:spPr>
      </p:pic>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rtlCol="0"/>
          <a:lstStyle/>
          <a:p>
            <a:pPr rtl="0"/>
            <a:fld id="{7A9E80BB-C0DF-4F1B-8821-E3FD53412EFF}" type="slidenum">
              <a:rPr lang="en-GB" smtClean="0"/>
              <a:pPr/>
              <a:t>2</a:t>
            </a:fld>
            <a:endParaRPr lang="en-GB"/>
          </a:p>
        </p:txBody>
      </p:sp>
      <p:sp>
        <p:nvSpPr>
          <p:cNvPr id="4" name="Footer Placeholder 3">
            <a:extLst>
              <a:ext uri="{FF2B5EF4-FFF2-40B4-BE49-F238E27FC236}">
                <a16:creationId xmlns:a16="http://schemas.microsoft.com/office/drawing/2014/main" id="{741B54F8-5CA5-46A9-86AA-1BF047C3874D}"/>
              </a:ext>
            </a:extLst>
          </p:cNvPr>
          <p:cNvSpPr>
            <a:spLocks noGrp="1"/>
          </p:cNvSpPr>
          <p:nvPr>
            <p:ph type="ftr" sz="quarter" idx="11"/>
          </p:nvPr>
        </p:nvSpPr>
        <p:spPr>
          <a:xfrm>
            <a:off x="6373368" y="6356350"/>
            <a:ext cx="2971800" cy="365125"/>
          </a:xfrm>
        </p:spPr>
        <p:txBody>
          <a:bodyPr rtlCol="0"/>
          <a:lstStyle/>
          <a:p>
            <a:pPr rtl="0"/>
            <a:r>
              <a:rPr lang="en-GB" dirty="0"/>
              <a:t>SONG ANALYSIS WITH POWER BI</a:t>
            </a:r>
          </a:p>
        </p:txBody>
      </p:sp>
      <p:sp>
        <p:nvSpPr>
          <p:cNvPr id="3" name="Date Placeholder 2">
            <a:extLst>
              <a:ext uri="{FF2B5EF4-FFF2-40B4-BE49-F238E27FC236}">
                <a16:creationId xmlns:a16="http://schemas.microsoft.com/office/drawing/2014/main" id="{408F70B7-1A31-4434-AAFC-A5D0CAA10B72}"/>
              </a:ext>
            </a:extLst>
          </p:cNvPr>
          <p:cNvSpPr>
            <a:spLocks noGrp="1"/>
          </p:cNvSpPr>
          <p:nvPr>
            <p:ph type="dt" sz="half" idx="10"/>
          </p:nvPr>
        </p:nvSpPr>
        <p:spPr>
          <a:xfrm>
            <a:off x="9939528" y="6356350"/>
            <a:ext cx="1756062" cy="365125"/>
          </a:xfrm>
        </p:spPr>
        <p:txBody>
          <a:bodyPr rtlCol="0"/>
          <a:lstStyle/>
          <a:p>
            <a:pPr rtl="0"/>
            <a:r>
              <a:rPr lang="en-GB" dirty="0"/>
              <a:t>2024</a:t>
            </a:r>
          </a:p>
        </p:txBody>
      </p:sp>
      <p:pic>
        <p:nvPicPr>
          <p:cNvPr id="15" name="Graphic 14">
            <a:extLst>
              <a:ext uri="{FF2B5EF4-FFF2-40B4-BE49-F238E27FC236}">
                <a16:creationId xmlns:a16="http://schemas.microsoft.com/office/drawing/2014/main" id="{A2A52314-D977-4B70-A52B-BD18C4129803}"/>
              </a:ext>
              <a:ext uri="{C183D7F6-B498-43B3-948B-1728B52AA6E4}">
                <adec:decorative xmlns:adec="http://schemas.microsoft.com/office/drawing/2017/decorative" val="1"/>
              </a:ext>
            </a:extLst>
          </p:cNvPr>
          <p:cNvPicPr>
            <a:picLocks noChangeAspect="1"/>
          </p:cNvPicPr>
          <p:nvPr/>
        </p:nvPicPr>
        <p:blipFill rotWithShape="1">
          <a:blip r:embed="rId4">
            <a:alphaModFix amt="54000"/>
            <a:extLst>
              <a:ext uri="{96DAC541-7B7A-43D3-8B79-37D633B846F1}">
                <asvg:svgBlip xmlns:asvg="http://schemas.microsoft.com/office/drawing/2016/SVG/main" r:embed="rId5"/>
              </a:ext>
            </a:extLst>
          </a:blip>
          <a:srcRect l="25000" r="25000"/>
          <a:stretch/>
        </p:blipFill>
        <p:spPr>
          <a:xfrm>
            <a:off x="0" y="0"/>
            <a:ext cx="6096000" cy="6858000"/>
          </a:xfrm>
          <a:prstGeom prst="rect">
            <a:avLst/>
          </a:prstGeom>
        </p:spPr>
      </p:pic>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47101" y="0"/>
            <a:ext cx="3644900" cy="6858000"/>
          </a:xfrm>
          <a:prstGeom prst="rect">
            <a:avLst/>
          </a:prstGeom>
        </p:spPr>
      </p:pic>
      <p:pic>
        <p:nvPicPr>
          <p:cNvPr id="2" name="Picture 4" descr="Mentorness Community - YouTube">
            <a:extLst>
              <a:ext uri="{FF2B5EF4-FFF2-40B4-BE49-F238E27FC236}">
                <a16:creationId xmlns:a16="http://schemas.microsoft.com/office/drawing/2014/main" id="{B3FB18C1-1857-3808-7224-B9A3FBB6156B}"/>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saturation sat="117000"/>
                    </a14:imgEffect>
                    <a14:imgEffect>
                      <a14:brightnessContrast bright="-22000" contrast="30000"/>
                    </a14:imgEffect>
                  </a14:imgLayer>
                </a14:imgProps>
              </a:ext>
              <a:ext uri="{28A0092B-C50C-407E-A947-70E740481C1C}">
                <a14:useLocalDpi xmlns:a14="http://schemas.microsoft.com/office/drawing/2010/main" val="0"/>
              </a:ext>
            </a:extLst>
          </a:blip>
          <a:srcRect/>
          <a:stretch>
            <a:fillRect/>
          </a:stretch>
        </p:blipFill>
        <p:spPr bwMode="auto">
          <a:xfrm>
            <a:off x="11367972" y="61600"/>
            <a:ext cx="703898" cy="7038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DD1318C-545B-6FE6-681C-E6BAA4B00C3D}"/>
              </a:ext>
            </a:extLst>
          </p:cNvPr>
          <p:cNvSpPr txBox="1"/>
          <p:nvPr/>
        </p:nvSpPr>
        <p:spPr>
          <a:xfrm>
            <a:off x="6079708" y="2000558"/>
            <a:ext cx="6096000" cy="3416320"/>
          </a:xfrm>
          <a:prstGeom prst="rect">
            <a:avLst/>
          </a:prstGeom>
          <a:noFill/>
        </p:spPr>
        <p:txBody>
          <a:bodyPr wrap="square">
            <a:spAutoFit/>
          </a:bodyPr>
          <a:lstStyle/>
          <a:p>
            <a:r>
              <a:rPr lang="en-US" dirty="0">
                <a:solidFill>
                  <a:schemeClr val="bg1"/>
                </a:solidFill>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 </a:t>
            </a:r>
            <a:endParaRPr lang="en-GB" dirty="0">
              <a:solidFill>
                <a:schemeClr val="bg1"/>
              </a:solidFill>
            </a:endParaRPr>
          </a:p>
        </p:txBody>
      </p:sp>
    </p:spTree>
    <p:extLst>
      <p:ext uri="{BB962C8B-B14F-4D97-AF65-F5344CB8AC3E}">
        <p14:creationId xmlns:p14="http://schemas.microsoft.com/office/powerpoint/2010/main" val="5620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832161" y="274224"/>
            <a:ext cx="4998368" cy="826990"/>
          </a:xfrm>
        </p:spPr>
        <p:txBody>
          <a:bodyPr rtlCol="0"/>
          <a:lstStyle/>
          <a:p>
            <a:pPr algn="l" rtl="0"/>
            <a:r>
              <a:rPr lang="en-GB" dirty="0">
                <a:solidFill>
                  <a:schemeClr val="tx1"/>
                </a:solidFill>
              </a:rPr>
              <a:t>DATASET DESCRIPTION</a:t>
            </a:r>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293066"/>
            <a:ext cx="12192000" cy="5564935"/>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rtlCol="0"/>
          <a:lstStyle/>
          <a:p>
            <a:pPr rtl="0"/>
            <a:fld id="{7A9E80BB-C0DF-4F1B-8821-E3FD53412EFF}" type="slidenum">
              <a:rPr lang="en-GB" smtClean="0"/>
              <a:pPr/>
              <a:t>3</a:t>
            </a:fld>
            <a:endParaRPr lang="en-GB"/>
          </a:p>
        </p:txBody>
      </p:sp>
      <p:sp>
        <p:nvSpPr>
          <p:cNvPr id="2" name="Footer Placeholder 3">
            <a:extLst>
              <a:ext uri="{FF2B5EF4-FFF2-40B4-BE49-F238E27FC236}">
                <a16:creationId xmlns:a16="http://schemas.microsoft.com/office/drawing/2014/main" id="{7E9EF35F-102A-0A5C-5DDF-0C0A6CC5C7C7}"/>
              </a:ext>
            </a:extLst>
          </p:cNvPr>
          <p:cNvSpPr txBox="1">
            <a:spLocks/>
          </p:cNvSpPr>
          <p:nvPr/>
        </p:nvSpPr>
        <p:spPr>
          <a:xfrm>
            <a:off x="6373368" y="6356350"/>
            <a:ext cx="2971800" cy="365125"/>
          </a:xfrm>
          <a:prstGeom prst="rect">
            <a:avLst/>
          </a:prstGeom>
          <a:solidFill>
            <a:schemeClr val="accent6">
              <a:alpha val="7000"/>
            </a:schemeClr>
          </a:solidFill>
        </p:spPr>
        <p:txBody>
          <a:bodyPr vert="horz" lIns="91440" tIns="45720" rIns="91440" bIns="182880" rtlCol="0" anchor="ctr"/>
          <a:lstStyle>
            <a:defPPr rtl="0">
              <a:defRPr lang="en-GB"/>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SONG ANALYSIS WITH POWER BI</a:t>
            </a:r>
            <a:endParaRPr lang="en-GB" dirty="0"/>
          </a:p>
        </p:txBody>
      </p:sp>
      <p:sp>
        <p:nvSpPr>
          <p:cNvPr id="6" name="Date Placeholder 2">
            <a:extLst>
              <a:ext uri="{FF2B5EF4-FFF2-40B4-BE49-F238E27FC236}">
                <a16:creationId xmlns:a16="http://schemas.microsoft.com/office/drawing/2014/main" id="{03006166-A03A-9B3B-352A-6E4BD5685AFB}"/>
              </a:ext>
            </a:extLst>
          </p:cNvPr>
          <p:cNvSpPr txBox="1">
            <a:spLocks/>
          </p:cNvSpPr>
          <p:nvPr/>
        </p:nvSpPr>
        <p:spPr>
          <a:xfrm>
            <a:off x="9939528" y="6356350"/>
            <a:ext cx="1756062" cy="365125"/>
          </a:xfrm>
          <a:prstGeom prst="rect">
            <a:avLst/>
          </a:prstGeom>
          <a:solidFill>
            <a:schemeClr val="accent6">
              <a:alpha val="7000"/>
            </a:schemeClr>
          </a:solidFill>
        </p:spPr>
        <p:txBody>
          <a:bodyPr vert="horz" lIns="91440" tIns="45720" rIns="576072" bIns="182880" rtlCol="0" anchor="ctr"/>
          <a:lstStyle>
            <a:defPPr rtl="0">
              <a:defRPr lang="en-GB"/>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a:t>
            </a:r>
            <a:endParaRPr lang="en-GB" dirty="0"/>
          </a:p>
        </p:txBody>
      </p:sp>
      <p:sp>
        <p:nvSpPr>
          <p:cNvPr id="12" name="TextBox 11">
            <a:extLst>
              <a:ext uri="{FF2B5EF4-FFF2-40B4-BE49-F238E27FC236}">
                <a16:creationId xmlns:a16="http://schemas.microsoft.com/office/drawing/2014/main" id="{2C4A813E-2AF8-3958-698F-CF018AE300FC}"/>
              </a:ext>
            </a:extLst>
          </p:cNvPr>
          <p:cNvSpPr txBox="1"/>
          <p:nvPr/>
        </p:nvSpPr>
        <p:spPr>
          <a:xfrm>
            <a:off x="757083" y="1871615"/>
            <a:ext cx="9556955" cy="3693319"/>
          </a:xfrm>
          <a:prstGeom prst="rect">
            <a:avLst/>
          </a:prstGeom>
          <a:noFill/>
        </p:spPr>
        <p:txBody>
          <a:bodyPr wrap="square">
            <a:spAutoFit/>
          </a:bodyPr>
          <a:lstStyle/>
          <a:p>
            <a:pPr marL="342900" indent="-342900">
              <a:buAutoNum type="arabicPeriod"/>
            </a:pPr>
            <a:r>
              <a:rPr lang="en-US" dirty="0">
                <a:solidFill>
                  <a:schemeClr val="bg1"/>
                </a:solidFill>
              </a:rPr>
              <a:t> </a:t>
            </a:r>
            <a:r>
              <a:rPr lang="en-US" dirty="0" err="1">
                <a:solidFill>
                  <a:schemeClr val="bg1"/>
                </a:solidFill>
              </a:rPr>
              <a:t>video_id</a:t>
            </a:r>
            <a:r>
              <a:rPr lang="en-US" dirty="0">
                <a:solidFill>
                  <a:schemeClr val="bg1"/>
                </a:solidFill>
              </a:rPr>
              <a:t>: Unique identifier for each YouTube video. </a:t>
            </a:r>
          </a:p>
          <a:p>
            <a:pPr marL="342900" indent="-342900">
              <a:buAutoNum type="arabicPeriod"/>
            </a:pPr>
            <a:r>
              <a:rPr lang="en-US" dirty="0">
                <a:solidFill>
                  <a:schemeClr val="bg1"/>
                </a:solidFill>
              </a:rPr>
              <a:t> </a:t>
            </a:r>
            <a:r>
              <a:rPr lang="en-US" dirty="0" err="1">
                <a:solidFill>
                  <a:schemeClr val="bg1"/>
                </a:solidFill>
              </a:rPr>
              <a:t>channelTitle</a:t>
            </a:r>
            <a:r>
              <a:rPr lang="en-US" dirty="0">
                <a:solidFill>
                  <a:schemeClr val="bg1"/>
                </a:solidFill>
              </a:rPr>
              <a:t>: Title of the YouTube channel publishing the song. </a:t>
            </a:r>
          </a:p>
          <a:p>
            <a:pPr marL="342900" indent="-342900">
              <a:buAutoNum type="arabicPeriod"/>
            </a:pPr>
            <a:r>
              <a:rPr lang="en-US" dirty="0">
                <a:solidFill>
                  <a:schemeClr val="bg1"/>
                </a:solidFill>
              </a:rPr>
              <a:t> title: Title of the YouTube song video. </a:t>
            </a:r>
          </a:p>
          <a:p>
            <a:pPr marL="342900" indent="-342900">
              <a:buAutoNum type="arabicPeriod"/>
            </a:pPr>
            <a:r>
              <a:rPr lang="en-US" dirty="0">
                <a:solidFill>
                  <a:schemeClr val="bg1"/>
                </a:solidFill>
              </a:rPr>
              <a:t> description: Description provided for the YouTube song video. </a:t>
            </a:r>
          </a:p>
          <a:p>
            <a:pPr marL="342900" indent="-342900">
              <a:buAutoNum type="arabicPeriod"/>
            </a:pPr>
            <a:r>
              <a:rPr lang="en-US" dirty="0">
                <a:solidFill>
                  <a:schemeClr val="bg1"/>
                </a:solidFill>
              </a:rPr>
              <a:t> tags: Tags associated with the YouTube song video. </a:t>
            </a:r>
          </a:p>
          <a:p>
            <a:pPr marL="342900" indent="-342900">
              <a:buAutoNum type="arabicPeriod"/>
            </a:pPr>
            <a:r>
              <a:rPr lang="en-US" dirty="0">
                <a:solidFill>
                  <a:schemeClr val="bg1"/>
                </a:solidFill>
              </a:rPr>
              <a:t> </a:t>
            </a:r>
            <a:r>
              <a:rPr lang="en-US" dirty="0" err="1">
                <a:solidFill>
                  <a:schemeClr val="bg1"/>
                </a:solidFill>
              </a:rPr>
              <a:t>publishedAt</a:t>
            </a:r>
            <a:r>
              <a:rPr lang="en-US" dirty="0">
                <a:solidFill>
                  <a:schemeClr val="bg1"/>
                </a:solidFill>
              </a:rPr>
              <a:t>: Date and time when the YouTube song video was published. </a:t>
            </a:r>
          </a:p>
          <a:p>
            <a:pPr marL="342900" indent="-342900">
              <a:buAutoNum type="arabicPeriod"/>
            </a:pPr>
            <a:r>
              <a:rPr lang="en-US" dirty="0">
                <a:solidFill>
                  <a:schemeClr val="bg1"/>
                </a:solidFill>
              </a:rPr>
              <a:t> </a:t>
            </a:r>
            <a:r>
              <a:rPr lang="en-US" dirty="0" err="1">
                <a:solidFill>
                  <a:schemeClr val="bg1"/>
                </a:solidFill>
              </a:rPr>
              <a:t>viewCount</a:t>
            </a:r>
            <a:r>
              <a:rPr lang="en-US" dirty="0">
                <a:solidFill>
                  <a:schemeClr val="bg1"/>
                </a:solidFill>
              </a:rPr>
              <a:t>: Number of views received by the YouTube song video. </a:t>
            </a:r>
          </a:p>
          <a:p>
            <a:pPr marL="342900" indent="-342900">
              <a:buAutoNum type="arabicPeriod"/>
            </a:pPr>
            <a:r>
              <a:rPr lang="en-US" dirty="0">
                <a:solidFill>
                  <a:schemeClr val="bg1"/>
                </a:solidFill>
              </a:rPr>
              <a:t> </a:t>
            </a:r>
            <a:r>
              <a:rPr lang="en-US" dirty="0" err="1">
                <a:solidFill>
                  <a:schemeClr val="bg1"/>
                </a:solidFill>
              </a:rPr>
              <a:t>likeCount</a:t>
            </a:r>
            <a:r>
              <a:rPr lang="en-US" dirty="0">
                <a:solidFill>
                  <a:schemeClr val="bg1"/>
                </a:solidFill>
              </a:rPr>
              <a:t>: Number of likes received by the YouTube song video. </a:t>
            </a:r>
          </a:p>
          <a:p>
            <a:pPr marL="342900" indent="-342900">
              <a:buAutoNum type="arabicPeriod"/>
            </a:pPr>
            <a:r>
              <a:rPr lang="en-US" dirty="0">
                <a:solidFill>
                  <a:schemeClr val="bg1"/>
                </a:solidFill>
              </a:rPr>
              <a:t> </a:t>
            </a:r>
            <a:r>
              <a:rPr lang="en-US" dirty="0" err="1">
                <a:solidFill>
                  <a:schemeClr val="bg1"/>
                </a:solidFill>
              </a:rPr>
              <a:t>favoriteCount</a:t>
            </a:r>
            <a:r>
              <a:rPr lang="en-US" dirty="0">
                <a:solidFill>
                  <a:schemeClr val="bg1"/>
                </a:solidFill>
              </a:rPr>
              <a:t>: Number of times the YouTube song video has been marked as a favorite.</a:t>
            </a:r>
          </a:p>
          <a:p>
            <a:pPr marL="342900" indent="-342900">
              <a:buAutoNum type="arabicPeriod"/>
            </a:pPr>
            <a:r>
              <a:rPr lang="en-US" dirty="0">
                <a:solidFill>
                  <a:schemeClr val="bg1"/>
                </a:solidFill>
              </a:rPr>
              <a:t> </a:t>
            </a:r>
            <a:r>
              <a:rPr lang="en-US" dirty="0" err="1">
                <a:solidFill>
                  <a:schemeClr val="bg1"/>
                </a:solidFill>
              </a:rPr>
              <a:t>commentCount</a:t>
            </a:r>
            <a:r>
              <a:rPr lang="en-US" dirty="0">
                <a:solidFill>
                  <a:schemeClr val="bg1"/>
                </a:solidFill>
              </a:rPr>
              <a:t>: Number of comments posted on the YouTube song video. </a:t>
            </a:r>
          </a:p>
          <a:p>
            <a:pPr marL="342900" indent="-342900">
              <a:buAutoNum type="arabicPeriod"/>
            </a:pPr>
            <a:r>
              <a:rPr lang="en-US" dirty="0">
                <a:solidFill>
                  <a:schemeClr val="bg1"/>
                </a:solidFill>
              </a:rPr>
              <a:t> duration: Duration of the YouTube song video. </a:t>
            </a:r>
          </a:p>
          <a:p>
            <a:pPr marL="342900" indent="-342900">
              <a:buAutoNum type="arabicPeriod"/>
            </a:pPr>
            <a:r>
              <a:rPr lang="en-US" dirty="0">
                <a:solidFill>
                  <a:schemeClr val="bg1"/>
                </a:solidFill>
              </a:rPr>
              <a:t> definition: Video definition or quality (e.g., HD, SD). </a:t>
            </a:r>
          </a:p>
          <a:p>
            <a:pPr marL="342900" indent="-342900">
              <a:buAutoNum type="arabicPeriod"/>
            </a:pPr>
            <a:r>
              <a:rPr lang="en-US" dirty="0">
                <a:solidFill>
                  <a:schemeClr val="bg1"/>
                </a:solidFill>
              </a:rPr>
              <a:t> caption: Availability of captions for the YouTube song video.</a:t>
            </a:r>
            <a:endParaRPr lang="en-GB" dirty="0">
              <a:solidFill>
                <a:schemeClr val="bg1"/>
              </a:solidFill>
            </a:endParaRPr>
          </a:p>
        </p:txBody>
      </p:sp>
    </p:spTree>
    <p:extLst>
      <p:ext uri="{BB962C8B-B14F-4D97-AF65-F5344CB8AC3E}">
        <p14:creationId xmlns:p14="http://schemas.microsoft.com/office/powerpoint/2010/main" val="76674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832161" y="554815"/>
            <a:ext cx="4998368" cy="826990"/>
          </a:xfrm>
        </p:spPr>
        <p:txBody>
          <a:bodyPr rtlCol="0"/>
          <a:lstStyle/>
          <a:p>
            <a:pPr algn="l" rtl="0"/>
            <a:r>
              <a:rPr lang="en-GB" dirty="0"/>
              <a:t>PROJECT OBJECTIVES</a:t>
            </a:r>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691147"/>
            <a:ext cx="12192000" cy="5166853"/>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rtlCol="0"/>
          <a:lstStyle/>
          <a:p>
            <a:pPr rtl="0"/>
            <a:fld id="{7A9E80BB-C0DF-4F1B-8821-E3FD53412EFF}" type="slidenum">
              <a:rPr lang="en-GB" smtClean="0"/>
              <a:pPr rtl="0"/>
              <a:t>4</a:t>
            </a:fld>
            <a:endParaRPr lang="en-GB"/>
          </a:p>
        </p:txBody>
      </p:sp>
      <p:sp>
        <p:nvSpPr>
          <p:cNvPr id="2" name="Footer Placeholder 3">
            <a:extLst>
              <a:ext uri="{FF2B5EF4-FFF2-40B4-BE49-F238E27FC236}">
                <a16:creationId xmlns:a16="http://schemas.microsoft.com/office/drawing/2014/main" id="{7E9EF35F-102A-0A5C-5DDF-0C0A6CC5C7C7}"/>
              </a:ext>
            </a:extLst>
          </p:cNvPr>
          <p:cNvSpPr txBox="1">
            <a:spLocks/>
          </p:cNvSpPr>
          <p:nvPr/>
        </p:nvSpPr>
        <p:spPr>
          <a:xfrm>
            <a:off x="6373368" y="6356350"/>
            <a:ext cx="2971800" cy="365125"/>
          </a:xfrm>
          <a:prstGeom prst="rect">
            <a:avLst/>
          </a:prstGeom>
          <a:solidFill>
            <a:schemeClr val="accent6">
              <a:alpha val="7000"/>
            </a:schemeClr>
          </a:solidFill>
        </p:spPr>
        <p:txBody>
          <a:bodyPr vert="horz" lIns="91440" tIns="45720" rIns="91440" bIns="182880" rtlCol="0" anchor="ctr"/>
          <a:lstStyle>
            <a:defPPr rtl="0">
              <a:defRPr lang="en-GB"/>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SONG ANALYSIS WITH POWER BI</a:t>
            </a:r>
            <a:endParaRPr lang="en-GB" dirty="0"/>
          </a:p>
        </p:txBody>
      </p:sp>
      <p:sp>
        <p:nvSpPr>
          <p:cNvPr id="6" name="Date Placeholder 2">
            <a:extLst>
              <a:ext uri="{FF2B5EF4-FFF2-40B4-BE49-F238E27FC236}">
                <a16:creationId xmlns:a16="http://schemas.microsoft.com/office/drawing/2014/main" id="{03006166-A03A-9B3B-352A-6E4BD5685AFB}"/>
              </a:ext>
            </a:extLst>
          </p:cNvPr>
          <p:cNvSpPr txBox="1">
            <a:spLocks/>
          </p:cNvSpPr>
          <p:nvPr/>
        </p:nvSpPr>
        <p:spPr>
          <a:xfrm>
            <a:off x="9939528" y="6356350"/>
            <a:ext cx="1756062" cy="365125"/>
          </a:xfrm>
          <a:prstGeom prst="rect">
            <a:avLst/>
          </a:prstGeom>
          <a:solidFill>
            <a:schemeClr val="accent6">
              <a:alpha val="7000"/>
            </a:schemeClr>
          </a:solidFill>
        </p:spPr>
        <p:txBody>
          <a:bodyPr vert="horz" lIns="91440" tIns="45720" rIns="576072" bIns="182880" rtlCol="0" anchor="ctr"/>
          <a:lstStyle>
            <a:defPPr rtl="0">
              <a:defRPr lang="en-GB"/>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a:t>
            </a:r>
            <a:endParaRPr lang="en-GB" dirty="0"/>
          </a:p>
        </p:txBody>
      </p:sp>
      <p:sp>
        <p:nvSpPr>
          <p:cNvPr id="4" name="TextBox 3">
            <a:extLst>
              <a:ext uri="{FF2B5EF4-FFF2-40B4-BE49-F238E27FC236}">
                <a16:creationId xmlns:a16="http://schemas.microsoft.com/office/drawing/2014/main" id="{36F6FBD4-0FBA-1062-1CE7-BC51808A49C8}"/>
              </a:ext>
            </a:extLst>
          </p:cNvPr>
          <p:cNvSpPr txBox="1"/>
          <p:nvPr/>
        </p:nvSpPr>
        <p:spPr>
          <a:xfrm>
            <a:off x="832161" y="2299417"/>
            <a:ext cx="9291485" cy="3139321"/>
          </a:xfrm>
          <a:prstGeom prst="rect">
            <a:avLst/>
          </a:prstGeom>
          <a:noFill/>
        </p:spPr>
        <p:txBody>
          <a:bodyPr wrap="square">
            <a:spAutoFit/>
          </a:bodyPr>
          <a:lstStyle/>
          <a:p>
            <a:pPr marL="342900" indent="-342900">
              <a:buAutoNum type="arabicPeriod"/>
            </a:pPr>
            <a:r>
              <a:rPr lang="en-US" dirty="0">
                <a:solidFill>
                  <a:schemeClr val="bg1"/>
                </a:solidFill>
              </a:rPr>
              <a:t>Data Cleaning and Preparation: </a:t>
            </a:r>
          </a:p>
          <a:p>
            <a:r>
              <a:rPr lang="en-US" dirty="0">
                <a:solidFill>
                  <a:schemeClr val="bg1"/>
                </a:solidFill>
              </a:rPr>
              <a:t>      - Clean and preprocess the dataset, handling missing values or outliers. </a:t>
            </a:r>
          </a:p>
          <a:p>
            <a:r>
              <a:rPr lang="en-US" dirty="0">
                <a:solidFill>
                  <a:schemeClr val="bg1"/>
                </a:solidFill>
              </a:rPr>
              <a:t>      - Convert relevant columns to appropriate data types. </a:t>
            </a:r>
          </a:p>
          <a:p>
            <a:pPr marL="342900" indent="-342900">
              <a:buAutoNum type="arabicPeriod"/>
            </a:pPr>
            <a:endParaRPr lang="en-US" dirty="0">
              <a:solidFill>
                <a:schemeClr val="bg1"/>
              </a:solidFill>
            </a:endParaRPr>
          </a:p>
          <a:p>
            <a:r>
              <a:rPr lang="en-US" dirty="0">
                <a:solidFill>
                  <a:schemeClr val="bg1"/>
                </a:solidFill>
              </a:rPr>
              <a:t>2.   Exploratory Data Analysis (EDA): </a:t>
            </a:r>
          </a:p>
          <a:p>
            <a:r>
              <a:rPr lang="en-US" dirty="0">
                <a:solidFill>
                  <a:schemeClr val="bg1"/>
                </a:solidFill>
              </a:rPr>
              <a:t>      - Explore patterns and distributions in view counts, like counts, and comments. </a:t>
            </a:r>
          </a:p>
          <a:p>
            <a:r>
              <a:rPr lang="en-US" dirty="0">
                <a:solidFill>
                  <a:schemeClr val="bg1"/>
                </a:solidFill>
              </a:rPr>
              <a:t>      - Identify trends in the popularity and engagement of YouTube song videos. </a:t>
            </a:r>
          </a:p>
          <a:p>
            <a:pPr marL="342900" indent="-342900">
              <a:buAutoNum type="arabicPeriod"/>
            </a:pPr>
            <a:endParaRPr lang="en-US" dirty="0">
              <a:solidFill>
                <a:schemeClr val="bg1"/>
              </a:solidFill>
            </a:endParaRPr>
          </a:p>
          <a:p>
            <a:r>
              <a:rPr lang="en-US" dirty="0">
                <a:solidFill>
                  <a:schemeClr val="bg1"/>
                </a:solidFill>
              </a:rPr>
              <a:t>3.   Content and Channel Analysis: </a:t>
            </a:r>
          </a:p>
          <a:p>
            <a:r>
              <a:rPr lang="en-US" dirty="0">
                <a:solidFill>
                  <a:schemeClr val="bg1"/>
                </a:solidFill>
              </a:rPr>
              <a:t>      - Analyze the distribution of videos across different channels.</a:t>
            </a:r>
          </a:p>
          <a:p>
            <a:r>
              <a:rPr lang="en-US" dirty="0">
                <a:solidFill>
                  <a:schemeClr val="bg1"/>
                </a:solidFill>
              </a:rPr>
              <a:t>      - Identify popular tags and their correlation with view counts.</a:t>
            </a:r>
            <a:endParaRPr lang="en-GB" dirty="0">
              <a:solidFill>
                <a:schemeClr val="bg1"/>
              </a:solidFill>
            </a:endParaRPr>
          </a:p>
        </p:txBody>
      </p:sp>
    </p:spTree>
    <p:extLst>
      <p:ext uri="{BB962C8B-B14F-4D97-AF65-F5344CB8AC3E}">
        <p14:creationId xmlns:p14="http://schemas.microsoft.com/office/powerpoint/2010/main" val="127940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832161" y="559359"/>
            <a:ext cx="4998368" cy="826990"/>
          </a:xfrm>
        </p:spPr>
        <p:txBody>
          <a:bodyPr rtlCol="0"/>
          <a:lstStyle/>
          <a:p>
            <a:pPr algn="l" rtl="0"/>
            <a:r>
              <a:rPr lang="en-GB" dirty="0">
                <a:solidFill>
                  <a:schemeClr val="tx1"/>
                </a:solidFill>
              </a:rPr>
              <a:t>PROJECT OBJECTIVES</a:t>
            </a:r>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887794"/>
            <a:ext cx="12192000" cy="4970207"/>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rtlCol="0"/>
          <a:lstStyle/>
          <a:p>
            <a:pPr rtl="0"/>
            <a:fld id="{7A9E80BB-C0DF-4F1B-8821-E3FD53412EFF}" type="slidenum">
              <a:rPr lang="en-GB" smtClean="0"/>
              <a:pPr rtl="0"/>
              <a:t>5</a:t>
            </a:fld>
            <a:endParaRPr lang="en-GB"/>
          </a:p>
        </p:txBody>
      </p:sp>
      <p:sp>
        <p:nvSpPr>
          <p:cNvPr id="2" name="Footer Placeholder 3">
            <a:extLst>
              <a:ext uri="{FF2B5EF4-FFF2-40B4-BE49-F238E27FC236}">
                <a16:creationId xmlns:a16="http://schemas.microsoft.com/office/drawing/2014/main" id="{7E9EF35F-102A-0A5C-5DDF-0C0A6CC5C7C7}"/>
              </a:ext>
            </a:extLst>
          </p:cNvPr>
          <p:cNvSpPr txBox="1">
            <a:spLocks/>
          </p:cNvSpPr>
          <p:nvPr/>
        </p:nvSpPr>
        <p:spPr>
          <a:xfrm>
            <a:off x="6373368" y="6356350"/>
            <a:ext cx="2971800" cy="365125"/>
          </a:xfrm>
          <a:prstGeom prst="rect">
            <a:avLst/>
          </a:prstGeom>
          <a:solidFill>
            <a:schemeClr val="accent6">
              <a:alpha val="7000"/>
            </a:schemeClr>
          </a:solidFill>
        </p:spPr>
        <p:txBody>
          <a:bodyPr vert="horz" lIns="91440" tIns="45720" rIns="91440" bIns="182880" rtlCol="0" anchor="ctr"/>
          <a:lstStyle>
            <a:defPPr rtl="0">
              <a:defRPr lang="en-GB"/>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SONG ANALYSIS WITH POWER BI</a:t>
            </a:r>
            <a:endParaRPr lang="en-GB" dirty="0"/>
          </a:p>
        </p:txBody>
      </p:sp>
      <p:sp>
        <p:nvSpPr>
          <p:cNvPr id="6" name="Date Placeholder 2">
            <a:extLst>
              <a:ext uri="{FF2B5EF4-FFF2-40B4-BE49-F238E27FC236}">
                <a16:creationId xmlns:a16="http://schemas.microsoft.com/office/drawing/2014/main" id="{03006166-A03A-9B3B-352A-6E4BD5685AFB}"/>
              </a:ext>
            </a:extLst>
          </p:cNvPr>
          <p:cNvSpPr txBox="1">
            <a:spLocks/>
          </p:cNvSpPr>
          <p:nvPr/>
        </p:nvSpPr>
        <p:spPr>
          <a:xfrm>
            <a:off x="9939528" y="6356350"/>
            <a:ext cx="1756062" cy="365125"/>
          </a:xfrm>
          <a:prstGeom prst="rect">
            <a:avLst/>
          </a:prstGeom>
          <a:solidFill>
            <a:schemeClr val="accent6">
              <a:alpha val="7000"/>
            </a:schemeClr>
          </a:solidFill>
        </p:spPr>
        <p:txBody>
          <a:bodyPr vert="horz" lIns="91440" tIns="45720" rIns="576072" bIns="182880" rtlCol="0" anchor="ctr"/>
          <a:lstStyle>
            <a:defPPr rtl="0">
              <a:defRPr lang="en-GB"/>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a:t>
            </a:r>
            <a:endParaRPr lang="en-GB" dirty="0"/>
          </a:p>
        </p:txBody>
      </p:sp>
      <p:sp>
        <p:nvSpPr>
          <p:cNvPr id="4" name="TextBox 3">
            <a:extLst>
              <a:ext uri="{FF2B5EF4-FFF2-40B4-BE49-F238E27FC236}">
                <a16:creationId xmlns:a16="http://schemas.microsoft.com/office/drawing/2014/main" id="{36F6FBD4-0FBA-1062-1CE7-BC51808A49C8}"/>
              </a:ext>
            </a:extLst>
          </p:cNvPr>
          <p:cNvSpPr txBox="1"/>
          <p:nvPr/>
        </p:nvSpPr>
        <p:spPr>
          <a:xfrm>
            <a:off x="832161" y="2550987"/>
            <a:ext cx="9314729" cy="2308324"/>
          </a:xfrm>
          <a:prstGeom prst="rect">
            <a:avLst/>
          </a:prstGeom>
          <a:noFill/>
        </p:spPr>
        <p:txBody>
          <a:bodyPr wrap="square">
            <a:spAutoFit/>
          </a:bodyPr>
          <a:lstStyle/>
          <a:p>
            <a:r>
              <a:rPr lang="en-GB" dirty="0">
                <a:solidFill>
                  <a:schemeClr val="bg1"/>
                </a:solidFill>
              </a:rPr>
              <a:t>4. Temporal Trends: </a:t>
            </a:r>
          </a:p>
          <a:p>
            <a:r>
              <a:rPr lang="en-GB" dirty="0">
                <a:solidFill>
                  <a:schemeClr val="bg1"/>
                </a:solidFill>
              </a:rPr>
              <a:t>     - Explore how YouTube song video metrics vary over time. </a:t>
            </a:r>
          </a:p>
          <a:p>
            <a:r>
              <a:rPr lang="en-GB" dirty="0">
                <a:solidFill>
                  <a:schemeClr val="bg1"/>
                </a:solidFill>
              </a:rPr>
              <a:t>     - Identify peak publishing times and their impact on engagement. </a:t>
            </a:r>
          </a:p>
          <a:p>
            <a:endParaRPr lang="en-GB" dirty="0">
              <a:solidFill>
                <a:schemeClr val="bg1"/>
              </a:solidFill>
            </a:endParaRPr>
          </a:p>
          <a:p>
            <a:endParaRPr lang="en-GB" dirty="0">
              <a:solidFill>
                <a:schemeClr val="bg1"/>
              </a:solidFill>
            </a:endParaRPr>
          </a:p>
          <a:p>
            <a:r>
              <a:rPr lang="en-GB" dirty="0">
                <a:solidFill>
                  <a:schemeClr val="bg1"/>
                </a:solidFill>
              </a:rPr>
              <a:t>5. User Engagement Insights: </a:t>
            </a:r>
          </a:p>
          <a:p>
            <a:r>
              <a:rPr lang="en-GB" dirty="0">
                <a:solidFill>
                  <a:schemeClr val="bg1"/>
                </a:solidFill>
              </a:rPr>
              <a:t>     - Investigate relationships between likes, comments, and views. </a:t>
            </a:r>
          </a:p>
          <a:p>
            <a:r>
              <a:rPr lang="en-GB" dirty="0">
                <a:solidFill>
                  <a:schemeClr val="bg1"/>
                </a:solidFill>
              </a:rPr>
              <a:t>     - Identify factors influencing user engagement with YouTube song videos. </a:t>
            </a:r>
          </a:p>
        </p:txBody>
      </p:sp>
    </p:spTree>
    <p:extLst>
      <p:ext uri="{BB962C8B-B14F-4D97-AF65-F5344CB8AC3E}">
        <p14:creationId xmlns:p14="http://schemas.microsoft.com/office/powerpoint/2010/main" val="244744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789471"/>
            <a:ext cx="12192000" cy="5068529"/>
          </a:xfrm>
        </p:spPr>
      </p:pic>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613952" y="349915"/>
            <a:ext cx="4998368" cy="826990"/>
          </a:xfrm>
        </p:spPr>
        <p:txBody>
          <a:bodyPr rtlCol="0"/>
          <a:lstStyle/>
          <a:p>
            <a:pPr algn="l" rtl="0"/>
            <a:r>
              <a:rPr lang="en-GB" dirty="0">
                <a:solidFill>
                  <a:schemeClr val="tx1"/>
                </a:solidFill>
              </a:rPr>
              <a:t>DATA TRANSFORMATION</a:t>
            </a:r>
          </a:p>
        </p:txBody>
      </p:sp>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rtlCol="0"/>
          <a:lstStyle/>
          <a:p>
            <a:pPr rtl="0"/>
            <a:fld id="{7A9E80BB-C0DF-4F1B-8821-E3FD53412EFF}" type="slidenum">
              <a:rPr lang="en-GB" smtClean="0"/>
              <a:pPr rtl="0"/>
              <a:t>6</a:t>
            </a:fld>
            <a:endParaRPr lang="en-GB"/>
          </a:p>
        </p:txBody>
      </p:sp>
      <p:sp>
        <p:nvSpPr>
          <p:cNvPr id="2" name="Footer Placeholder 3">
            <a:extLst>
              <a:ext uri="{FF2B5EF4-FFF2-40B4-BE49-F238E27FC236}">
                <a16:creationId xmlns:a16="http://schemas.microsoft.com/office/drawing/2014/main" id="{7E9EF35F-102A-0A5C-5DDF-0C0A6CC5C7C7}"/>
              </a:ext>
            </a:extLst>
          </p:cNvPr>
          <p:cNvSpPr txBox="1">
            <a:spLocks/>
          </p:cNvSpPr>
          <p:nvPr/>
        </p:nvSpPr>
        <p:spPr>
          <a:xfrm>
            <a:off x="6373368" y="6356350"/>
            <a:ext cx="2971800" cy="365125"/>
          </a:xfrm>
          <a:prstGeom prst="rect">
            <a:avLst/>
          </a:prstGeom>
          <a:solidFill>
            <a:schemeClr val="accent6">
              <a:alpha val="7000"/>
            </a:schemeClr>
          </a:solidFill>
        </p:spPr>
        <p:txBody>
          <a:bodyPr vert="horz" lIns="91440" tIns="45720" rIns="91440" bIns="182880" rtlCol="0" anchor="ctr"/>
          <a:lstStyle>
            <a:defPPr rtl="0">
              <a:defRPr lang="en-GB"/>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SONG ANALYSIS WITH POWER BI</a:t>
            </a:r>
            <a:endParaRPr lang="en-GB" dirty="0"/>
          </a:p>
        </p:txBody>
      </p:sp>
      <p:sp>
        <p:nvSpPr>
          <p:cNvPr id="6" name="Date Placeholder 2">
            <a:extLst>
              <a:ext uri="{FF2B5EF4-FFF2-40B4-BE49-F238E27FC236}">
                <a16:creationId xmlns:a16="http://schemas.microsoft.com/office/drawing/2014/main" id="{03006166-A03A-9B3B-352A-6E4BD5685AFB}"/>
              </a:ext>
            </a:extLst>
          </p:cNvPr>
          <p:cNvSpPr txBox="1">
            <a:spLocks/>
          </p:cNvSpPr>
          <p:nvPr/>
        </p:nvSpPr>
        <p:spPr>
          <a:xfrm>
            <a:off x="9939528" y="6356350"/>
            <a:ext cx="1756062" cy="365125"/>
          </a:xfrm>
          <a:prstGeom prst="rect">
            <a:avLst/>
          </a:prstGeom>
          <a:solidFill>
            <a:schemeClr val="accent6">
              <a:alpha val="7000"/>
            </a:schemeClr>
          </a:solidFill>
        </p:spPr>
        <p:txBody>
          <a:bodyPr vert="horz" lIns="91440" tIns="45720" rIns="576072" bIns="182880" rtlCol="0" anchor="ctr"/>
          <a:lstStyle>
            <a:defPPr rtl="0">
              <a:defRPr lang="en-GB"/>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a:t>
            </a:r>
            <a:endParaRPr lang="en-GB" dirty="0"/>
          </a:p>
        </p:txBody>
      </p:sp>
      <p:sp>
        <p:nvSpPr>
          <p:cNvPr id="9" name="TextBox 8">
            <a:extLst>
              <a:ext uri="{FF2B5EF4-FFF2-40B4-BE49-F238E27FC236}">
                <a16:creationId xmlns:a16="http://schemas.microsoft.com/office/drawing/2014/main" id="{823B6EC5-F9A6-ECC4-1F84-C347B5B8D4F3}"/>
              </a:ext>
            </a:extLst>
          </p:cNvPr>
          <p:cNvSpPr txBox="1"/>
          <p:nvPr/>
        </p:nvSpPr>
        <p:spPr>
          <a:xfrm>
            <a:off x="613952" y="1789471"/>
            <a:ext cx="4085981" cy="923330"/>
          </a:xfrm>
          <a:prstGeom prst="rect">
            <a:avLst/>
          </a:prstGeom>
          <a:noFill/>
        </p:spPr>
        <p:txBody>
          <a:bodyPr wrap="square" rtlCol="0">
            <a:spAutoFit/>
          </a:bodyPr>
          <a:lstStyle/>
          <a:p>
            <a:r>
              <a:rPr lang="en-US" dirty="0">
                <a:solidFill>
                  <a:schemeClr val="bg1"/>
                </a:solidFill>
              </a:rPr>
              <a:t>The major transformations:</a:t>
            </a:r>
          </a:p>
          <a:p>
            <a:pPr marL="285750" indent="-285750">
              <a:buFont typeface="Arial" panose="020B0604020202020204" pitchFamily="34" charset="0"/>
              <a:buChar char="•"/>
            </a:pPr>
            <a:r>
              <a:rPr lang="en-US" dirty="0">
                <a:solidFill>
                  <a:schemeClr val="bg1"/>
                </a:solidFill>
              </a:rPr>
              <a:t>Changed data type</a:t>
            </a:r>
          </a:p>
          <a:p>
            <a:pPr marL="285750" indent="-285750">
              <a:buFont typeface="Arial" panose="020B0604020202020204" pitchFamily="34" charset="0"/>
              <a:buChar char="•"/>
            </a:pPr>
            <a:r>
              <a:rPr lang="en-US" dirty="0">
                <a:solidFill>
                  <a:schemeClr val="bg1"/>
                </a:solidFill>
              </a:rPr>
              <a:t>Inserted new columns</a:t>
            </a:r>
            <a:endParaRPr lang="en-GB" dirty="0">
              <a:solidFill>
                <a:schemeClr val="bg1"/>
              </a:solidFill>
            </a:endParaRPr>
          </a:p>
        </p:txBody>
      </p:sp>
      <p:pic>
        <p:nvPicPr>
          <p:cNvPr id="4" name="Picture 3">
            <a:extLst>
              <a:ext uri="{FF2B5EF4-FFF2-40B4-BE49-F238E27FC236}">
                <a16:creationId xmlns:a16="http://schemas.microsoft.com/office/drawing/2014/main" id="{28C1B4D0-598E-EE7C-65CF-AE96192E7E61}"/>
              </a:ext>
            </a:extLst>
          </p:cNvPr>
          <p:cNvPicPr>
            <a:picLocks noChangeAspect="1"/>
          </p:cNvPicPr>
          <p:nvPr/>
        </p:nvPicPr>
        <p:blipFill>
          <a:blip r:embed="rId4"/>
          <a:stretch>
            <a:fillRect/>
          </a:stretch>
        </p:blipFill>
        <p:spPr>
          <a:xfrm>
            <a:off x="0" y="2712800"/>
            <a:ext cx="12192000" cy="4145199"/>
          </a:xfrm>
          <a:prstGeom prst="rect">
            <a:avLst/>
          </a:prstGeom>
        </p:spPr>
      </p:pic>
    </p:spTree>
    <p:extLst>
      <p:ext uri="{BB962C8B-B14F-4D97-AF65-F5344CB8AC3E}">
        <p14:creationId xmlns:p14="http://schemas.microsoft.com/office/powerpoint/2010/main" val="163752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747253"/>
            <a:ext cx="12192000" cy="6110748"/>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rtlCol="0"/>
          <a:lstStyle/>
          <a:p>
            <a:pPr rtl="0"/>
            <a:fld id="{7A9E80BB-C0DF-4F1B-8821-E3FD53412EFF}" type="slidenum">
              <a:rPr lang="en-GB" smtClean="0"/>
              <a:pPr rtl="0"/>
              <a:t>7</a:t>
            </a:fld>
            <a:endParaRPr lang="en-GB"/>
          </a:p>
        </p:txBody>
      </p:sp>
      <p:sp>
        <p:nvSpPr>
          <p:cNvPr id="2" name="Footer Placeholder 3">
            <a:extLst>
              <a:ext uri="{FF2B5EF4-FFF2-40B4-BE49-F238E27FC236}">
                <a16:creationId xmlns:a16="http://schemas.microsoft.com/office/drawing/2014/main" id="{7E9EF35F-102A-0A5C-5DDF-0C0A6CC5C7C7}"/>
              </a:ext>
            </a:extLst>
          </p:cNvPr>
          <p:cNvSpPr txBox="1">
            <a:spLocks/>
          </p:cNvSpPr>
          <p:nvPr/>
        </p:nvSpPr>
        <p:spPr>
          <a:xfrm>
            <a:off x="6373368" y="6356350"/>
            <a:ext cx="2971800" cy="365125"/>
          </a:xfrm>
          <a:prstGeom prst="rect">
            <a:avLst/>
          </a:prstGeom>
          <a:solidFill>
            <a:schemeClr val="accent6">
              <a:alpha val="7000"/>
            </a:schemeClr>
          </a:solidFill>
        </p:spPr>
        <p:txBody>
          <a:bodyPr vert="horz" lIns="91440" tIns="45720" rIns="91440" bIns="182880" rtlCol="0" anchor="ctr"/>
          <a:lstStyle>
            <a:defPPr rtl="0">
              <a:defRPr lang="en-GB"/>
            </a:defPPr>
            <a:lvl1pPr marL="0" algn="ct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SONG ANALYSIS WITH POWER BI</a:t>
            </a:r>
            <a:endParaRPr lang="en-GB" dirty="0"/>
          </a:p>
        </p:txBody>
      </p:sp>
      <p:sp>
        <p:nvSpPr>
          <p:cNvPr id="6" name="Date Placeholder 2">
            <a:extLst>
              <a:ext uri="{FF2B5EF4-FFF2-40B4-BE49-F238E27FC236}">
                <a16:creationId xmlns:a16="http://schemas.microsoft.com/office/drawing/2014/main" id="{03006166-A03A-9B3B-352A-6E4BD5685AFB}"/>
              </a:ext>
            </a:extLst>
          </p:cNvPr>
          <p:cNvSpPr txBox="1">
            <a:spLocks/>
          </p:cNvSpPr>
          <p:nvPr/>
        </p:nvSpPr>
        <p:spPr>
          <a:xfrm>
            <a:off x="9939528" y="6356350"/>
            <a:ext cx="1756062" cy="365125"/>
          </a:xfrm>
          <a:prstGeom prst="rect">
            <a:avLst/>
          </a:prstGeom>
          <a:solidFill>
            <a:schemeClr val="accent6">
              <a:alpha val="7000"/>
            </a:schemeClr>
          </a:solidFill>
        </p:spPr>
        <p:txBody>
          <a:bodyPr vert="horz" lIns="91440" tIns="45720" rIns="576072" bIns="182880" rtlCol="0" anchor="ctr"/>
          <a:lstStyle>
            <a:defPPr rtl="0">
              <a:defRPr lang="en-GB"/>
            </a:defPPr>
            <a:lvl1pPr marL="0" algn="r" defTabSz="914400" rtl="0" eaLnBrk="1" latinLnBrk="0" hangingPunct="1">
              <a:defRPr sz="1000" kern="1200" cap="all" spc="200" baseline="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a:t>
            </a:r>
            <a:endParaRPr lang="en-GB" dirty="0"/>
          </a:p>
        </p:txBody>
      </p:sp>
      <p:pic>
        <p:nvPicPr>
          <p:cNvPr id="4" name="Picture 3">
            <a:extLst>
              <a:ext uri="{FF2B5EF4-FFF2-40B4-BE49-F238E27FC236}">
                <a16:creationId xmlns:a16="http://schemas.microsoft.com/office/drawing/2014/main" id="{60922F8B-D629-142E-585A-A0724FCF4798}"/>
              </a:ext>
            </a:extLst>
          </p:cNvPr>
          <p:cNvPicPr>
            <a:picLocks noChangeAspect="1"/>
          </p:cNvPicPr>
          <p:nvPr/>
        </p:nvPicPr>
        <p:blipFill>
          <a:blip r:embed="rId4"/>
          <a:stretch>
            <a:fillRect/>
          </a:stretch>
        </p:blipFill>
        <p:spPr>
          <a:xfrm>
            <a:off x="0" y="1"/>
            <a:ext cx="12192000" cy="6858000"/>
          </a:xfrm>
          <a:prstGeom prst="rect">
            <a:avLst/>
          </a:prstGeom>
        </p:spPr>
      </p:pic>
    </p:spTree>
    <p:extLst>
      <p:ext uri="{BB962C8B-B14F-4D97-AF65-F5344CB8AC3E}">
        <p14:creationId xmlns:p14="http://schemas.microsoft.com/office/powerpoint/2010/main" val="59752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microphone on a stand">
            <a:extLst>
              <a:ext uri="{FF2B5EF4-FFF2-40B4-BE49-F238E27FC236}">
                <a16:creationId xmlns:a16="http://schemas.microsoft.com/office/drawing/2014/main" id="{ED3D65D2-9DE9-4232-8700-901200E7178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7529" b="7529"/>
          <a:stretch/>
        </p:blipFill>
        <p:spPr>
          <a:xfrm>
            <a:off x="0" y="0"/>
            <a:ext cx="12192000" cy="6858000"/>
          </a:xfrm>
        </p:spPr>
      </p:pic>
      <p:sp>
        <p:nvSpPr>
          <p:cNvPr id="4" name="Slide Number Placeholder 3">
            <a:extLst>
              <a:ext uri="{FF2B5EF4-FFF2-40B4-BE49-F238E27FC236}">
                <a16:creationId xmlns:a16="http://schemas.microsoft.com/office/drawing/2014/main" id="{92D583E7-034B-4949-8B1B-89B6E90E10AD}"/>
              </a:ext>
            </a:extLst>
          </p:cNvPr>
          <p:cNvSpPr>
            <a:spLocks noGrp="1"/>
          </p:cNvSpPr>
          <p:nvPr>
            <p:ph type="sldNum" sz="quarter" idx="12"/>
          </p:nvPr>
        </p:nvSpPr>
        <p:spPr>
          <a:xfrm>
            <a:off x="753862" y="6356350"/>
            <a:ext cx="2743200" cy="365125"/>
          </a:xfrm>
        </p:spPr>
        <p:txBody>
          <a:bodyPr rtlCol="0"/>
          <a:lstStyle/>
          <a:p>
            <a:pPr rtl="0"/>
            <a:fld id="{7A9E80BB-C0DF-4F1B-8821-E3FD53412EFF}" type="slidenum">
              <a:rPr lang="en-GB" smtClean="0"/>
              <a:pPr rtl="0"/>
              <a:t>8</a:t>
            </a:fld>
            <a:endParaRPr lang="en-GB"/>
          </a:p>
        </p:txBody>
      </p:sp>
      <p:sp>
        <p:nvSpPr>
          <p:cNvPr id="21" name="Graphic 19">
            <a:extLst>
              <a:ext uri="{FF2B5EF4-FFF2-40B4-BE49-F238E27FC236}">
                <a16:creationId xmlns:a16="http://schemas.microsoft.com/office/drawing/2014/main" id="{ADED2ED2-D5D8-4799-AA3B-2CD98F0118E7}"/>
              </a:ext>
              <a:ext uri="{C183D7F6-B498-43B3-948B-1728B52AA6E4}">
                <adec:decorative xmlns:adec="http://schemas.microsoft.com/office/drawing/2017/decorative" val="1"/>
              </a:ext>
            </a:extLst>
          </p:cNvPr>
          <p:cNvSpPr/>
          <p:nvPr/>
        </p:nvSpPr>
        <p:spPr>
          <a:xfrm>
            <a:off x="1587062" y="0"/>
            <a:ext cx="10604938" cy="6858000"/>
          </a:xfrm>
          <a:custGeom>
            <a:avLst/>
            <a:gdLst>
              <a:gd name="connsiteX0" fmla="*/ 8623173 w 8623173"/>
              <a:gd name="connsiteY0" fmla="*/ 1435608 h 5138737"/>
              <a:gd name="connsiteX1" fmla="*/ 5890641 w 8623173"/>
              <a:gd name="connsiteY1" fmla="*/ 0 h 5138737"/>
              <a:gd name="connsiteX2" fmla="*/ 0 w 8623173"/>
              <a:gd name="connsiteY2" fmla="*/ 0 h 5138737"/>
              <a:gd name="connsiteX3" fmla="*/ 5300091 w 8623173"/>
              <a:gd name="connsiteY3" fmla="*/ 2752535 h 5138737"/>
              <a:gd name="connsiteX4" fmla="*/ 659797 w 8623173"/>
              <a:gd name="connsiteY4" fmla="*/ 5138738 h 5138737"/>
              <a:gd name="connsiteX5" fmla="*/ 6609683 w 8623173"/>
              <a:gd name="connsiteY5" fmla="*/ 5138738 h 5138737"/>
              <a:gd name="connsiteX6" fmla="*/ 8623173 w 8623173"/>
              <a:gd name="connsiteY6" fmla="*/ 4083177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3" h="5138737">
                <a:moveTo>
                  <a:pt x="8623173" y="1435608"/>
                </a:moveTo>
                <a:lnTo>
                  <a:pt x="5890641" y="0"/>
                </a:lnTo>
                <a:lnTo>
                  <a:pt x="0" y="0"/>
                </a:lnTo>
                <a:lnTo>
                  <a:pt x="5300091" y="2752535"/>
                </a:lnTo>
                <a:lnTo>
                  <a:pt x="659797" y="5138738"/>
                </a:lnTo>
                <a:lnTo>
                  <a:pt x="6609683" y="5138738"/>
                </a:lnTo>
                <a:lnTo>
                  <a:pt x="8623173" y="4083177"/>
                </a:lnTo>
                <a:close/>
              </a:path>
            </a:pathLst>
          </a:custGeom>
          <a:solidFill>
            <a:schemeClr val="accent2">
              <a:alpha val="10000"/>
            </a:schemeClr>
          </a:solidFill>
          <a:ln w="9525" cap="flat">
            <a:noFill/>
            <a:prstDash val="solid"/>
            <a:miter/>
          </a:ln>
        </p:spPr>
        <p:txBody>
          <a:bodyPr rtlCol="0" anchor="ctr"/>
          <a:lstStyle/>
          <a:p>
            <a:pPr rtl="0"/>
            <a:endParaRPr lang="en-GB"/>
          </a:p>
        </p:txBody>
      </p:sp>
      <p:sp>
        <p:nvSpPr>
          <p:cNvPr id="5" name="Footer Placeholder 3">
            <a:extLst>
              <a:ext uri="{FF2B5EF4-FFF2-40B4-BE49-F238E27FC236}">
                <a16:creationId xmlns:a16="http://schemas.microsoft.com/office/drawing/2014/main" id="{EBE42A45-C626-9E4F-C40A-EEABBD29E72E}"/>
              </a:ext>
            </a:extLst>
          </p:cNvPr>
          <p:cNvSpPr>
            <a:spLocks noGrp="1"/>
          </p:cNvSpPr>
          <p:nvPr>
            <p:ph type="ftr" sz="quarter" idx="11"/>
          </p:nvPr>
        </p:nvSpPr>
        <p:spPr>
          <a:xfrm>
            <a:off x="6373368" y="6356350"/>
            <a:ext cx="2971800" cy="365125"/>
          </a:xfrm>
        </p:spPr>
        <p:txBody>
          <a:bodyPr rtlCol="0"/>
          <a:lstStyle/>
          <a:p>
            <a:pPr rtl="0"/>
            <a:r>
              <a:rPr lang="en-GB" dirty="0"/>
              <a:t>SONG ANALYSIS WITH POWER BI</a:t>
            </a:r>
          </a:p>
        </p:txBody>
      </p:sp>
      <p:sp>
        <p:nvSpPr>
          <p:cNvPr id="6" name="Date Placeholder 2">
            <a:extLst>
              <a:ext uri="{FF2B5EF4-FFF2-40B4-BE49-F238E27FC236}">
                <a16:creationId xmlns:a16="http://schemas.microsoft.com/office/drawing/2014/main" id="{B038919A-051C-4E1D-FC29-A565A573E4DC}"/>
              </a:ext>
            </a:extLst>
          </p:cNvPr>
          <p:cNvSpPr>
            <a:spLocks noGrp="1"/>
          </p:cNvSpPr>
          <p:nvPr>
            <p:ph type="dt" sz="half" idx="10"/>
          </p:nvPr>
        </p:nvSpPr>
        <p:spPr>
          <a:xfrm>
            <a:off x="9939528" y="6356350"/>
            <a:ext cx="1756062" cy="365125"/>
          </a:xfrm>
        </p:spPr>
        <p:txBody>
          <a:bodyPr rtlCol="0"/>
          <a:lstStyle/>
          <a:p>
            <a:pPr rtl="0"/>
            <a:r>
              <a:rPr lang="en-GB" dirty="0"/>
              <a:t>2024</a:t>
            </a:r>
          </a:p>
        </p:txBody>
      </p:sp>
      <p:sp>
        <p:nvSpPr>
          <p:cNvPr id="12" name="Title 33">
            <a:extLst>
              <a:ext uri="{FF2B5EF4-FFF2-40B4-BE49-F238E27FC236}">
                <a16:creationId xmlns:a16="http://schemas.microsoft.com/office/drawing/2014/main" id="{F09DF22D-08C2-031F-6696-14BD2AC00891}"/>
              </a:ext>
            </a:extLst>
          </p:cNvPr>
          <p:cNvSpPr>
            <a:spLocks noGrp="1"/>
          </p:cNvSpPr>
          <p:nvPr>
            <p:ph type="title"/>
          </p:nvPr>
        </p:nvSpPr>
        <p:spPr>
          <a:xfrm>
            <a:off x="2511577" y="0"/>
            <a:ext cx="6534099" cy="826990"/>
          </a:xfrm>
        </p:spPr>
        <p:txBody>
          <a:bodyPr rtlCol="0"/>
          <a:lstStyle/>
          <a:p>
            <a:pPr algn="l" rtl="0"/>
            <a:r>
              <a:rPr lang="en-GB" dirty="0">
                <a:solidFill>
                  <a:schemeClr val="bg1"/>
                </a:solidFill>
              </a:rPr>
              <a:t>RECOMMENDATION</a:t>
            </a:r>
          </a:p>
        </p:txBody>
      </p:sp>
      <p:sp>
        <p:nvSpPr>
          <p:cNvPr id="14" name="TextBox 13">
            <a:extLst>
              <a:ext uri="{FF2B5EF4-FFF2-40B4-BE49-F238E27FC236}">
                <a16:creationId xmlns:a16="http://schemas.microsoft.com/office/drawing/2014/main" id="{C8946AA1-0B0E-8569-B6CE-D3BF73D9E3F0}"/>
              </a:ext>
            </a:extLst>
          </p:cNvPr>
          <p:cNvSpPr txBox="1"/>
          <p:nvPr/>
        </p:nvSpPr>
        <p:spPr>
          <a:xfrm>
            <a:off x="658761" y="1061884"/>
            <a:ext cx="9946177" cy="6740307"/>
          </a:xfrm>
          <a:prstGeom prst="rect">
            <a:avLst/>
          </a:prstGeom>
          <a:noFill/>
        </p:spPr>
        <p:txBody>
          <a:bodyPr wrap="square" rtlCol="0">
            <a:spAutoFit/>
          </a:bodyPr>
          <a:lstStyle/>
          <a:p>
            <a:pPr marL="285750" indent="-285750">
              <a:buFont typeface="Wingdings" panose="05000000000000000000" pitchFamily="2" charset="2"/>
              <a:buChar char="§"/>
            </a:pPr>
            <a:r>
              <a:rPr lang="en-US" altLang="en-US" dirty="0">
                <a:solidFill>
                  <a:schemeClr val="bg1"/>
                </a:solidFill>
                <a:latin typeface="Arial" panose="020B0604020202020204" pitchFamily="34" charset="0"/>
              </a:rPr>
              <a:t>Respond to viewers' comments and discussions to keep them engaged.</a:t>
            </a: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r>
              <a:rPr lang="en-US" altLang="en-US" dirty="0">
                <a:solidFill>
                  <a:schemeClr val="bg1"/>
                </a:solidFill>
                <a:latin typeface="Arial" panose="020B0604020202020204" pitchFamily="34" charset="0"/>
              </a:rPr>
              <a:t> Use appropriate tags to </a:t>
            </a:r>
            <a:r>
              <a:rPr lang="en-US" altLang="en-US" dirty="0" err="1">
                <a:solidFill>
                  <a:schemeClr val="bg1"/>
                </a:solidFill>
                <a:latin typeface="Arial" panose="020B0604020202020204" pitchFamily="34" charset="0"/>
              </a:rPr>
              <a:t>maximise</a:t>
            </a:r>
            <a:r>
              <a:rPr lang="en-US" altLang="en-US" dirty="0">
                <a:solidFill>
                  <a:schemeClr val="bg1"/>
                </a:solidFill>
                <a:latin typeface="Arial" panose="020B0604020202020204" pitchFamily="34" charset="0"/>
              </a:rPr>
              <a:t> visibility.</a:t>
            </a: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r>
              <a:rPr lang="en-US" altLang="en-US" dirty="0">
                <a:solidFill>
                  <a:schemeClr val="bg1"/>
                </a:solidFill>
                <a:latin typeface="Arial" panose="020B0604020202020204" pitchFamily="34" charset="0"/>
              </a:rPr>
              <a:t>Upload at appropriate times and on a consistent schedule. </a:t>
            </a: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r>
              <a:rPr lang="en-US" altLang="en-US" dirty="0">
                <a:solidFill>
                  <a:schemeClr val="bg1"/>
                </a:solidFill>
                <a:latin typeface="Arial" panose="020B0604020202020204" pitchFamily="34" charset="0"/>
              </a:rPr>
              <a:t>Publish more videos with High Definition (HD) quality to aid user engagement.</a:t>
            </a: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r>
              <a:rPr kumimoji="0" lang="en-US" altLang="en-US" sz="1800" b="0" i="0" u="none" strike="noStrike" cap="none" normalizeH="0" baseline="0" dirty="0">
                <a:ln>
                  <a:noFill/>
                </a:ln>
                <a:solidFill>
                  <a:schemeClr val="bg1"/>
                </a:solidFill>
                <a:effectLst/>
                <a:latin typeface="Arial" panose="020B0604020202020204" pitchFamily="34" charset="0"/>
              </a:rPr>
              <a:t>Work with other YouTube channels to cross-promote videos for a wider audience. </a:t>
            </a: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r>
              <a:rPr kumimoji="0" lang="en-US" altLang="en-US" sz="1800" b="0" i="0" u="none" strike="noStrike" cap="none" normalizeH="0" baseline="0" dirty="0">
                <a:ln>
                  <a:noFill/>
                </a:ln>
                <a:solidFill>
                  <a:schemeClr val="bg1"/>
                </a:solidFill>
                <a:effectLst/>
                <a:latin typeface="Arial" panose="020B0604020202020204" pitchFamily="34" charset="0"/>
              </a:rPr>
              <a:t>Modify the length of the video according to the viewer retention analysis. </a:t>
            </a: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r>
              <a:rPr lang="en-US" altLang="en-US" dirty="0">
                <a:solidFill>
                  <a:schemeClr val="bg1"/>
                </a:solidFill>
                <a:latin typeface="Arial" panose="020B0604020202020204" pitchFamily="34" charset="0"/>
              </a:rPr>
              <a:t>Encourage subscriptions for updates.</a:t>
            </a: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r>
              <a:rPr lang="en-US" altLang="en-US" dirty="0" err="1">
                <a:solidFill>
                  <a:schemeClr val="bg1"/>
                </a:solidFill>
                <a:latin typeface="Arial" panose="020B0604020202020204" pitchFamily="34" charset="0"/>
              </a:rPr>
              <a:t>Analyse</a:t>
            </a:r>
            <a:r>
              <a:rPr lang="en-US" altLang="en-US" dirty="0">
                <a:solidFill>
                  <a:schemeClr val="bg1"/>
                </a:solidFill>
                <a:latin typeface="Arial" panose="020B0604020202020204" pitchFamily="34" charset="0"/>
              </a:rPr>
              <a:t> metrics regularly.</a:t>
            </a: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r>
              <a:rPr lang="en-US" altLang="en-US" dirty="0">
                <a:solidFill>
                  <a:schemeClr val="bg1"/>
                </a:solidFill>
                <a:latin typeface="Arial" panose="020B0604020202020204" pitchFamily="34" charset="0"/>
              </a:rPr>
              <a:t>Promote videos on other social media platforms.</a:t>
            </a:r>
          </a:p>
          <a:p>
            <a:pPr marL="285750" indent="-285750">
              <a:buFont typeface="Wingdings" panose="05000000000000000000" pitchFamily="2" charset="2"/>
              <a:buChar char="§"/>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indent="-285750">
              <a:buFont typeface="Wingdings" panose="05000000000000000000" pitchFamily="2" charset="2"/>
              <a:buChar char="§"/>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pPr marL="285750" indent="-285750">
              <a:buFont typeface="Wingdings" panose="05000000000000000000" pitchFamily="2" charset="2"/>
              <a:buChar char="§"/>
            </a:pPr>
            <a:endParaRPr lang="en-US" altLang="en-US" dirty="0">
              <a:solidFill>
                <a:schemeClr val="bg1"/>
              </a:solidFill>
              <a:latin typeface="Arial" panose="020B0604020202020204" pitchFamily="34" charset="0"/>
            </a:endParaRPr>
          </a:p>
          <a:p>
            <a:endParaRPr lang="en-GB" dirty="0">
              <a:solidFill>
                <a:schemeClr val="bg1"/>
              </a:solidFill>
            </a:endParaRPr>
          </a:p>
        </p:txBody>
      </p:sp>
    </p:spTree>
    <p:extLst>
      <p:ext uri="{BB962C8B-B14F-4D97-AF65-F5344CB8AC3E}">
        <p14:creationId xmlns:p14="http://schemas.microsoft.com/office/powerpoint/2010/main" val="325582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up of a set of xylophone">
            <a:extLst>
              <a:ext uri="{FF2B5EF4-FFF2-40B4-BE49-F238E27FC236}">
                <a16:creationId xmlns:a16="http://schemas.microsoft.com/office/drawing/2014/main" id="{8F9D2BDD-1685-481F-B253-8421541A560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7813" b="7813"/>
          <a:stretch/>
        </p:blipFill>
        <p:spPr>
          <a:xfrm>
            <a:off x="0" y="0"/>
            <a:ext cx="12192000" cy="6858000"/>
          </a:xfrm>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a:off x="0" y="0"/>
            <a:ext cx="5575851" cy="4210387"/>
          </a:xfrm>
        </p:spPr>
        <p:txBody>
          <a:bodyPr rtlCol="0"/>
          <a:lstStyle/>
          <a:p>
            <a:pPr rtl="0"/>
            <a:r>
              <a:rPr lang="en-GB" sz="3600" dirty="0"/>
              <a:t>Thank you</a:t>
            </a:r>
          </a:p>
        </p:txBody>
      </p:sp>
      <p:sp>
        <p:nvSpPr>
          <p:cNvPr id="10" name="Text Placeholder 9">
            <a:extLst>
              <a:ext uri="{FF2B5EF4-FFF2-40B4-BE49-F238E27FC236}">
                <a16:creationId xmlns:a16="http://schemas.microsoft.com/office/drawing/2014/main" id="{A0206A59-E2C8-4E81-AE9D-B2F7ADEEABC8}"/>
              </a:ext>
            </a:extLst>
          </p:cNvPr>
          <p:cNvSpPr>
            <a:spLocks noGrp="1"/>
          </p:cNvSpPr>
          <p:nvPr>
            <p:ph type="body" sz="quarter" idx="16"/>
          </p:nvPr>
        </p:nvSpPr>
        <p:spPr>
          <a:xfrm>
            <a:off x="-1" y="4210388"/>
            <a:ext cx="5575849" cy="2118216"/>
          </a:xfrm>
        </p:spPr>
        <p:txBody>
          <a:bodyPr rtlCol="0"/>
          <a:lstStyle/>
          <a:p>
            <a:pPr rtl="0"/>
            <a:r>
              <a:rPr lang="en-GB" dirty="0"/>
              <a:t>Adeola Akinyan</a:t>
            </a:r>
          </a:p>
          <a:p>
            <a:pPr rtl="0"/>
            <a:r>
              <a:rPr lang="en-GB" dirty="0"/>
              <a:t>www.medium.com/@adeolaakinyan</a:t>
            </a:r>
          </a:p>
        </p:txBody>
      </p:sp>
      <p:sp>
        <p:nvSpPr>
          <p:cNvPr id="4" name="Slide Number Placeholder 3">
            <a:extLst>
              <a:ext uri="{FF2B5EF4-FFF2-40B4-BE49-F238E27FC236}">
                <a16:creationId xmlns:a16="http://schemas.microsoft.com/office/drawing/2014/main" id="{629BE851-241B-47F9-98FE-199655764BEB}"/>
              </a:ext>
            </a:extLst>
          </p:cNvPr>
          <p:cNvSpPr>
            <a:spLocks noGrp="1"/>
          </p:cNvSpPr>
          <p:nvPr>
            <p:ph type="sldNum" sz="quarter" idx="12"/>
          </p:nvPr>
        </p:nvSpPr>
        <p:spPr>
          <a:xfrm>
            <a:off x="-1" y="6331226"/>
            <a:ext cx="3497063" cy="526774"/>
          </a:xfrm>
        </p:spPr>
        <p:txBody>
          <a:bodyPr rtlCol="0"/>
          <a:lstStyle/>
          <a:p>
            <a:pPr rtl="0"/>
            <a:fld id="{7A9E80BB-C0DF-4F1B-8821-E3FD53412EFF}" type="slidenum">
              <a:rPr lang="en-GB" smtClean="0"/>
              <a:pPr rtl="0"/>
              <a:t>9</a:t>
            </a:fld>
            <a:endParaRPr lang="en-GB"/>
          </a:p>
        </p:txBody>
      </p:sp>
      <p:pic>
        <p:nvPicPr>
          <p:cNvPr id="51" name="Graphic 50">
            <a:extLst>
              <a:ext uri="{FF2B5EF4-FFF2-40B4-BE49-F238E27FC236}">
                <a16:creationId xmlns:a16="http://schemas.microsoft.com/office/drawing/2014/main" id="{90C92756-0BB5-41BC-A43D-39DE7F34688A}"/>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5575850" y="1"/>
            <a:ext cx="6616149" cy="6335712"/>
          </a:xfrm>
          <a:prstGeom prst="rect">
            <a:avLst/>
          </a:prstGeom>
        </p:spPr>
      </p:pic>
      <p:sp>
        <p:nvSpPr>
          <p:cNvPr id="5" name="Footer Placeholder 3">
            <a:extLst>
              <a:ext uri="{FF2B5EF4-FFF2-40B4-BE49-F238E27FC236}">
                <a16:creationId xmlns:a16="http://schemas.microsoft.com/office/drawing/2014/main" id="{3BFAAAF6-193E-793E-B494-3F7B54D60E43}"/>
              </a:ext>
            </a:extLst>
          </p:cNvPr>
          <p:cNvSpPr>
            <a:spLocks noGrp="1"/>
          </p:cNvSpPr>
          <p:nvPr>
            <p:ph type="ftr" sz="quarter" idx="11"/>
          </p:nvPr>
        </p:nvSpPr>
        <p:spPr>
          <a:xfrm>
            <a:off x="6373368" y="6356350"/>
            <a:ext cx="2971800" cy="365125"/>
          </a:xfrm>
        </p:spPr>
        <p:txBody>
          <a:bodyPr rtlCol="0"/>
          <a:lstStyle/>
          <a:p>
            <a:pPr rtl="0"/>
            <a:r>
              <a:rPr lang="en-GB" dirty="0"/>
              <a:t>SONG ANALYSIS WITH POWER BI</a:t>
            </a:r>
          </a:p>
        </p:txBody>
      </p:sp>
      <p:sp>
        <p:nvSpPr>
          <p:cNvPr id="6" name="Date Placeholder 2">
            <a:extLst>
              <a:ext uri="{FF2B5EF4-FFF2-40B4-BE49-F238E27FC236}">
                <a16:creationId xmlns:a16="http://schemas.microsoft.com/office/drawing/2014/main" id="{2DADF2F1-C436-E9E6-0F50-0E479D2DA61B}"/>
              </a:ext>
            </a:extLst>
          </p:cNvPr>
          <p:cNvSpPr>
            <a:spLocks noGrp="1"/>
          </p:cNvSpPr>
          <p:nvPr>
            <p:ph type="dt" sz="half" idx="10"/>
          </p:nvPr>
        </p:nvSpPr>
        <p:spPr>
          <a:xfrm>
            <a:off x="9939528" y="6356350"/>
            <a:ext cx="1756062" cy="365125"/>
          </a:xfrm>
        </p:spPr>
        <p:txBody>
          <a:bodyPr rtlCol="0"/>
          <a:lstStyle/>
          <a:p>
            <a:pPr rtl="0"/>
            <a:r>
              <a:rPr lang="en-GB" dirty="0"/>
              <a:t>2024</a:t>
            </a:r>
          </a:p>
        </p:txBody>
      </p:sp>
    </p:spTree>
    <p:extLst>
      <p:ext uri="{BB962C8B-B14F-4D97-AF65-F5344CB8AC3E}">
        <p14:creationId xmlns:p14="http://schemas.microsoft.com/office/powerpoint/2010/main" val="465445376"/>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84_TF16411254_Win32" id="{5D274D11-0697-4834-AF4A-211123957BEE}" vid="{2000598D-51FE-417C-910D-B8F9D0EC83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3.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presentation</Template>
  <TotalTime>601</TotalTime>
  <Words>632</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Demi Cond</vt:lpstr>
      <vt:lpstr>Segoe UI Light</vt:lpstr>
      <vt:lpstr>Wingdings</vt:lpstr>
      <vt:lpstr>Office Theme</vt:lpstr>
      <vt:lpstr>YOUTUBE SONG ANALYSIS WITH POWER BI</vt:lpstr>
      <vt:lpstr>PROBLEM STATEMENT</vt:lpstr>
      <vt:lpstr>DATASET DESCRIPTION</vt:lpstr>
      <vt:lpstr>PROJECT OBJECTIVES</vt:lpstr>
      <vt:lpstr>PROJECT OBJECTIVES</vt:lpstr>
      <vt:lpstr>DATA TRANSFORMATION</vt:lpstr>
      <vt:lpstr>PowerPoint Presentation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Adeola Akinyan</dc:creator>
  <cp:lastModifiedBy>Adeola Akinyan</cp:lastModifiedBy>
  <cp:revision>11</cp:revision>
  <dcterms:created xsi:type="dcterms:W3CDTF">2024-06-29T17:34:48Z</dcterms:created>
  <dcterms:modified xsi:type="dcterms:W3CDTF">2024-07-06T19:51:26Z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