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74" r:id="rId6"/>
    <p:sldId id="284" r:id="rId7"/>
    <p:sldId id="279" r:id="rId8"/>
    <p:sldId id="288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A43D-74F9-49E4-B268-C1C6FFDFC1F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79318-D785-403D-A90D-28C7AF823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8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6275-923D-7756-6099-E5AC4E83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4ED28-2F23-8254-D2B7-5CD9343B8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0574-2191-F8A5-C885-1BB57A9B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1A0-19EF-4834-AFC6-937EF72B0D81}" type="datetime1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874F-BD82-0B39-87F6-6B7FB8D8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8404-FC41-8E02-ECE7-EC3BF8E6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73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1BF-2EBA-7272-FCAF-15012FDA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6789C-D7C5-B3D1-9539-DD6A6B18F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A9BE-E406-069C-7833-91261F2C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184-4D62-4D92-9F37-254F44D6F7E1}" type="datetime1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D0FB-A1EB-1E28-3D8B-CDC48590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1F2B-DFD9-95BE-3DEC-04BCD095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2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F92C3-CBBA-3922-564D-2148E44D2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5EC4-E3F0-767E-9FD1-75409D4C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751C-1DEB-9280-9690-8D8ACB67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7A15-51D1-4DC5-8492-A6479BFAE71C}" type="datetime1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1220-F7B5-F906-003C-6A64829D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1E5D-749F-EA45-D25E-B223CBC5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4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74307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02598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14596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FDEB-AB0E-6FE7-50DC-2ADC308A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664F-7D33-265E-AA13-C261610B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8FD9-8EAA-DCE6-9C3F-DC1B42FC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0313-7362-4D48-8CF6-C5A68A6258C8}" type="datetime1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BBA0-78D9-293B-B05B-DEB175D9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D0A7-950C-DF17-84CD-6A606A0E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A719-BF5E-C670-7A54-B0B79E22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E8E5-E184-6269-95F5-349FF7D6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2F28-BBD5-89C4-1921-3C8D96B8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1BB7-E07E-4D8F-8B3C-31AB5C97D11F}" type="datetime1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45F4-2935-C13C-9A73-4B0B295F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13FE-0A35-3B38-1A20-86102612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3734-B123-B891-79AC-E352DEDC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AD18-57C9-D540-1BDA-D8B0EF871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4A55A-40E4-1E89-C0FC-797FF0B44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2F5D-1223-800E-BDAF-CC95F61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B20-571D-437C-9A73-51F6D29C09E4}" type="datetime1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FFBC-7448-D350-AED1-EBCD6ECD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3EB6-687E-7DEF-A1E6-B03D4197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0AD7-E613-5001-F601-D40C69B3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8A98-389A-995A-4A25-1A749376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7226-CE34-58B6-74C8-0E7608FA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0043D-E9A4-0A62-F7C9-F9D26969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B5302-0A78-3BA0-2314-2957D923E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2E6BE-1C37-762E-AE86-DF65749E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C71-5C3A-4061-8725-C14B7602C0E8}" type="datetime1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891EF-BDBF-166F-1987-70307A00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BCEC6-7D28-A88D-FB04-77CC260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9B6F-D45F-5865-CE3A-D4533615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35E6D-6BF8-CBC8-A734-1D207DB5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AC24-43C6-4BEC-890F-F5051019701B}" type="datetime1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9A57A-4963-1FBC-1BE4-3721FD82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FA73-0A25-3655-2F5A-48849C45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2811A-FC3D-6328-284B-FE2E735D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D994-0FE6-4F7F-B171-C5772BFEC60A}" type="datetime1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5C0FD-B9A2-4EFF-2636-E198282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6C30-DC31-8A13-94E9-35F84D8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3A9-1280-903C-CFA8-ECF34C8B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A8CB-4E2C-7959-BCDA-FE749C2E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12804-92E0-4FE0-8D94-99F9F7F5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EC46-E1BD-9683-E05D-E22DB6B7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47B-BB39-47CC-8994-802086F5C487}" type="datetime1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A6B2A-6BE5-624B-954A-8A7360CB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A51A-FBEE-0D20-2464-4DF1AC62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6598-2115-610D-8B95-3A1F3F2A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75DD1-CCC0-B9EA-A364-0ADB6D0F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0087-B5F5-1F18-B82C-52713B68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55E4-6B57-AEFE-C292-BC9854FC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9371-12B4-4122-A8A3-2FD964E4320B}" type="datetime1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669F-510C-E5C4-0AC5-13CE2657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1C1D-76FF-08A1-9A34-6638FE5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A3408-DDC4-3539-7492-99CB0E25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F2FE-9633-D950-64A2-2A3AEE6E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0452-A545-A5B6-3E63-FDED52C6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BAF99-D289-4365-8742-146927C32CE1}" type="datetime1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88B6-CB0B-C7D8-DE68-38E863663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863A-E0B3-632A-38F9-AA66A69C2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AD230-F909-4128-A6DD-AC34B4EE3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6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analytics-news.jp/info/article.html?oid=6450" TargetMode="Externa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F6ECA-C45D-65D4-8347-2AED00D97AF1}"/>
              </a:ext>
            </a:extLst>
          </p:cNvPr>
          <p:cNvSpPr txBox="1"/>
          <p:nvPr/>
        </p:nvSpPr>
        <p:spPr>
          <a:xfrm>
            <a:off x="5736019" y="733426"/>
            <a:ext cx="6475295" cy="612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898F7-B789-5A03-F3A3-AB8CB49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D230-F909-4128-A6DD-AC34B4EE3C6D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113A3-1507-7814-698D-C62DC83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255F-4BC9-419A-B9A4-43AA204A7249}" type="datetime1">
              <a:rPr lang="en-GB" smtClean="0"/>
              <a:t>15/04/2025</a:t>
            </a:fld>
            <a:endParaRPr lang="en-GB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1E1CCB7A-4F45-9FDE-43E4-807092D8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1"/>
          <a:stretch/>
        </p:blipFill>
        <p:spPr>
          <a:xfrm>
            <a:off x="0" y="-1"/>
            <a:ext cx="12211315" cy="21975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599C06-5393-9A14-1179-4D72110E27B6}"/>
              </a:ext>
            </a:extLst>
          </p:cNvPr>
          <p:cNvCxnSpPr>
            <a:cxnSpLocks/>
          </p:cNvCxnSpPr>
          <p:nvPr/>
        </p:nvCxnSpPr>
        <p:spPr>
          <a:xfrm>
            <a:off x="5647531" y="2285999"/>
            <a:ext cx="0" cy="448351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A88B53-6F4A-FCDE-26C8-47486E98EE88}"/>
              </a:ext>
            </a:extLst>
          </p:cNvPr>
          <p:cNvSpPr txBox="1"/>
          <p:nvPr/>
        </p:nvSpPr>
        <p:spPr>
          <a:xfrm>
            <a:off x="209684" y="2737561"/>
            <a:ext cx="576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This analysis contains information about team members’ performance regarding Sponsorships &amp; Bookings from July 2023 to June 2024.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1C9C-170C-C6E6-67D5-D96285E3B1C1}"/>
              </a:ext>
            </a:extLst>
          </p:cNvPr>
          <p:cNvSpPr txBox="1"/>
          <p:nvPr/>
        </p:nvSpPr>
        <p:spPr>
          <a:xfrm>
            <a:off x="955902" y="3911501"/>
            <a:ext cx="4184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Metrics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dirty="0"/>
              <a:t>Overall Team Performance</a:t>
            </a:r>
          </a:p>
          <a:p>
            <a:pPr marL="342900" indent="-342900">
              <a:buAutoNum type="arabicPeriod"/>
            </a:pPr>
            <a:r>
              <a:rPr lang="en-GB" dirty="0"/>
              <a:t>Regional Performance</a:t>
            </a:r>
          </a:p>
          <a:p>
            <a:pPr marL="342900" indent="-342900">
              <a:buAutoNum type="arabicPeriod"/>
            </a:pPr>
            <a:r>
              <a:rPr lang="en-GB" dirty="0"/>
              <a:t>Individual Performance</a:t>
            </a:r>
          </a:p>
          <a:p>
            <a:pPr marL="342900" indent="-342900">
              <a:buAutoNum type="arabicPeriod"/>
            </a:pPr>
            <a:r>
              <a:rPr lang="en-GB" dirty="0"/>
              <a:t>Monthly Trend Performance</a:t>
            </a:r>
          </a:p>
          <a:p>
            <a:pPr marL="342900" indent="-342900">
              <a:buAutoNum type="arabicPeriod"/>
            </a:pPr>
            <a:r>
              <a:rPr lang="en-GB" dirty="0"/>
              <a:t>Target Achievement rate</a:t>
            </a:r>
          </a:p>
          <a:p>
            <a:pPr marL="342900" indent="-342900">
              <a:buAutoNum type="arabicPeriod"/>
            </a:pPr>
            <a:r>
              <a:rPr lang="en-GB" dirty="0"/>
              <a:t>Top Performers &amp; Underperformers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DF6E745D-A74A-247E-A923-D055F62D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630" y="3883568"/>
            <a:ext cx="570272" cy="42019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287E2-BBBF-0133-1393-12F158A75F0D}"/>
              </a:ext>
            </a:extLst>
          </p:cNvPr>
          <p:cNvSpPr txBox="1"/>
          <p:nvPr/>
        </p:nvSpPr>
        <p:spPr>
          <a:xfrm>
            <a:off x="5710503" y="3028950"/>
            <a:ext cx="6599607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+mj-lt"/>
              </a:rPr>
              <a:t>Title: Team Performance Analysis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“Sponsorships &amp; Church Bookings”(2023 - 2024)</a:t>
            </a:r>
          </a:p>
          <a:p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7501A5-B410-C298-E196-BE3667EEF47E}"/>
              </a:ext>
            </a:extLst>
          </p:cNvPr>
          <p:cNvSpPr/>
          <p:nvPr/>
        </p:nvSpPr>
        <p:spPr>
          <a:xfrm>
            <a:off x="5511940" y="3824082"/>
            <a:ext cx="274000" cy="267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7CB58-87B0-9592-1652-2944C2FB747D}"/>
              </a:ext>
            </a:extLst>
          </p:cNvPr>
          <p:cNvSpPr txBox="1"/>
          <p:nvPr/>
        </p:nvSpPr>
        <p:spPr>
          <a:xfrm>
            <a:off x="5647531" y="4327767"/>
            <a:ext cx="300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Presenter : Adeola Haruna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2C024-291A-6782-5048-25400E9F6CA5}"/>
              </a:ext>
            </a:extLst>
          </p:cNvPr>
          <p:cNvSpPr/>
          <p:nvPr/>
        </p:nvSpPr>
        <p:spPr>
          <a:xfrm>
            <a:off x="5736019" y="4401671"/>
            <a:ext cx="2628051" cy="2647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17283"/>
          <a:stretch/>
        </p:blipFill>
        <p:spPr>
          <a:xfrm>
            <a:off x="0" y="0"/>
            <a:ext cx="12192000" cy="17393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1543" y="1956851"/>
            <a:ext cx="5184478" cy="5281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Performance Snapshot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8F9516-C349-6B6D-1901-37DF37F7DA06}"/>
              </a:ext>
            </a:extLst>
          </p:cNvPr>
          <p:cNvGrpSpPr/>
          <p:nvPr/>
        </p:nvGrpSpPr>
        <p:grpSpPr>
          <a:xfrm>
            <a:off x="591541" y="2525860"/>
            <a:ext cx="11008917" cy="1928112"/>
            <a:chOff x="591541" y="2958472"/>
            <a:chExt cx="11008917" cy="192811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E82E81-6799-0394-42AF-2ED2CFD9E5AB}"/>
                </a:ext>
              </a:extLst>
            </p:cNvPr>
            <p:cNvSpPr/>
            <p:nvPr/>
          </p:nvSpPr>
          <p:spPr>
            <a:xfrm>
              <a:off x="8099821" y="2958472"/>
              <a:ext cx="3500636" cy="19074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DFC3F4-03C9-E0DC-4C75-8626F326B641}"/>
                </a:ext>
              </a:extLst>
            </p:cNvPr>
            <p:cNvSpPr/>
            <p:nvPr/>
          </p:nvSpPr>
          <p:spPr>
            <a:xfrm>
              <a:off x="4444181" y="2958472"/>
              <a:ext cx="3372641" cy="190741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6DB4AF4-DEBE-4BBA-A8FF-C6AB11C4C21A}"/>
                </a:ext>
              </a:extLst>
            </p:cNvPr>
            <p:cNvSpPr/>
            <p:nvPr/>
          </p:nvSpPr>
          <p:spPr>
            <a:xfrm>
              <a:off x="591541" y="2979174"/>
              <a:ext cx="3500637" cy="19074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 1"/>
            <p:cNvSpPr/>
            <p:nvPr/>
          </p:nvSpPr>
          <p:spPr>
            <a:xfrm>
              <a:off x="591543" y="3088400"/>
              <a:ext cx="3500636" cy="5578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3600" b="1" kern="0" spc="-132" dirty="0">
                  <a:solidFill>
                    <a:srgbClr val="272525"/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98.9%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5" name="Text 2"/>
            <p:cNvSpPr/>
            <p:nvPr/>
          </p:nvSpPr>
          <p:spPr>
            <a:xfrm>
              <a:off x="1285379" y="3857346"/>
              <a:ext cx="2112863" cy="2641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042"/>
                </a:lnSpc>
              </a:pPr>
              <a:r>
                <a:rPr lang="en-US" sz="1625" b="1" kern="0" spc="-5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Sponsorships Actual</a:t>
              </a:r>
              <a:endParaRPr lang="en-US" sz="1625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591543" y="4193377"/>
              <a:ext cx="3500636" cy="54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125"/>
                </a:lnSpc>
              </a:pPr>
              <a:r>
                <a:rPr lang="en-US" sz="1292" kern="0" spc="-27" dirty="0">
                  <a:solidFill>
                    <a:srgbClr val="272525"/>
                  </a:solidFill>
                  <a:ea typeface="Inter" pitchFamily="34" charset="-122"/>
                  <a:cs typeface="Inter" pitchFamily="34" charset="-120"/>
                </a:rPr>
                <a:t>Current achievement level for sponsorships across all regions and team members</a:t>
              </a:r>
              <a:endParaRPr lang="en-US" sz="1292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4345682" y="3088400"/>
              <a:ext cx="3500636" cy="5578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3600" b="1" kern="0" spc="-132" dirty="0">
                  <a:solidFill>
                    <a:srgbClr val="272525"/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99.5%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8" name="Text 5"/>
            <p:cNvSpPr/>
            <p:nvPr/>
          </p:nvSpPr>
          <p:spPr>
            <a:xfrm>
              <a:off x="5039519" y="3857346"/>
              <a:ext cx="2112863" cy="2641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042"/>
                </a:lnSpc>
              </a:pPr>
              <a:r>
                <a:rPr lang="en-US" sz="1625" b="1" kern="0" spc="-5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Church Bookings Actual</a:t>
              </a:r>
              <a:endParaRPr lang="en-US" sz="1625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4345682" y="4193377"/>
              <a:ext cx="3500636" cy="54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125"/>
                </a:lnSpc>
              </a:pPr>
              <a:r>
                <a:rPr lang="en-US" sz="1292" kern="0" spc="-27" dirty="0">
                  <a:solidFill>
                    <a:srgbClr val="272525"/>
                  </a:solidFill>
                  <a:ea typeface="Inter" pitchFamily="34" charset="-122"/>
                  <a:cs typeface="Inter" pitchFamily="34" charset="-120"/>
                </a:rPr>
                <a:t>Current achievement level for church bookings across all regions  and team members</a:t>
              </a:r>
              <a:endParaRPr lang="en-US" sz="1292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099822" y="3088400"/>
              <a:ext cx="3500636" cy="5578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3200" b="1" kern="0" spc="-132" dirty="0">
                  <a:solidFill>
                    <a:srgbClr val="272525"/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North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8793659" y="3857346"/>
              <a:ext cx="2112863" cy="2641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042"/>
                </a:lnSpc>
              </a:pPr>
              <a:r>
                <a:rPr lang="en-US" sz="1625" b="1" kern="0" spc="-5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Best Region</a:t>
              </a:r>
              <a:endParaRPr lang="en-US" sz="1625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8129316" y="4193377"/>
              <a:ext cx="3374425" cy="54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125"/>
                </a:lnSpc>
              </a:pPr>
              <a:r>
                <a:rPr lang="en-US" sz="1292" kern="0" spc="-27" dirty="0">
                  <a:solidFill>
                    <a:srgbClr val="272525"/>
                  </a:solidFill>
                  <a:ea typeface="Inter" pitchFamily="34" charset="-122"/>
                  <a:cs typeface="Inter" pitchFamily="34" charset="-120"/>
                </a:rPr>
                <a:t>Overperformed by 11.7% in Sponsorships &amp;  by 7.3% in Church Bookings </a:t>
              </a:r>
              <a:endParaRPr lang="en-US" sz="1292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C9435E-F736-ADF9-4DA3-CA0BC90C8C79}"/>
              </a:ext>
            </a:extLst>
          </p:cNvPr>
          <p:cNvGrpSpPr/>
          <p:nvPr/>
        </p:nvGrpSpPr>
        <p:grpSpPr>
          <a:xfrm>
            <a:off x="591491" y="4584873"/>
            <a:ext cx="11008917" cy="1928112"/>
            <a:chOff x="591541" y="2958472"/>
            <a:chExt cx="11008917" cy="1928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B898C35-E65E-9256-0C69-89D0A1F3F99B}"/>
                </a:ext>
              </a:extLst>
            </p:cNvPr>
            <p:cNvSpPr/>
            <p:nvPr/>
          </p:nvSpPr>
          <p:spPr>
            <a:xfrm>
              <a:off x="8099821" y="2958472"/>
              <a:ext cx="3500636" cy="19074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E0EDB5E-0E8B-4DA9-CB28-300FE832BCA9}"/>
                </a:ext>
              </a:extLst>
            </p:cNvPr>
            <p:cNvSpPr/>
            <p:nvPr/>
          </p:nvSpPr>
          <p:spPr>
            <a:xfrm>
              <a:off x="4444181" y="2958472"/>
              <a:ext cx="3372641" cy="190741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0DC9CB-A97C-5F12-7EFC-1F3BE8C290F2}"/>
                </a:ext>
              </a:extLst>
            </p:cNvPr>
            <p:cNvSpPr/>
            <p:nvPr/>
          </p:nvSpPr>
          <p:spPr>
            <a:xfrm>
              <a:off x="591541" y="2979174"/>
              <a:ext cx="3500637" cy="19074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Text 1">
              <a:extLst>
                <a:ext uri="{FF2B5EF4-FFF2-40B4-BE49-F238E27FC236}">
                  <a16:creationId xmlns:a16="http://schemas.microsoft.com/office/drawing/2014/main" id="{582FD628-83D7-6472-5E0C-E0F41E0C842E}"/>
                </a:ext>
              </a:extLst>
            </p:cNvPr>
            <p:cNvSpPr/>
            <p:nvPr/>
          </p:nvSpPr>
          <p:spPr>
            <a:xfrm>
              <a:off x="591543" y="3088400"/>
              <a:ext cx="3500636" cy="5578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3200" b="1" kern="0" spc="-132" dirty="0">
                  <a:solidFill>
                    <a:srgbClr val="272525"/>
                  </a:solidFill>
                  <a:latin typeface="+mj-lt"/>
                  <a:ea typeface="Inter Bold" pitchFamily="34" charset="-122"/>
                </a:rPr>
                <a:t>Geoffry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23" name="Text 2">
              <a:extLst>
                <a:ext uri="{FF2B5EF4-FFF2-40B4-BE49-F238E27FC236}">
                  <a16:creationId xmlns:a16="http://schemas.microsoft.com/office/drawing/2014/main" id="{17B020D6-21A5-7C40-EBA6-A7F483645955}"/>
                </a:ext>
              </a:extLst>
            </p:cNvPr>
            <p:cNvSpPr/>
            <p:nvPr/>
          </p:nvSpPr>
          <p:spPr>
            <a:xfrm>
              <a:off x="1285379" y="3857346"/>
              <a:ext cx="2112863" cy="2641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042"/>
                </a:lnSpc>
              </a:pPr>
              <a:r>
                <a:rPr lang="en-US" sz="1625" b="1" kern="0" spc="-5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Best Performer</a:t>
              </a:r>
              <a:endParaRPr lang="en-US" sz="1625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 3">
              <a:extLst>
                <a:ext uri="{FF2B5EF4-FFF2-40B4-BE49-F238E27FC236}">
                  <a16:creationId xmlns:a16="http://schemas.microsoft.com/office/drawing/2014/main" id="{C2693D0D-63B5-2ACE-D8DC-44402159B5FE}"/>
                </a:ext>
              </a:extLst>
            </p:cNvPr>
            <p:cNvSpPr/>
            <p:nvPr/>
          </p:nvSpPr>
          <p:spPr>
            <a:xfrm>
              <a:off x="591543" y="4193377"/>
              <a:ext cx="3500636" cy="54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125"/>
                </a:lnSpc>
              </a:pPr>
              <a:r>
                <a:rPr lang="en-US" sz="1292" kern="0" spc="-27" dirty="0">
                  <a:solidFill>
                    <a:srgbClr val="272525"/>
                  </a:solidFill>
                  <a:ea typeface="Inter" pitchFamily="34" charset="-122"/>
                  <a:cs typeface="Inter" pitchFamily="34" charset="-120"/>
                </a:rPr>
                <a:t>With an achievement level of 146% in sponsorships and 117% in Church Bookings</a:t>
              </a:r>
              <a:endParaRPr lang="en-US" sz="1292" dirty="0"/>
            </a:p>
          </p:txBody>
        </p:sp>
        <p:sp>
          <p:nvSpPr>
            <p:cNvPr id="25" name="Text 4">
              <a:extLst>
                <a:ext uri="{FF2B5EF4-FFF2-40B4-BE49-F238E27FC236}">
                  <a16:creationId xmlns:a16="http://schemas.microsoft.com/office/drawing/2014/main" id="{A6FE4661-CAF9-9D9C-208B-F3B918CC39DD}"/>
                </a:ext>
              </a:extLst>
            </p:cNvPr>
            <p:cNvSpPr/>
            <p:nvPr/>
          </p:nvSpPr>
          <p:spPr>
            <a:xfrm>
              <a:off x="4345682" y="3088400"/>
              <a:ext cx="3500636" cy="5578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3200" b="1" kern="0" spc="-132" dirty="0">
                  <a:solidFill>
                    <a:srgbClr val="272525"/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Chris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26" name="Text 5">
              <a:extLst>
                <a:ext uri="{FF2B5EF4-FFF2-40B4-BE49-F238E27FC236}">
                  <a16:creationId xmlns:a16="http://schemas.microsoft.com/office/drawing/2014/main" id="{046AC7F7-2533-075C-9D42-A6F9428C32C9}"/>
                </a:ext>
              </a:extLst>
            </p:cNvPr>
            <p:cNvSpPr/>
            <p:nvPr/>
          </p:nvSpPr>
          <p:spPr>
            <a:xfrm>
              <a:off x="5039519" y="3857346"/>
              <a:ext cx="2112863" cy="2641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042"/>
                </a:lnSpc>
              </a:pPr>
              <a:r>
                <a:rPr lang="en-US" sz="1625" b="1" kern="0" spc="-5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Worst Performer</a:t>
              </a:r>
              <a:endParaRPr lang="en-US" sz="1625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 6">
              <a:extLst>
                <a:ext uri="{FF2B5EF4-FFF2-40B4-BE49-F238E27FC236}">
                  <a16:creationId xmlns:a16="http://schemas.microsoft.com/office/drawing/2014/main" id="{C3615F74-5FA7-BEEA-4088-3FD52EC900CC}"/>
                </a:ext>
              </a:extLst>
            </p:cNvPr>
            <p:cNvSpPr/>
            <p:nvPr/>
          </p:nvSpPr>
          <p:spPr>
            <a:xfrm>
              <a:off x="4345682" y="4193377"/>
              <a:ext cx="3500636" cy="54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125"/>
                </a:lnSpc>
              </a:pPr>
              <a:r>
                <a:rPr lang="en-US" sz="1292" kern="0" spc="-27" dirty="0">
                  <a:solidFill>
                    <a:srgbClr val="272525"/>
                  </a:solidFill>
                  <a:ea typeface="Inter" pitchFamily="34" charset="-122"/>
                  <a:cs typeface="Inter" pitchFamily="34" charset="-120"/>
                </a:rPr>
                <a:t>  With an achievement level of 77% in sponsorships and 67% in Church Bookings</a:t>
              </a:r>
              <a:endParaRPr lang="en-US" sz="1292" dirty="0"/>
            </a:p>
            <a:p>
              <a:pPr algn="ctr">
                <a:lnSpc>
                  <a:spcPts val="2125"/>
                </a:lnSpc>
              </a:pPr>
              <a:endParaRPr lang="en-US" sz="1292" dirty="0"/>
            </a:p>
          </p:txBody>
        </p:sp>
        <p:sp>
          <p:nvSpPr>
            <p:cNvPr id="28" name="Text 7">
              <a:extLst>
                <a:ext uri="{FF2B5EF4-FFF2-40B4-BE49-F238E27FC236}">
                  <a16:creationId xmlns:a16="http://schemas.microsoft.com/office/drawing/2014/main" id="{A8421726-4F09-4473-E534-C9356A7EC652}"/>
                </a:ext>
              </a:extLst>
            </p:cNvPr>
            <p:cNvSpPr/>
            <p:nvPr/>
          </p:nvSpPr>
          <p:spPr>
            <a:xfrm>
              <a:off x="8099822" y="3088400"/>
              <a:ext cx="3500636" cy="5578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3200" b="1" dirty="0">
                  <a:latin typeface="+mj-lt"/>
                </a:rPr>
                <a:t>April &amp; June 2024</a:t>
              </a:r>
            </a:p>
          </p:txBody>
        </p:sp>
        <p:sp>
          <p:nvSpPr>
            <p:cNvPr id="29" name="Text 8">
              <a:extLst>
                <a:ext uri="{FF2B5EF4-FFF2-40B4-BE49-F238E27FC236}">
                  <a16:creationId xmlns:a16="http://schemas.microsoft.com/office/drawing/2014/main" id="{20E953DB-84BB-FE40-FDB9-92084F624658}"/>
                </a:ext>
              </a:extLst>
            </p:cNvPr>
            <p:cNvSpPr/>
            <p:nvPr/>
          </p:nvSpPr>
          <p:spPr>
            <a:xfrm>
              <a:off x="8793659" y="3857346"/>
              <a:ext cx="2112863" cy="2641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042"/>
                </a:lnSpc>
              </a:pPr>
              <a:r>
                <a:rPr lang="en-US" sz="1625" b="1" kern="0" spc="-5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Inter Bold" pitchFamily="34" charset="-122"/>
                  <a:cs typeface="Inter Bold" pitchFamily="34" charset="-120"/>
                </a:rPr>
                <a:t>Peak Months</a:t>
              </a:r>
              <a:endParaRPr lang="en-US" sz="1625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0" name="Text 9">
              <a:extLst>
                <a:ext uri="{FF2B5EF4-FFF2-40B4-BE49-F238E27FC236}">
                  <a16:creationId xmlns:a16="http://schemas.microsoft.com/office/drawing/2014/main" id="{EEDFE88C-186A-FADD-9609-937F3DACF9EF}"/>
                </a:ext>
              </a:extLst>
            </p:cNvPr>
            <p:cNvSpPr/>
            <p:nvPr/>
          </p:nvSpPr>
          <p:spPr>
            <a:xfrm>
              <a:off x="8129316" y="4193377"/>
              <a:ext cx="3374425" cy="54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125"/>
                </a:lnSpc>
              </a:pPr>
              <a:r>
                <a:rPr lang="en-US" sz="1292" kern="0" spc="-27" dirty="0">
                  <a:solidFill>
                    <a:srgbClr val="272525"/>
                  </a:solidFill>
                  <a:ea typeface="Inter" pitchFamily="34" charset="-122"/>
                  <a:cs typeface="Inter" pitchFamily="34" charset="-120"/>
                </a:rPr>
                <a:t>Average performance of 108% in the most recent quarter, showing positive momentum</a:t>
              </a:r>
              <a:endParaRPr lang="en-US" sz="1292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84"/>
    </mc:Choice>
    <mc:Fallback xmlns="">
      <p:transition spd="slow" advTm="881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4494-F849-E332-466D-F9C6161BE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blue bars with white text">
            <a:extLst>
              <a:ext uri="{FF2B5EF4-FFF2-40B4-BE49-F238E27FC236}">
                <a16:creationId xmlns:a16="http://schemas.microsoft.com/office/drawing/2014/main" id="{A0DFFC7B-4933-FD2A-2671-8BEDCBC61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03" y="755961"/>
            <a:ext cx="4181671" cy="267303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AAC058-84E0-522C-C4E7-F366D7D4602F}"/>
              </a:ext>
            </a:extLst>
          </p:cNvPr>
          <p:cNvCxnSpPr>
            <a:cxnSpLocks/>
          </p:cNvCxnSpPr>
          <p:nvPr/>
        </p:nvCxnSpPr>
        <p:spPr>
          <a:xfrm>
            <a:off x="4350614" y="117984"/>
            <a:ext cx="0" cy="6516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C2B6ED-4585-C876-A6B3-8AF3965CE65F}"/>
              </a:ext>
            </a:extLst>
          </p:cNvPr>
          <p:cNvSpPr txBox="1"/>
          <p:nvPr/>
        </p:nvSpPr>
        <p:spPr>
          <a:xfrm>
            <a:off x="923926" y="20737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0" spc="-112" dirty="0">
                <a:solidFill>
                  <a:srgbClr val="0070C0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Regional Performance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742C9-982F-7ACD-D7DC-F21B80F00D5F}"/>
              </a:ext>
            </a:extLst>
          </p:cNvPr>
          <p:cNvSpPr/>
          <p:nvPr/>
        </p:nvSpPr>
        <p:spPr>
          <a:xfrm>
            <a:off x="245813" y="768813"/>
            <a:ext cx="399279" cy="26601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Sponsorships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4C2A9-84C1-3BC5-D1B8-C247BBCB7D5E}"/>
              </a:ext>
            </a:extLst>
          </p:cNvPr>
          <p:cNvSpPr/>
          <p:nvPr/>
        </p:nvSpPr>
        <p:spPr>
          <a:xfrm>
            <a:off x="245813" y="3812101"/>
            <a:ext cx="399279" cy="26601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Church Bookings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0A4F7F-C837-6470-88EF-501B7D1ED73A}"/>
              </a:ext>
            </a:extLst>
          </p:cNvPr>
          <p:cNvCxnSpPr>
            <a:cxnSpLocks/>
          </p:cNvCxnSpPr>
          <p:nvPr/>
        </p:nvCxnSpPr>
        <p:spPr>
          <a:xfrm>
            <a:off x="7875478" y="134628"/>
            <a:ext cx="0" cy="6516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pie chart with white text">
            <a:extLst>
              <a:ext uri="{FF2B5EF4-FFF2-40B4-BE49-F238E27FC236}">
                <a16:creationId xmlns:a16="http://schemas.microsoft.com/office/drawing/2014/main" id="{170E7EC6-6028-979D-033B-B08AF109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2" y="3707977"/>
            <a:ext cx="3444824" cy="2942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4B2A3-F880-E92A-444F-07CA54767A0B}"/>
              </a:ext>
            </a:extLst>
          </p:cNvPr>
          <p:cNvSpPr txBox="1"/>
          <p:nvPr/>
        </p:nvSpPr>
        <p:spPr>
          <a:xfrm>
            <a:off x="4703556" y="172224"/>
            <a:ext cx="245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kern="0" spc="-112" dirty="0">
                <a:solidFill>
                  <a:srgbClr val="0070C0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Regional Performance Gap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41862-FCF1-2415-FAD1-120E00FE674C}"/>
              </a:ext>
            </a:extLst>
          </p:cNvPr>
          <p:cNvSpPr txBox="1"/>
          <p:nvPr/>
        </p:nvSpPr>
        <p:spPr>
          <a:xfrm>
            <a:off x="8461971" y="169167"/>
            <a:ext cx="341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kern="0" spc="-112" dirty="0">
                <a:solidFill>
                  <a:srgbClr val="0070C0"/>
                </a:solidFill>
                <a:latin typeface="+mj-lt"/>
                <a:ea typeface="Inter Bold" pitchFamily="34" charset="-122"/>
                <a:cs typeface="Inter Bold" pitchFamily="34" charset="-120"/>
              </a:rPr>
              <a:t>Team Member </a:t>
            </a:r>
            <a:r>
              <a:rPr lang="en-US" sz="1800" b="1" kern="0" spc="-112" dirty="0">
                <a:solidFill>
                  <a:srgbClr val="0070C0"/>
                </a:solidFill>
                <a:latin typeface="+mj-lt"/>
                <a:ea typeface="Inter Bold" pitchFamily="34" charset="-122"/>
                <a:cs typeface="Inter Bold" pitchFamily="34" charset="-120"/>
              </a:rPr>
              <a:t>Performance By Region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  <a:p>
            <a:endParaRPr lang="en-GB" dirty="0"/>
          </a:p>
        </p:txBody>
      </p:sp>
      <p:pic>
        <p:nvPicPr>
          <p:cNvPr id="22" name="Picture 21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A423B6A0-CC7A-34CB-33DC-89690C76B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11" y="3683923"/>
            <a:ext cx="4181671" cy="284583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EB7329C-473C-0302-11C8-954FD03E3DD2}"/>
              </a:ext>
            </a:extLst>
          </p:cNvPr>
          <p:cNvSpPr/>
          <p:nvPr/>
        </p:nvSpPr>
        <p:spPr>
          <a:xfrm>
            <a:off x="10277475" y="962026"/>
            <a:ext cx="53340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CCB91F-D8D8-1922-2F6C-4AAEE12370D1}"/>
              </a:ext>
            </a:extLst>
          </p:cNvPr>
          <p:cNvSpPr/>
          <p:nvPr/>
        </p:nvSpPr>
        <p:spPr>
          <a:xfrm>
            <a:off x="8461971" y="117985"/>
            <a:ext cx="3425229" cy="5017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040E87-D172-934B-0DD0-81A75AA4C1B4}"/>
              </a:ext>
            </a:extLst>
          </p:cNvPr>
          <p:cNvSpPr/>
          <p:nvPr/>
        </p:nvSpPr>
        <p:spPr>
          <a:xfrm>
            <a:off x="1609725" y="117983"/>
            <a:ext cx="2120306" cy="501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021CAD-CE5C-9079-7D02-3EBAE9C6A3A3}"/>
              </a:ext>
            </a:extLst>
          </p:cNvPr>
          <p:cNvSpPr/>
          <p:nvPr/>
        </p:nvSpPr>
        <p:spPr>
          <a:xfrm>
            <a:off x="4703556" y="117985"/>
            <a:ext cx="2441394" cy="5017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 descr="A graph of blue bars&#10;&#10;AI-generated content may be incorrect.">
            <a:extLst>
              <a:ext uri="{FF2B5EF4-FFF2-40B4-BE49-F238E27FC236}">
                <a16:creationId xmlns:a16="http://schemas.microsoft.com/office/drawing/2014/main" id="{CB48415A-F321-4014-CB3E-1AC9ECEA9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4647" r="2022"/>
          <a:stretch/>
        </p:blipFill>
        <p:spPr>
          <a:xfrm>
            <a:off x="4510595" y="3722129"/>
            <a:ext cx="3208260" cy="2805911"/>
          </a:xfrm>
          <a:prstGeom prst="rect">
            <a:avLst/>
          </a:prstGeom>
        </p:spPr>
      </p:pic>
      <p:pic>
        <p:nvPicPr>
          <p:cNvPr id="48" name="Picture 47" descr="A graph of blue bars with white text&#10;&#10;AI-generated content may be incorrect.">
            <a:extLst>
              <a:ext uri="{FF2B5EF4-FFF2-40B4-BE49-F238E27FC236}">
                <a16:creationId xmlns:a16="http://schemas.microsoft.com/office/drawing/2014/main" id="{E28B417A-1556-991F-BB04-1EDDD2A7C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57" y="724123"/>
            <a:ext cx="3377734" cy="2749566"/>
          </a:xfrm>
          <a:prstGeom prst="rect">
            <a:avLst/>
          </a:prstGeom>
        </p:spPr>
      </p:pic>
      <p:pic>
        <p:nvPicPr>
          <p:cNvPr id="52" name="Picture 51" descr="A blue circle with white text">
            <a:extLst>
              <a:ext uri="{FF2B5EF4-FFF2-40B4-BE49-F238E27FC236}">
                <a16:creationId xmlns:a16="http://schemas.microsoft.com/office/drawing/2014/main" id="{3AC3F14F-7ACF-F2A4-281C-D2EB5D002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4" y="691260"/>
            <a:ext cx="3661705" cy="2832612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25D5D2-BBB9-47FA-A01A-43CA185E03AF}"/>
              </a:ext>
            </a:extLst>
          </p:cNvPr>
          <p:cNvCxnSpPr/>
          <p:nvPr/>
        </p:nvCxnSpPr>
        <p:spPr>
          <a:xfrm flipV="1">
            <a:off x="5705475" y="1085850"/>
            <a:ext cx="0" cy="1905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804910-54BD-2149-5832-9A6383C050E6}"/>
              </a:ext>
            </a:extLst>
          </p:cNvPr>
          <p:cNvCxnSpPr>
            <a:cxnSpLocks/>
          </p:cNvCxnSpPr>
          <p:nvPr/>
        </p:nvCxnSpPr>
        <p:spPr>
          <a:xfrm>
            <a:off x="5705475" y="1085850"/>
            <a:ext cx="276225" cy="76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047E6D-6091-1A54-272E-DE15C098B93D}"/>
              </a:ext>
            </a:extLst>
          </p:cNvPr>
          <p:cNvCxnSpPr>
            <a:cxnSpLocks/>
          </p:cNvCxnSpPr>
          <p:nvPr/>
        </p:nvCxnSpPr>
        <p:spPr>
          <a:xfrm>
            <a:off x="5981700" y="1085850"/>
            <a:ext cx="9125" cy="3905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D8D17D-E953-631E-A1C7-39B9051C1C79}"/>
              </a:ext>
            </a:extLst>
          </p:cNvPr>
          <p:cNvCxnSpPr>
            <a:cxnSpLocks/>
          </p:cNvCxnSpPr>
          <p:nvPr/>
        </p:nvCxnSpPr>
        <p:spPr>
          <a:xfrm>
            <a:off x="6505575" y="1095375"/>
            <a:ext cx="2667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CAB10E-592C-3375-EF2C-E230435102E9}"/>
              </a:ext>
            </a:extLst>
          </p:cNvPr>
          <p:cNvCxnSpPr/>
          <p:nvPr/>
        </p:nvCxnSpPr>
        <p:spPr>
          <a:xfrm>
            <a:off x="6496050" y="1085850"/>
            <a:ext cx="0" cy="4953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2CB185-89ED-6C4C-2356-A48A4555A80E}"/>
              </a:ext>
            </a:extLst>
          </p:cNvPr>
          <p:cNvCxnSpPr>
            <a:cxnSpLocks/>
          </p:cNvCxnSpPr>
          <p:nvPr/>
        </p:nvCxnSpPr>
        <p:spPr>
          <a:xfrm>
            <a:off x="6772275" y="1093455"/>
            <a:ext cx="0" cy="3829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CB97FF-CA9D-DF28-09FB-EB045F8F091F}"/>
              </a:ext>
            </a:extLst>
          </p:cNvPr>
          <p:cNvCxnSpPr>
            <a:cxnSpLocks/>
          </p:cNvCxnSpPr>
          <p:nvPr/>
        </p:nvCxnSpPr>
        <p:spPr>
          <a:xfrm flipV="1">
            <a:off x="5857677" y="4183897"/>
            <a:ext cx="0" cy="26427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E1AB80-BA62-B35E-52D9-7A61B7B4477A}"/>
              </a:ext>
            </a:extLst>
          </p:cNvPr>
          <p:cNvCxnSpPr>
            <a:cxnSpLocks/>
          </p:cNvCxnSpPr>
          <p:nvPr/>
        </p:nvCxnSpPr>
        <p:spPr>
          <a:xfrm>
            <a:off x="5848152" y="4183897"/>
            <a:ext cx="24784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8499614-5AD6-844A-AC42-928F623E44B7}"/>
              </a:ext>
            </a:extLst>
          </p:cNvPr>
          <p:cNvCxnSpPr/>
          <p:nvPr/>
        </p:nvCxnSpPr>
        <p:spPr>
          <a:xfrm>
            <a:off x="6096000" y="4183897"/>
            <a:ext cx="0" cy="35952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D791BE-F4C5-ADA3-2D1E-13B866588E74}"/>
              </a:ext>
            </a:extLst>
          </p:cNvPr>
          <p:cNvCxnSpPr>
            <a:cxnSpLocks/>
          </p:cNvCxnSpPr>
          <p:nvPr/>
        </p:nvCxnSpPr>
        <p:spPr>
          <a:xfrm flipV="1">
            <a:off x="6571940" y="4183897"/>
            <a:ext cx="0" cy="52145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D8F28E-693B-7860-F467-43561E6D7CBE}"/>
              </a:ext>
            </a:extLst>
          </p:cNvPr>
          <p:cNvCxnSpPr>
            <a:cxnSpLocks/>
          </p:cNvCxnSpPr>
          <p:nvPr/>
        </p:nvCxnSpPr>
        <p:spPr>
          <a:xfrm>
            <a:off x="6571940" y="4183897"/>
            <a:ext cx="2670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CCF1C0-3C37-C0B9-19AD-9C9415DEEC48}"/>
              </a:ext>
            </a:extLst>
          </p:cNvPr>
          <p:cNvCxnSpPr>
            <a:cxnSpLocks/>
          </p:cNvCxnSpPr>
          <p:nvPr/>
        </p:nvCxnSpPr>
        <p:spPr>
          <a:xfrm>
            <a:off x="6838950" y="4183897"/>
            <a:ext cx="0" cy="35952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4496E40-6A45-BBB1-8842-6AC24C3A6EFE}"/>
              </a:ext>
            </a:extLst>
          </p:cNvPr>
          <p:cNvSpPr/>
          <p:nvPr/>
        </p:nvSpPr>
        <p:spPr>
          <a:xfrm>
            <a:off x="10363813" y="945092"/>
            <a:ext cx="366100" cy="2045758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5D9D1A9-2950-7675-AD1E-E7B3ADEADAFA}"/>
              </a:ext>
            </a:extLst>
          </p:cNvPr>
          <p:cNvSpPr/>
          <p:nvPr/>
        </p:nvSpPr>
        <p:spPr>
          <a:xfrm>
            <a:off x="8326040" y="2371725"/>
            <a:ext cx="279956" cy="61912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276E38C-FEB8-0DE6-4B21-ADCE14F4E78C}"/>
              </a:ext>
            </a:extLst>
          </p:cNvPr>
          <p:cNvSpPr/>
          <p:nvPr/>
        </p:nvSpPr>
        <p:spPr>
          <a:xfrm>
            <a:off x="10363813" y="4015793"/>
            <a:ext cx="380387" cy="2013532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9646680-4C77-5EA7-AF7F-FC4197E07B03}"/>
              </a:ext>
            </a:extLst>
          </p:cNvPr>
          <p:cNvSpPr/>
          <p:nvPr/>
        </p:nvSpPr>
        <p:spPr>
          <a:xfrm>
            <a:off x="8326040" y="5429250"/>
            <a:ext cx="250434" cy="600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0E13BCD-4EE7-44C8-EAD1-26A29217DEDE}"/>
              </a:ext>
            </a:extLst>
          </p:cNvPr>
          <p:cNvSpPr txBox="1"/>
          <p:nvPr/>
        </p:nvSpPr>
        <p:spPr>
          <a:xfrm>
            <a:off x="5586413" y="84723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ighlight>
                  <a:srgbClr val="00FF00"/>
                </a:highlight>
              </a:rPr>
              <a:t>+11.7%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A440EF-E88E-EF6E-4AA4-6BC19CD1F6D7}"/>
              </a:ext>
            </a:extLst>
          </p:cNvPr>
          <p:cNvSpPr txBox="1"/>
          <p:nvPr/>
        </p:nvSpPr>
        <p:spPr>
          <a:xfrm>
            <a:off x="6419738" y="85772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ighlight>
                  <a:srgbClr val="FF0000"/>
                </a:highlight>
              </a:rPr>
              <a:t>-14%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924F945-061B-25D1-78BA-2B52D9696524}"/>
              </a:ext>
            </a:extLst>
          </p:cNvPr>
          <p:cNvSpPr txBox="1"/>
          <p:nvPr/>
        </p:nvSpPr>
        <p:spPr>
          <a:xfrm>
            <a:off x="5758229" y="397387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ighlight>
                  <a:srgbClr val="00FF00"/>
                </a:highlight>
              </a:rPr>
              <a:t>7.3%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24DE10-FF54-E230-FBD0-23A548D1D3CB}"/>
              </a:ext>
            </a:extLst>
          </p:cNvPr>
          <p:cNvSpPr txBox="1"/>
          <p:nvPr/>
        </p:nvSpPr>
        <p:spPr>
          <a:xfrm>
            <a:off x="6458293" y="3937675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ighlight>
                  <a:srgbClr val="FF0000"/>
                </a:highlight>
              </a:rPr>
              <a:t>-8.6%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F741AB8B-1A0A-203B-EE1C-8C606C50223F}"/>
              </a:ext>
            </a:extLst>
          </p:cNvPr>
          <p:cNvSpPr/>
          <p:nvPr/>
        </p:nvSpPr>
        <p:spPr>
          <a:xfrm>
            <a:off x="10744201" y="916307"/>
            <a:ext cx="196760" cy="4571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E37AD7-312E-2F46-DEF0-539DE944CAA1}"/>
              </a:ext>
            </a:extLst>
          </p:cNvPr>
          <p:cNvSpPr txBox="1"/>
          <p:nvPr/>
        </p:nvSpPr>
        <p:spPr>
          <a:xfrm>
            <a:off x="10881863" y="822061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6"/>
                </a:solidFill>
              </a:rPr>
              <a:t>Highest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20D5E21-E896-8328-511F-5FF1007C7A7E}"/>
              </a:ext>
            </a:extLst>
          </p:cNvPr>
          <p:cNvSpPr/>
          <p:nvPr/>
        </p:nvSpPr>
        <p:spPr>
          <a:xfrm>
            <a:off x="10729914" y="4015793"/>
            <a:ext cx="177606" cy="4571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C84B29-A420-8B02-871D-F72E6404A213}"/>
              </a:ext>
            </a:extLst>
          </p:cNvPr>
          <p:cNvSpPr txBox="1"/>
          <p:nvPr/>
        </p:nvSpPr>
        <p:spPr>
          <a:xfrm>
            <a:off x="10833889" y="392229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6"/>
                </a:solidFill>
              </a:rPr>
              <a:t>Highest</a:t>
            </a:r>
          </a:p>
          <a:p>
            <a:endParaRPr lang="en-GB" sz="800" dirty="0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402487BC-5D52-A898-CB68-A221F4C542F4}"/>
              </a:ext>
            </a:extLst>
          </p:cNvPr>
          <p:cNvSpPr/>
          <p:nvPr/>
        </p:nvSpPr>
        <p:spPr>
          <a:xfrm>
            <a:off x="8383291" y="5182726"/>
            <a:ext cx="99993" cy="197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30C5BA-E2AD-CC7A-A269-5D61460607C1}"/>
              </a:ext>
            </a:extLst>
          </p:cNvPr>
          <p:cNvSpPr txBox="1"/>
          <p:nvPr/>
        </p:nvSpPr>
        <p:spPr>
          <a:xfrm>
            <a:off x="8181455" y="4958882"/>
            <a:ext cx="503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highlight>
                  <a:srgbClr val="FF0000"/>
                </a:highlight>
              </a:rPr>
              <a:t>Lowest</a:t>
            </a:r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0EB46B8B-91CC-2E16-8B1D-C2A9E74B82E3}"/>
              </a:ext>
            </a:extLst>
          </p:cNvPr>
          <p:cNvSpPr/>
          <p:nvPr/>
        </p:nvSpPr>
        <p:spPr>
          <a:xfrm>
            <a:off x="8387068" y="2136666"/>
            <a:ext cx="99993" cy="197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4750D3-13B4-4448-495A-A4FDAC72AB28}"/>
              </a:ext>
            </a:extLst>
          </p:cNvPr>
          <p:cNvSpPr txBox="1"/>
          <p:nvPr/>
        </p:nvSpPr>
        <p:spPr>
          <a:xfrm>
            <a:off x="8231452" y="1918113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highlight>
                  <a:srgbClr val="FF0000"/>
                </a:highlight>
              </a:rPr>
              <a:t>Lowest</a:t>
            </a:r>
          </a:p>
          <a:p>
            <a:endParaRPr lang="en-GB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87A540-D997-6964-7C51-0C9F452E09EE}"/>
              </a:ext>
            </a:extLst>
          </p:cNvPr>
          <p:cNvSpPr/>
          <p:nvPr/>
        </p:nvSpPr>
        <p:spPr>
          <a:xfrm>
            <a:off x="7747709" y="3416148"/>
            <a:ext cx="274000" cy="267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B1D965-16A3-7828-6D85-CD803B202166}"/>
              </a:ext>
            </a:extLst>
          </p:cNvPr>
          <p:cNvSpPr/>
          <p:nvPr/>
        </p:nvSpPr>
        <p:spPr>
          <a:xfrm>
            <a:off x="4204250" y="3440625"/>
            <a:ext cx="274000" cy="267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35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61"/>
    </mc:Choice>
    <mc:Fallback xmlns="">
      <p:transition spd="slow" advTm="821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8F65DB7-86EB-2F46-A56B-AF666477BAC3}"/>
              </a:ext>
            </a:extLst>
          </p:cNvPr>
          <p:cNvSpPr txBox="1"/>
          <p:nvPr/>
        </p:nvSpPr>
        <p:spPr>
          <a:xfrm>
            <a:off x="5345831" y="1646447"/>
            <a:ext cx="2466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Weakest month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6C522-36E4-F730-DBFE-8236C053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19108"/>
              </p:ext>
            </p:extLst>
          </p:nvPr>
        </p:nvGraphicFramePr>
        <p:xfrm>
          <a:off x="6457525" y="1060724"/>
          <a:ext cx="5575300" cy="2423160"/>
        </p:xfrm>
        <a:graphic>
          <a:graphicData uri="http://schemas.openxmlformats.org/drawingml/2006/table">
            <a:tbl>
              <a:tblPr/>
              <a:tblGrid>
                <a:gridCol w="571925">
                  <a:extLst>
                    <a:ext uri="{9D8B030D-6E8A-4147-A177-3AD203B41FA5}">
                      <a16:colId xmlns:a16="http://schemas.microsoft.com/office/drawing/2014/main" val="3654747783"/>
                    </a:ext>
                  </a:extLst>
                </a:gridCol>
                <a:gridCol w="785202">
                  <a:extLst>
                    <a:ext uri="{9D8B030D-6E8A-4147-A177-3AD203B41FA5}">
                      <a16:colId xmlns:a16="http://schemas.microsoft.com/office/drawing/2014/main" val="965731275"/>
                    </a:ext>
                  </a:extLst>
                </a:gridCol>
                <a:gridCol w="731187">
                  <a:extLst>
                    <a:ext uri="{9D8B030D-6E8A-4147-A177-3AD203B41FA5}">
                      <a16:colId xmlns:a16="http://schemas.microsoft.com/office/drawing/2014/main" val="2632723996"/>
                    </a:ext>
                  </a:extLst>
                </a:gridCol>
                <a:gridCol w="588636">
                  <a:extLst>
                    <a:ext uri="{9D8B030D-6E8A-4147-A177-3AD203B41FA5}">
                      <a16:colId xmlns:a16="http://schemas.microsoft.com/office/drawing/2014/main" val="314725435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67263002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1149803868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22847303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825967494"/>
                    </a:ext>
                  </a:extLst>
                </a:gridCol>
                <a:gridCol w="698075">
                  <a:extLst>
                    <a:ext uri="{9D8B030D-6E8A-4147-A177-3AD203B41FA5}">
                      <a16:colId xmlns:a16="http://schemas.microsoft.com/office/drawing/2014/main" val="3646944009"/>
                    </a:ext>
                  </a:extLst>
                </a:gridCol>
              </a:tblGrid>
              <a:tr h="1853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Church Bookings Performance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1411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Team 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LOS (Years)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Q1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Q2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Q3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Q4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FY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NO Months Above Target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30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585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291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Damian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663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Darren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7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Florence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624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Geoffrey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173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Jenny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19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46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Sarah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287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968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BF8A5E-6F28-1E6F-2AD9-232E6CEF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22574"/>
              </p:ext>
            </p:extLst>
          </p:nvPr>
        </p:nvGraphicFramePr>
        <p:xfrm>
          <a:off x="6464227" y="3907645"/>
          <a:ext cx="5575300" cy="2468880"/>
        </p:xfrm>
        <a:graphic>
          <a:graphicData uri="http://schemas.openxmlformats.org/drawingml/2006/table">
            <a:tbl>
              <a:tblPr/>
              <a:tblGrid>
                <a:gridCol w="747805">
                  <a:extLst>
                    <a:ext uri="{9D8B030D-6E8A-4147-A177-3AD203B41FA5}">
                      <a16:colId xmlns:a16="http://schemas.microsoft.com/office/drawing/2014/main" val="3536383807"/>
                    </a:ext>
                  </a:extLst>
                </a:gridCol>
                <a:gridCol w="609322">
                  <a:extLst>
                    <a:ext uri="{9D8B030D-6E8A-4147-A177-3AD203B41FA5}">
                      <a16:colId xmlns:a16="http://schemas.microsoft.com/office/drawing/2014/main" val="2235873433"/>
                    </a:ext>
                  </a:extLst>
                </a:gridCol>
                <a:gridCol w="731187">
                  <a:extLst>
                    <a:ext uri="{9D8B030D-6E8A-4147-A177-3AD203B41FA5}">
                      <a16:colId xmlns:a16="http://schemas.microsoft.com/office/drawing/2014/main" val="1865511432"/>
                    </a:ext>
                  </a:extLst>
                </a:gridCol>
                <a:gridCol w="481919">
                  <a:extLst>
                    <a:ext uri="{9D8B030D-6E8A-4147-A177-3AD203B41FA5}">
                      <a16:colId xmlns:a16="http://schemas.microsoft.com/office/drawing/2014/main" val="1027342463"/>
                    </a:ext>
                  </a:extLst>
                </a:gridCol>
                <a:gridCol w="509590">
                  <a:extLst>
                    <a:ext uri="{9D8B030D-6E8A-4147-A177-3AD203B41FA5}">
                      <a16:colId xmlns:a16="http://schemas.microsoft.com/office/drawing/2014/main" val="3730384687"/>
                    </a:ext>
                  </a:extLst>
                </a:gridCol>
                <a:gridCol w="542876">
                  <a:extLst>
                    <a:ext uri="{9D8B030D-6E8A-4147-A177-3AD203B41FA5}">
                      <a16:colId xmlns:a16="http://schemas.microsoft.com/office/drawing/2014/main" val="1011364476"/>
                    </a:ext>
                  </a:extLst>
                </a:gridCol>
                <a:gridCol w="526233">
                  <a:extLst>
                    <a:ext uri="{9D8B030D-6E8A-4147-A177-3AD203B41FA5}">
                      <a16:colId xmlns:a16="http://schemas.microsoft.com/office/drawing/2014/main" val="2632913808"/>
                    </a:ext>
                  </a:extLst>
                </a:gridCol>
                <a:gridCol w="581626">
                  <a:extLst>
                    <a:ext uri="{9D8B030D-6E8A-4147-A177-3AD203B41FA5}">
                      <a16:colId xmlns:a16="http://schemas.microsoft.com/office/drawing/2014/main" val="1293000773"/>
                    </a:ext>
                  </a:extLst>
                </a:gridCol>
                <a:gridCol w="844742">
                  <a:extLst>
                    <a:ext uri="{9D8B030D-6E8A-4147-A177-3AD203B41FA5}">
                      <a16:colId xmlns:a16="http://schemas.microsoft.com/office/drawing/2014/main" val="3737605314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Sponsorships Performance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824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Team 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LOS (Years)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Q1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Q2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Q3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Q4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Acovt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FY </a:t>
                      </a:r>
                      <a:r>
                        <a:rPr lang="en-GB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Achvt</a:t>
                      </a:r>
                      <a:endParaRPr lang="en-GB" sz="10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NO Months Above Target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19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35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378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Damian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00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Darren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27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Florence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39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Geoffrey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2526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Jenny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939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35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Sarah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48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59525"/>
                  </a:ext>
                </a:extLst>
              </a:tr>
            </a:tbl>
          </a:graphicData>
        </a:graphic>
      </p:graphicFrame>
      <p:pic>
        <p:nvPicPr>
          <p:cNvPr id="5" name="Picture 4" descr="A graph with blue lines and numbers">
            <a:extLst>
              <a:ext uri="{FF2B5EF4-FFF2-40B4-BE49-F238E27FC236}">
                <a16:creationId xmlns:a16="http://schemas.microsoft.com/office/drawing/2014/main" id="{4010DAAC-151E-273F-2E0B-296F11C64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t="5848" r="1159" b="4525"/>
          <a:stretch/>
        </p:blipFill>
        <p:spPr>
          <a:xfrm>
            <a:off x="694479" y="1042354"/>
            <a:ext cx="5517723" cy="2499155"/>
          </a:xfrm>
          <a:prstGeom prst="rect">
            <a:avLst/>
          </a:prstGeom>
        </p:spPr>
      </p:pic>
      <p:pic>
        <p:nvPicPr>
          <p:cNvPr id="14" name="Picture 13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E23CBB40-E839-B04B-B301-D0D40BB2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3086" r="8144" b="2726"/>
          <a:stretch/>
        </p:blipFill>
        <p:spPr>
          <a:xfrm>
            <a:off x="652924" y="3913235"/>
            <a:ext cx="5608249" cy="25475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98AEC61-7267-B930-9EB7-A8E6AD8CAAFA}"/>
              </a:ext>
            </a:extLst>
          </p:cNvPr>
          <p:cNvSpPr/>
          <p:nvPr/>
        </p:nvSpPr>
        <p:spPr>
          <a:xfrm>
            <a:off x="159175" y="3871253"/>
            <a:ext cx="399279" cy="26601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Sponsorships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989BC-FBE7-634C-C6CC-D5D26EA82830}"/>
              </a:ext>
            </a:extLst>
          </p:cNvPr>
          <p:cNvSpPr/>
          <p:nvPr/>
        </p:nvSpPr>
        <p:spPr>
          <a:xfrm>
            <a:off x="157839" y="1042355"/>
            <a:ext cx="399279" cy="26601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Church Bookings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A813D5-457E-D627-8806-9221A306D861}"/>
              </a:ext>
            </a:extLst>
          </p:cNvPr>
          <p:cNvCxnSpPr>
            <a:cxnSpLocks/>
          </p:cNvCxnSpPr>
          <p:nvPr/>
        </p:nvCxnSpPr>
        <p:spPr>
          <a:xfrm flipH="1">
            <a:off x="2762273" y="3076575"/>
            <a:ext cx="591347" cy="6206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F5405C-E456-E720-1C5F-C6AB399F0A1B}"/>
              </a:ext>
            </a:extLst>
          </p:cNvPr>
          <p:cNvCxnSpPr>
            <a:cxnSpLocks/>
          </p:cNvCxnSpPr>
          <p:nvPr/>
        </p:nvCxnSpPr>
        <p:spPr>
          <a:xfrm flipV="1">
            <a:off x="5097652" y="842691"/>
            <a:ext cx="368022" cy="63472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222EE-88BC-B50C-F9DC-4E927EDBC177}"/>
              </a:ext>
            </a:extLst>
          </p:cNvPr>
          <p:cNvSpPr txBox="1"/>
          <p:nvPr/>
        </p:nvSpPr>
        <p:spPr>
          <a:xfrm>
            <a:off x="5394754" y="699677"/>
            <a:ext cx="869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Peak Month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D3C658-D1CD-1DFA-4295-725688A94C73}"/>
              </a:ext>
            </a:extLst>
          </p:cNvPr>
          <p:cNvCxnSpPr>
            <a:cxnSpLocks/>
          </p:cNvCxnSpPr>
          <p:nvPr/>
        </p:nvCxnSpPr>
        <p:spPr>
          <a:xfrm>
            <a:off x="3414618" y="5937129"/>
            <a:ext cx="646712" cy="69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BB89DF-73CB-C3AE-D71A-D7FF625BE746}"/>
              </a:ext>
            </a:extLst>
          </p:cNvPr>
          <p:cNvCxnSpPr>
            <a:cxnSpLocks/>
          </p:cNvCxnSpPr>
          <p:nvPr/>
        </p:nvCxnSpPr>
        <p:spPr>
          <a:xfrm flipV="1">
            <a:off x="5089936" y="3871253"/>
            <a:ext cx="406315" cy="446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D38AFE-A2EA-682C-4A3F-1605BC86EF25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5548560" y="3860497"/>
            <a:ext cx="418544" cy="47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A54D89-F022-BD00-F366-CAD21B4EAC07}"/>
              </a:ext>
            </a:extLst>
          </p:cNvPr>
          <p:cNvSpPr txBox="1"/>
          <p:nvPr/>
        </p:nvSpPr>
        <p:spPr>
          <a:xfrm>
            <a:off x="5130015" y="362966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Peak months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C329BC-E2F5-470F-8D5B-BD39EC75FC2B}"/>
              </a:ext>
            </a:extLst>
          </p:cNvPr>
          <p:cNvSpPr txBox="1"/>
          <p:nvPr/>
        </p:nvSpPr>
        <p:spPr>
          <a:xfrm>
            <a:off x="4061330" y="6401789"/>
            <a:ext cx="10286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Weakest month</a:t>
            </a:r>
          </a:p>
          <a:p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A6F473-13A4-025B-5E4F-66D6E6C5A26B}"/>
              </a:ext>
            </a:extLst>
          </p:cNvPr>
          <p:cNvSpPr/>
          <p:nvPr/>
        </p:nvSpPr>
        <p:spPr>
          <a:xfrm>
            <a:off x="7128387" y="81319"/>
            <a:ext cx="4552335" cy="5495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Target Achievement rate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5E6B11-6820-74FE-74E4-B317D6F8C54F}"/>
              </a:ext>
            </a:extLst>
          </p:cNvPr>
          <p:cNvSpPr/>
          <p:nvPr/>
        </p:nvSpPr>
        <p:spPr>
          <a:xfrm>
            <a:off x="790575" y="200005"/>
            <a:ext cx="2281204" cy="505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F76F0A-0CCB-9FE1-3127-F97FCCDC8045}"/>
              </a:ext>
            </a:extLst>
          </p:cNvPr>
          <p:cNvSpPr/>
          <p:nvPr/>
        </p:nvSpPr>
        <p:spPr>
          <a:xfrm>
            <a:off x="1541308" y="166293"/>
            <a:ext cx="3556344" cy="38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Trend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511CF-EED5-9484-2C32-E0DDFC538433}"/>
              </a:ext>
            </a:extLst>
          </p:cNvPr>
          <p:cNvSpPr txBox="1"/>
          <p:nvPr/>
        </p:nvSpPr>
        <p:spPr>
          <a:xfrm>
            <a:off x="6416846" y="6461329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000" dirty="0"/>
              <a:t>LOS – Length of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43094-E9D9-CE8E-99B1-0FA938BBAB93}"/>
              </a:ext>
            </a:extLst>
          </p:cNvPr>
          <p:cNvSpPr txBox="1"/>
          <p:nvPr/>
        </p:nvSpPr>
        <p:spPr>
          <a:xfrm>
            <a:off x="2013852" y="3624262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Weakest month</a:t>
            </a:r>
          </a:p>
          <a:p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B8D823-6BC5-B2D3-2523-D6FD5590E8BA}"/>
              </a:ext>
            </a:extLst>
          </p:cNvPr>
          <p:cNvCxnSpPr>
            <a:cxnSpLocks/>
          </p:cNvCxnSpPr>
          <p:nvPr/>
        </p:nvCxnSpPr>
        <p:spPr>
          <a:xfrm>
            <a:off x="6336735" y="117984"/>
            <a:ext cx="0" cy="6516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CF8DA74-0F55-E01E-C593-2A349373F184}"/>
              </a:ext>
            </a:extLst>
          </p:cNvPr>
          <p:cNvSpPr/>
          <p:nvPr/>
        </p:nvSpPr>
        <p:spPr>
          <a:xfrm>
            <a:off x="6190368" y="3489785"/>
            <a:ext cx="274000" cy="267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43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88"/>
    </mc:Choice>
    <mc:Fallback xmlns="">
      <p:transition spd="slow" advTm="1626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0AE54-0937-0A98-AFC4-E636B1C0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4"/>
            <a:ext cx="10515600" cy="548193"/>
          </a:xfrm>
        </p:spPr>
        <p:txBody>
          <a:bodyPr>
            <a:normAutofit fontScale="90000"/>
          </a:bodyPr>
          <a:lstStyle/>
          <a:p>
            <a:r>
              <a:rPr lang="en-GB" sz="5200" b="1" dirty="0">
                <a:solidFill>
                  <a:srgbClr val="0070C0"/>
                </a:solidFill>
              </a:rPr>
              <a:t>Key </a:t>
            </a:r>
            <a:r>
              <a:rPr lang="en-GB" sz="4900" b="1" dirty="0">
                <a:solidFill>
                  <a:srgbClr val="0070C0"/>
                </a:solidFill>
              </a:rPr>
              <a:t>Insights</a:t>
            </a:r>
            <a:br>
              <a:rPr lang="en-GB" sz="5200" dirty="0"/>
            </a:br>
            <a:endParaRPr lang="en-GB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DE92-E926-8FE2-1F34-3AF4CA419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167319"/>
            <a:ext cx="4823298" cy="482491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1. </a:t>
            </a:r>
            <a:r>
              <a:rPr lang="en-US" sz="14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Overall Performance &amp;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 team achieved </a:t>
            </a:r>
            <a:r>
              <a:rPr lang="en-US" sz="1400" b="1" i="0" dirty="0">
                <a:effectLst/>
              </a:rPr>
              <a:t>9</a:t>
            </a:r>
            <a:r>
              <a:rPr lang="en-US" sz="1400" b="1" dirty="0"/>
              <a:t>8.9</a:t>
            </a:r>
            <a:r>
              <a:rPr lang="en-US" sz="1400" b="1" i="0" dirty="0">
                <a:effectLst/>
              </a:rPr>
              <a:t>% of sponsorship targets</a:t>
            </a:r>
            <a:r>
              <a:rPr lang="en-US" sz="1400" b="0" i="0" dirty="0">
                <a:effectLst/>
              </a:rPr>
              <a:t> and </a:t>
            </a:r>
            <a:r>
              <a:rPr lang="en-US" sz="1400" b="1" dirty="0"/>
              <a:t>99.5</a:t>
            </a:r>
            <a:r>
              <a:rPr lang="en-US" sz="1400" b="1" i="0" dirty="0">
                <a:effectLst/>
              </a:rPr>
              <a:t>% of church booking targets</a:t>
            </a:r>
            <a:r>
              <a:rPr lang="en-US" sz="1400" dirty="0"/>
              <a:t>.</a:t>
            </a:r>
            <a:endParaRPr lang="en-US" sz="1400" b="0" i="0" dirty="0">
              <a:effectLst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While church bookings exceeded targets, sponsorships fell slightly short, indicating a need for improvement.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Top performers</a:t>
            </a:r>
            <a:r>
              <a:rPr lang="en-US" sz="1400" b="0" i="0" dirty="0">
                <a:effectLst/>
              </a:rPr>
              <a:t> like Geoffrey, Jenny, and Damian drove the majority of the team’s success, Geoffrey stands out with a </a:t>
            </a:r>
            <a:r>
              <a:rPr lang="en-US" sz="1400" b="1" i="0" dirty="0">
                <a:effectLst/>
              </a:rPr>
              <a:t>146% Achievement rate,</a:t>
            </a:r>
            <a:r>
              <a:rPr lang="en-US" sz="1400" b="0" i="0" dirty="0">
                <a:effectLst/>
              </a:rPr>
              <a:t> while </a:t>
            </a:r>
            <a:r>
              <a:rPr lang="en-US" sz="1400" b="0" i="0" dirty="0">
                <a:solidFill>
                  <a:srgbClr val="FF0000"/>
                </a:solidFill>
                <a:effectLst/>
              </a:rPr>
              <a:t>underperformers</a:t>
            </a:r>
            <a:r>
              <a:rPr lang="en-US" sz="1400" b="0" i="0" dirty="0">
                <a:effectLst/>
              </a:rPr>
              <a:t> like Florence, Darren, Colin and Chris dragged down overall results. Sarah’s performance was inconsistent, with some months exceeding targets and others falling short.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>
              <a:buNone/>
            </a:pPr>
            <a:r>
              <a:rPr lang="en-US" sz="14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2. Monthly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Peak Months</a:t>
            </a:r>
            <a:r>
              <a:rPr lang="en-US" sz="1400" b="0" i="0" dirty="0">
                <a:effectLst/>
              </a:rPr>
              <a:t>: </a:t>
            </a:r>
            <a:r>
              <a:rPr lang="en-US" sz="1400" b="1" dirty="0"/>
              <a:t>April</a:t>
            </a:r>
            <a:r>
              <a:rPr lang="en-US" sz="1400" b="1" i="0" dirty="0">
                <a:effectLst/>
              </a:rPr>
              <a:t> 2024 </a:t>
            </a:r>
            <a:r>
              <a:rPr lang="en-US" sz="1400" b="0" i="0" dirty="0">
                <a:effectLst/>
              </a:rPr>
              <a:t>and </a:t>
            </a:r>
            <a:r>
              <a:rPr lang="en-US" sz="1400" b="1" i="0" dirty="0">
                <a:effectLst/>
              </a:rPr>
              <a:t>June 2024 </a:t>
            </a:r>
            <a:r>
              <a:rPr lang="en-US" sz="1400" b="0" i="0" dirty="0">
                <a:effectLst/>
              </a:rPr>
              <a:t>were the best-performing months for sponsorships and church bookings.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Low-Performing Month</a:t>
            </a:r>
            <a:r>
              <a:rPr lang="en-US" sz="1400" b="0" i="0" dirty="0">
                <a:effectLst/>
              </a:rPr>
              <a:t>: August 2023 &amp; December 2023. Dec 2023 was the weakest month, with significant dip in both sponsorships and church bookings.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Seasonal Impact</a:t>
            </a:r>
            <a:r>
              <a:rPr lang="en-US" sz="1400" b="0" i="0" dirty="0">
                <a:effectLst/>
              </a:rPr>
              <a:t>: The data suggests seasonal challenges, especially during the holiday season (December).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Overall, the team shows improvement in </a:t>
            </a:r>
            <a:r>
              <a:rPr lang="en-US" sz="1400" b="1" i="0" dirty="0">
                <a:effectLst/>
              </a:rPr>
              <a:t>2024</a:t>
            </a:r>
            <a:r>
              <a:rPr lang="en-US" sz="1400" b="0" i="0" dirty="0">
                <a:effectLst/>
              </a:rPr>
              <a:t> compared to </a:t>
            </a:r>
            <a:r>
              <a:rPr lang="en-US" sz="1400" b="1" i="0" dirty="0">
                <a:effectLst/>
              </a:rPr>
              <a:t>2023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endParaRPr lang="en-GB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A6BBC-C4B4-0328-56A6-8B373C93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4689" y="1167319"/>
            <a:ext cx="5778229" cy="496176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3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3. Regional Performance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North Region</a:t>
            </a:r>
            <a:r>
              <a:rPr lang="en-US" sz="1300" dirty="0"/>
              <a:t>:</a:t>
            </a:r>
            <a:endParaRPr lang="en-US" sz="1300" b="0" i="0" dirty="0">
              <a:effectLst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Outperformed the South region in both sponsorships and church bookings, driven by strong performers like Geoffrey and Jenny.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300" b="0" i="0" dirty="0"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South Region</a:t>
            </a:r>
            <a:r>
              <a:rPr lang="en-US" sz="1300" b="0" i="0" dirty="0">
                <a:effectLst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Lagged behind the North, with only Damian consistently meeting or exceeding targets.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Florence and Colin’s underperformance significantly impacted the South region’s results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300" b="0" i="0" dirty="0">
              <a:effectLst/>
            </a:endParaRPr>
          </a:p>
          <a:p>
            <a:pPr>
              <a:buNone/>
            </a:pPr>
            <a:r>
              <a:rPr lang="en-US" sz="13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4. New Hire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 Darren joined in October 2023 and showed steady improvement, achieving </a:t>
            </a:r>
            <a:r>
              <a:rPr lang="en-US" sz="1300" b="1" i="0" dirty="0">
                <a:effectLst/>
              </a:rPr>
              <a:t>50% growth, in sponsorships</a:t>
            </a:r>
            <a:r>
              <a:rPr lang="en-US" sz="1300" b="0" i="0" dirty="0">
                <a:effectLst/>
              </a:rPr>
              <a:t> by June 2024.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His ramp-up time was approximately </a:t>
            </a:r>
            <a:r>
              <a:rPr lang="en-US" sz="1300" b="1" i="0" dirty="0">
                <a:effectLst/>
              </a:rPr>
              <a:t>5-6 months</a:t>
            </a:r>
            <a:r>
              <a:rPr lang="en-US" sz="1300" b="0" i="0" dirty="0">
                <a:effectLst/>
              </a:rPr>
              <a:t>, suggesting room for faster onboarding and training. He contributed positively over time but took longer.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300" b="0" i="0" dirty="0">
              <a:effectLst/>
            </a:endParaRPr>
          </a:p>
          <a:p>
            <a:pPr>
              <a:buNone/>
            </a:pPr>
            <a:r>
              <a:rPr lang="en-US" sz="13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5. Staff Exit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 Chris left the team in August 2023 after joining in February 2022.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His departure created a temporary gap in performance, especially in the North region, where he was a key contributor.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The team’s performance dipped slightly in the months following his departure, indicating the need for succession planning.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b="0" i="0" dirty="0">
              <a:effectLst/>
            </a:endParaRPr>
          </a:p>
          <a:p>
            <a:endParaRPr lang="en-GB" sz="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8F09-508A-EC9E-D666-73CC5C72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4BDB20-571D-437C-9A73-51F6D29C09E4}" type="datetime1">
              <a:rPr lang="en-GB" smtClean="0"/>
              <a:pPr>
                <a:spcAft>
                  <a:spcPts val="600"/>
                </a:spcAft>
              </a:pPr>
              <a:t>15/04/2025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88F2-474D-0675-3110-7223EE78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2AD230-F909-4128-A6DD-AC34B4EE3C6D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 dirty="0"/>
          </a:p>
        </p:txBody>
      </p:sp>
      <p:pic>
        <p:nvPicPr>
          <p:cNvPr id="32" name="Picture 31" descr="A person touching a screen with data">
            <a:extLst>
              <a:ext uri="{FF2B5EF4-FFF2-40B4-BE49-F238E27FC236}">
                <a16:creationId xmlns:a16="http://schemas.microsoft.com/office/drawing/2014/main" id="{D93108FD-097B-18A9-967E-B44806EE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6400" y="5524"/>
            <a:ext cx="2895600" cy="1161793"/>
          </a:xfrm>
          <a:prstGeom prst="rect">
            <a:avLst/>
          </a:prstGeom>
        </p:spPr>
      </p:pic>
      <p:sp>
        <p:nvSpPr>
          <p:cNvPr id="34" name="Rectangle 33" descr="Group of People">
            <a:extLst>
              <a:ext uri="{FF2B5EF4-FFF2-40B4-BE49-F238E27FC236}">
                <a16:creationId xmlns:a16="http://schemas.microsoft.com/office/drawing/2014/main" id="{04941761-EB8D-3FF1-C0A8-904173C59436}"/>
              </a:ext>
            </a:extLst>
          </p:cNvPr>
          <p:cNvSpPr/>
          <p:nvPr/>
        </p:nvSpPr>
        <p:spPr>
          <a:xfrm>
            <a:off x="4625211" y="1167317"/>
            <a:ext cx="349298" cy="33337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>
              <a:solidFill>
                <a:schemeClr val="accent5"/>
              </a:solidFill>
            </a:endParaRPr>
          </a:p>
        </p:txBody>
      </p:sp>
      <p:sp>
        <p:nvSpPr>
          <p:cNvPr id="40" name="Rectangle 39" descr="Office Worker">
            <a:extLst>
              <a:ext uri="{FF2B5EF4-FFF2-40B4-BE49-F238E27FC236}">
                <a16:creationId xmlns:a16="http://schemas.microsoft.com/office/drawing/2014/main" id="{C014EE6A-4E47-A1FB-76AE-A401F0D7829D}"/>
              </a:ext>
            </a:extLst>
          </p:cNvPr>
          <p:cNvSpPr/>
          <p:nvPr/>
        </p:nvSpPr>
        <p:spPr>
          <a:xfrm>
            <a:off x="6877049" y="4788310"/>
            <a:ext cx="329995" cy="34538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5" name="Graphic 44" descr="Bar graph with upward trend outline">
            <a:extLst>
              <a:ext uri="{FF2B5EF4-FFF2-40B4-BE49-F238E27FC236}">
                <a16:creationId xmlns:a16="http://schemas.microsoft.com/office/drawing/2014/main" id="{BDA5AC87-8048-35FE-4F6D-F019F2AEF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1725" y="3612609"/>
            <a:ext cx="447675" cy="3694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2C4D0A-AD46-06CF-C9FB-F9E72364A96C}"/>
              </a:ext>
            </a:extLst>
          </p:cNvPr>
          <p:cNvSpPr/>
          <p:nvPr/>
        </p:nvSpPr>
        <p:spPr>
          <a:xfrm>
            <a:off x="838200" y="285750"/>
            <a:ext cx="3067050" cy="5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Earth Globe - Asia with solid fill">
            <a:extLst>
              <a:ext uri="{FF2B5EF4-FFF2-40B4-BE49-F238E27FC236}">
                <a16:creationId xmlns:a16="http://schemas.microsoft.com/office/drawing/2014/main" id="{90B61D39-63C7-9D6C-D78E-55F36276E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3142" y="1017347"/>
            <a:ext cx="496123" cy="496123"/>
          </a:xfrm>
          <a:prstGeom prst="rect">
            <a:avLst/>
          </a:prstGeom>
        </p:spPr>
      </p:pic>
      <p:pic>
        <p:nvPicPr>
          <p:cNvPr id="12" name="Graphic 11" descr="Users with solid fill">
            <a:extLst>
              <a:ext uri="{FF2B5EF4-FFF2-40B4-BE49-F238E27FC236}">
                <a16:creationId xmlns:a16="http://schemas.microsoft.com/office/drawing/2014/main" id="{94908BC4-C430-3943-EC9D-52F087F3F1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77049" y="3347887"/>
            <a:ext cx="531421" cy="5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31"/>
    </mc:Choice>
    <mc:Fallback xmlns="">
      <p:transition spd="slow" advTm="1178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4B631-15C3-21B6-71AD-208928E954F5}"/>
              </a:ext>
            </a:extLst>
          </p:cNvPr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Actionable recommendations</a:t>
            </a:r>
            <a:endParaRPr lang="en-US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CDB199A-18E3-6B53-8C2E-62086E04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3C10313-7362-4D48-8CF6-C5A68A6258C8}" type="datetime1">
              <a:rPr lang="en-GB" smtClean="0"/>
              <a:pPr>
                <a:spcAft>
                  <a:spcPts val="600"/>
                </a:spcAft>
              </a:pPr>
              <a:t>15/04/2025</a:t>
            </a:fld>
            <a:endParaRPr lang="en-GB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539DFAC-9555-3C6F-D26E-23B104D8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32AD230-F909-4128-A6DD-AC34B4EE3C6D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B4C49C-6AED-B6D1-E16A-0B6DF9D6000B}"/>
              </a:ext>
            </a:extLst>
          </p:cNvPr>
          <p:cNvGrpSpPr/>
          <p:nvPr/>
        </p:nvGrpSpPr>
        <p:grpSpPr>
          <a:xfrm>
            <a:off x="862155" y="1186777"/>
            <a:ext cx="10486738" cy="4085983"/>
            <a:chOff x="862155" y="1186777"/>
            <a:chExt cx="10486738" cy="4085983"/>
          </a:xfrm>
        </p:grpSpPr>
        <p:sp>
          <p:nvSpPr>
            <p:cNvPr id="5" name="Rectangle 4" descr="Classroom">
              <a:extLst>
                <a:ext uri="{FF2B5EF4-FFF2-40B4-BE49-F238E27FC236}">
                  <a16:creationId xmlns:a16="http://schemas.microsoft.com/office/drawing/2014/main" id="{2EDE590A-07C4-8C88-6D5A-57085BD79AFC}"/>
                </a:ext>
              </a:extLst>
            </p:cNvPr>
            <p:cNvSpPr/>
            <p:nvPr/>
          </p:nvSpPr>
          <p:spPr>
            <a:xfrm>
              <a:off x="995769" y="1203841"/>
              <a:ext cx="450946" cy="42386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57E5D65D-0DDC-5A0C-E16F-B070A31CE88F}"/>
                </a:ext>
              </a:extLst>
            </p:cNvPr>
            <p:cNvSpPr/>
            <p:nvPr/>
          </p:nvSpPr>
          <p:spPr>
            <a:xfrm>
              <a:off x="862155" y="1786334"/>
              <a:ext cx="1403395" cy="574262"/>
            </a:xfrm>
            <a:custGeom>
              <a:avLst/>
              <a:gdLst>
                <a:gd name="connsiteX0" fmla="*/ 0 w 1403395"/>
                <a:gd name="connsiteY0" fmla="*/ 0 h 574262"/>
                <a:gd name="connsiteX1" fmla="*/ 1403395 w 1403395"/>
                <a:gd name="connsiteY1" fmla="*/ 0 h 574262"/>
                <a:gd name="connsiteX2" fmla="*/ 1403395 w 1403395"/>
                <a:gd name="connsiteY2" fmla="*/ 574262 h 574262"/>
                <a:gd name="connsiteX3" fmla="*/ 0 w 1403395"/>
                <a:gd name="connsiteY3" fmla="*/ 574262 h 574262"/>
                <a:gd name="connsiteX4" fmla="*/ 0 w 1403395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395" h="574262">
                  <a:moveTo>
                    <a:pt x="0" y="0"/>
                  </a:moveTo>
                  <a:lnTo>
                    <a:pt x="1403395" y="0"/>
                  </a:lnTo>
                  <a:lnTo>
                    <a:pt x="1403395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dirty="0"/>
                <a:t>Training and Support for Underperformers</a:t>
              </a:r>
              <a:endParaRPr lang="en-US" sz="1400" kern="1200" dirty="0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8A984F61-C732-A00B-50F7-A6BD7FBF3619}"/>
                </a:ext>
              </a:extLst>
            </p:cNvPr>
            <p:cNvSpPr/>
            <p:nvPr/>
          </p:nvSpPr>
          <p:spPr>
            <a:xfrm>
              <a:off x="919645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b="0" i="0" kern="1200" dirty="0"/>
                <a:t>Provide additional training for Florence and Colin to help them close performance gaps</a:t>
              </a:r>
              <a:endParaRPr lang="en-US" sz="105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b="0" i="0" kern="1200" dirty="0"/>
                <a:t>Consider assigning a mentor from the top-performing team members (e.g., Geoffrey or Damian).</a:t>
              </a:r>
              <a:endParaRPr lang="en-US" sz="105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kern="1200" dirty="0"/>
                <a:t>Encourage top performers to share their strategies and techniques with underperforming team members.</a:t>
              </a:r>
            </a:p>
          </p:txBody>
        </p:sp>
        <p:sp>
          <p:nvSpPr>
            <p:cNvPr id="9" name="Rectangle 8" descr="Connections">
              <a:extLst>
                <a:ext uri="{FF2B5EF4-FFF2-40B4-BE49-F238E27FC236}">
                  <a16:creationId xmlns:a16="http://schemas.microsoft.com/office/drawing/2014/main" id="{C308A83C-0109-B6CD-10B0-98231CB3E3CF}"/>
                </a:ext>
              </a:extLst>
            </p:cNvPr>
            <p:cNvSpPr/>
            <p:nvPr/>
          </p:nvSpPr>
          <p:spPr>
            <a:xfrm>
              <a:off x="2491024" y="1186777"/>
              <a:ext cx="450946" cy="42386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190D5D39-EAB8-A238-C0E4-E296C5D8EFDB}"/>
                </a:ext>
              </a:extLst>
            </p:cNvPr>
            <p:cNvSpPr/>
            <p:nvPr/>
          </p:nvSpPr>
          <p:spPr>
            <a:xfrm>
              <a:off x="2491024" y="1786334"/>
              <a:ext cx="1288417" cy="574262"/>
            </a:xfrm>
            <a:custGeom>
              <a:avLst/>
              <a:gdLst>
                <a:gd name="connsiteX0" fmla="*/ 0 w 1288417"/>
                <a:gd name="connsiteY0" fmla="*/ 0 h 574262"/>
                <a:gd name="connsiteX1" fmla="*/ 1288417 w 1288417"/>
                <a:gd name="connsiteY1" fmla="*/ 0 h 574262"/>
                <a:gd name="connsiteX2" fmla="*/ 1288417 w 1288417"/>
                <a:gd name="connsiteY2" fmla="*/ 574262 h 574262"/>
                <a:gd name="connsiteX3" fmla="*/ 0 w 1288417"/>
                <a:gd name="connsiteY3" fmla="*/ 574262 h 574262"/>
                <a:gd name="connsiteX4" fmla="*/ 0 w 1288417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574262">
                  <a:moveTo>
                    <a:pt x="0" y="0"/>
                  </a:moveTo>
                  <a:lnTo>
                    <a:pt x="1288417" y="0"/>
                  </a:lnTo>
                  <a:lnTo>
                    <a:pt x="1288417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dirty="0"/>
                <a:t>Incentives for Top Performers</a:t>
              </a:r>
              <a:endParaRPr lang="en-US" sz="1400" kern="1200" dirty="0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609F8B34-458C-166D-9726-3BC203714B09}"/>
                </a:ext>
              </a:extLst>
            </p:cNvPr>
            <p:cNvSpPr/>
            <p:nvPr/>
          </p:nvSpPr>
          <p:spPr>
            <a:xfrm>
              <a:off x="2491024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Recognize and reward top performers like Geoffrey, Jenny, and Damian to maintain their high performance.</a:t>
              </a:r>
              <a:endParaRPr lang="en-US" sz="110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Introduce performance-based bonuses to motivate the team.</a:t>
              </a:r>
              <a:endParaRPr lang="en-US" sz="1100" kern="1200" dirty="0"/>
            </a:p>
          </p:txBody>
        </p:sp>
        <p:sp>
          <p:nvSpPr>
            <p:cNvPr id="14" name="Rectangle 13" descr="Captain">
              <a:extLst>
                <a:ext uri="{FF2B5EF4-FFF2-40B4-BE49-F238E27FC236}">
                  <a16:creationId xmlns:a16="http://schemas.microsoft.com/office/drawing/2014/main" id="{579F55DE-3919-68D1-E99C-AAFC89294CC5}"/>
                </a:ext>
              </a:extLst>
            </p:cNvPr>
            <p:cNvSpPr/>
            <p:nvPr/>
          </p:nvSpPr>
          <p:spPr>
            <a:xfrm>
              <a:off x="4004915" y="1186777"/>
              <a:ext cx="450946" cy="42386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563B8A53-B5AB-A189-2C32-D275B121E3AE}"/>
                </a:ext>
              </a:extLst>
            </p:cNvPr>
            <p:cNvSpPr/>
            <p:nvPr/>
          </p:nvSpPr>
          <p:spPr>
            <a:xfrm>
              <a:off x="4004915" y="1786334"/>
              <a:ext cx="1288417" cy="574262"/>
            </a:xfrm>
            <a:custGeom>
              <a:avLst/>
              <a:gdLst>
                <a:gd name="connsiteX0" fmla="*/ 0 w 1288417"/>
                <a:gd name="connsiteY0" fmla="*/ 0 h 574262"/>
                <a:gd name="connsiteX1" fmla="*/ 1288417 w 1288417"/>
                <a:gd name="connsiteY1" fmla="*/ 0 h 574262"/>
                <a:gd name="connsiteX2" fmla="*/ 1288417 w 1288417"/>
                <a:gd name="connsiteY2" fmla="*/ 574262 h 574262"/>
                <a:gd name="connsiteX3" fmla="*/ 0 w 1288417"/>
                <a:gd name="connsiteY3" fmla="*/ 574262 h 574262"/>
                <a:gd name="connsiteX4" fmla="*/ 0 w 1288417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574262">
                  <a:moveTo>
                    <a:pt x="0" y="0"/>
                  </a:moveTo>
                  <a:lnTo>
                    <a:pt x="1288417" y="0"/>
                  </a:lnTo>
                  <a:lnTo>
                    <a:pt x="1288417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dirty="0"/>
                <a:t>Regional Strategy</a:t>
              </a:r>
              <a:endParaRPr lang="en-US" sz="1400" kern="1200" dirty="0"/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432CF16D-11DE-692E-71FA-BE8A78C59BBE}"/>
                </a:ext>
              </a:extLst>
            </p:cNvPr>
            <p:cNvSpPr/>
            <p:nvPr/>
          </p:nvSpPr>
          <p:spPr>
            <a:xfrm>
              <a:off x="4004915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b="0" i="0" kern="1200" dirty="0"/>
                <a:t>Identify root cause of performance gap in south &amp; implement corrective measures of success in the north region.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b="0" i="0" kern="1200" dirty="0"/>
                <a:t>Focus on improving performance in the South region, particularly for Florence and Colin.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b="0" i="0" kern="1200" dirty="0"/>
                <a:t> Use Damian’s success in the south as a benchmark to improve performance.</a:t>
              </a:r>
              <a:endParaRPr lang="en-US" sz="105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b="0" i="0" kern="1200" dirty="0"/>
                <a:t>Share best practices from the North region to help the South region improve.</a:t>
              </a:r>
            </a:p>
          </p:txBody>
        </p:sp>
        <p:sp>
          <p:nvSpPr>
            <p:cNvPr id="17" name="Rectangle 16" descr="Bullseye">
              <a:extLst>
                <a:ext uri="{FF2B5EF4-FFF2-40B4-BE49-F238E27FC236}">
                  <a16:creationId xmlns:a16="http://schemas.microsoft.com/office/drawing/2014/main" id="{C45625F8-8E3E-3415-2BDB-379C5DF6D36C}"/>
                </a:ext>
              </a:extLst>
            </p:cNvPr>
            <p:cNvSpPr/>
            <p:nvPr/>
          </p:nvSpPr>
          <p:spPr>
            <a:xfrm>
              <a:off x="5518805" y="1186777"/>
              <a:ext cx="450946" cy="42386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BB83FFE9-B7C8-11D0-F16C-97A3ECB6032D}"/>
                </a:ext>
              </a:extLst>
            </p:cNvPr>
            <p:cNvSpPr/>
            <p:nvPr/>
          </p:nvSpPr>
          <p:spPr>
            <a:xfrm>
              <a:off x="5518805" y="1786334"/>
              <a:ext cx="1288417" cy="574262"/>
            </a:xfrm>
            <a:custGeom>
              <a:avLst/>
              <a:gdLst>
                <a:gd name="connsiteX0" fmla="*/ 0 w 1288417"/>
                <a:gd name="connsiteY0" fmla="*/ 0 h 574262"/>
                <a:gd name="connsiteX1" fmla="*/ 1288417 w 1288417"/>
                <a:gd name="connsiteY1" fmla="*/ 0 h 574262"/>
                <a:gd name="connsiteX2" fmla="*/ 1288417 w 1288417"/>
                <a:gd name="connsiteY2" fmla="*/ 574262 h 574262"/>
                <a:gd name="connsiteX3" fmla="*/ 0 w 1288417"/>
                <a:gd name="connsiteY3" fmla="*/ 574262 h 574262"/>
                <a:gd name="connsiteX4" fmla="*/ 0 w 1288417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574262">
                  <a:moveTo>
                    <a:pt x="0" y="0"/>
                  </a:moveTo>
                  <a:lnTo>
                    <a:pt x="1288417" y="0"/>
                  </a:lnTo>
                  <a:lnTo>
                    <a:pt x="1288417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dirty="0"/>
                <a:t>Regular Performance Reviews</a:t>
              </a:r>
              <a:endParaRPr lang="en-US" sz="1400" kern="1200" dirty="0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6BE8C769-C4C7-A757-13B4-6E571D2969F4}"/>
                </a:ext>
              </a:extLst>
            </p:cNvPr>
            <p:cNvSpPr/>
            <p:nvPr/>
          </p:nvSpPr>
          <p:spPr>
            <a:xfrm>
              <a:off x="5518805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Implement monthly performance reviews to identify and address issues early.</a:t>
              </a:r>
              <a:endParaRPr lang="en-US" sz="110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Set clear, achievable targets for underperforming team members.</a:t>
              </a:r>
              <a:endParaRPr lang="en-US" sz="1100" kern="1200" dirty="0"/>
            </a:p>
          </p:txBody>
        </p:sp>
        <p:sp>
          <p:nvSpPr>
            <p:cNvPr id="20" name="Rectangle 19" descr="Group of People">
              <a:extLst>
                <a:ext uri="{FF2B5EF4-FFF2-40B4-BE49-F238E27FC236}">
                  <a16:creationId xmlns:a16="http://schemas.microsoft.com/office/drawing/2014/main" id="{226CE2E5-DD7E-899C-9EA6-89E4542E5585}"/>
                </a:ext>
              </a:extLst>
            </p:cNvPr>
            <p:cNvSpPr/>
            <p:nvPr/>
          </p:nvSpPr>
          <p:spPr>
            <a:xfrm>
              <a:off x="7032695" y="1186777"/>
              <a:ext cx="450946" cy="42386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Free-form: Shape 20">
              <a:extLst>
                <a:ext uri="{FF2B5EF4-FFF2-40B4-BE49-F238E27FC236}">
                  <a16:creationId xmlns:a16="http://schemas.microsoft.com/office/drawing/2014/main" id="{80CA4340-0677-AFD1-8D5F-745F9F17828F}"/>
                </a:ext>
              </a:extLst>
            </p:cNvPr>
            <p:cNvSpPr/>
            <p:nvPr/>
          </p:nvSpPr>
          <p:spPr>
            <a:xfrm>
              <a:off x="7032695" y="1786334"/>
              <a:ext cx="1288417" cy="574262"/>
            </a:xfrm>
            <a:custGeom>
              <a:avLst/>
              <a:gdLst>
                <a:gd name="connsiteX0" fmla="*/ 0 w 1288417"/>
                <a:gd name="connsiteY0" fmla="*/ 0 h 574262"/>
                <a:gd name="connsiteX1" fmla="*/ 1288417 w 1288417"/>
                <a:gd name="connsiteY1" fmla="*/ 0 h 574262"/>
                <a:gd name="connsiteX2" fmla="*/ 1288417 w 1288417"/>
                <a:gd name="connsiteY2" fmla="*/ 574262 h 574262"/>
                <a:gd name="connsiteX3" fmla="*/ 0 w 1288417"/>
                <a:gd name="connsiteY3" fmla="*/ 574262 h 574262"/>
                <a:gd name="connsiteX4" fmla="*/ 0 w 1288417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574262">
                  <a:moveTo>
                    <a:pt x="0" y="0"/>
                  </a:moveTo>
                  <a:lnTo>
                    <a:pt x="1288417" y="0"/>
                  </a:lnTo>
                  <a:lnTo>
                    <a:pt x="1288417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kern="1200" dirty="0"/>
                <a:t>Leadership Development</a:t>
              </a:r>
              <a:endParaRPr lang="en-US" sz="1400" kern="1200" dirty="0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F6F02875-0BC4-83BF-C390-11DB23049B9D}"/>
                </a:ext>
              </a:extLst>
            </p:cNvPr>
            <p:cNvSpPr/>
            <p:nvPr/>
          </p:nvSpPr>
          <p:spPr>
            <a:xfrm>
              <a:off x="7032695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Identify potential leaders within the team (e.g., Geoffrey, Jenny, Damian) for future leadership roles or mentorship programs and invest in their professional development for</a:t>
              </a:r>
              <a:endParaRPr lang="en-US" sz="110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future responsibilities</a:t>
              </a:r>
              <a:endParaRPr lang="en-US" sz="1100" kern="1200" dirty="0"/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Ensure continuity by cross-training team members.</a:t>
              </a:r>
              <a:endParaRPr lang="en-US" sz="1100" kern="1200" dirty="0"/>
            </a:p>
          </p:txBody>
        </p:sp>
        <p:sp>
          <p:nvSpPr>
            <p:cNvPr id="23" name="Rectangle 22" descr="Office Worker">
              <a:extLst>
                <a:ext uri="{FF2B5EF4-FFF2-40B4-BE49-F238E27FC236}">
                  <a16:creationId xmlns:a16="http://schemas.microsoft.com/office/drawing/2014/main" id="{F5683BD5-CDB1-999D-8689-7EBAA18762A7}"/>
                </a:ext>
              </a:extLst>
            </p:cNvPr>
            <p:cNvSpPr/>
            <p:nvPr/>
          </p:nvSpPr>
          <p:spPr>
            <a:xfrm>
              <a:off x="8546586" y="1186777"/>
              <a:ext cx="450946" cy="42386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0EF8D09B-D827-FCAF-2337-B147A2EB200D}"/>
                </a:ext>
              </a:extLst>
            </p:cNvPr>
            <p:cNvSpPr/>
            <p:nvPr/>
          </p:nvSpPr>
          <p:spPr>
            <a:xfrm>
              <a:off x="8546586" y="1786334"/>
              <a:ext cx="1288417" cy="574262"/>
            </a:xfrm>
            <a:custGeom>
              <a:avLst/>
              <a:gdLst>
                <a:gd name="connsiteX0" fmla="*/ 0 w 1288417"/>
                <a:gd name="connsiteY0" fmla="*/ 0 h 574262"/>
                <a:gd name="connsiteX1" fmla="*/ 1288417 w 1288417"/>
                <a:gd name="connsiteY1" fmla="*/ 0 h 574262"/>
                <a:gd name="connsiteX2" fmla="*/ 1288417 w 1288417"/>
                <a:gd name="connsiteY2" fmla="*/ 574262 h 574262"/>
                <a:gd name="connsiteX3" fmla="*/ 0 w 1288417"/>
                <a:gd name="connsiteY3" fmla="*/ 574262 h 574262"/>
                <a:gd name="connsiteX4" fmla="*/ 0 w 1288417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574262">
                  <a:moveTo>
                    <a:pt x="0" y="0"/>
                  </a:moveTo>
                  <a:lnTo>
                    <a:pt x="1288417" y="0"/>
                  </a:lnTo>
                  <a:lnTo>
                    <a:pt x="1288417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kern="1200" dirty="0"/>
                <a:t>Improve Onboarding for New Hires</a:t>
              </a:r>
              <a:endParaRPr lang="en-US" sz="1400" kern="1200" dirty="0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7182616C-1353-77B3-D2D8-05E9FCAB789D}"/>
                </a:ext>
              </a:extLst>
            </p:cNvPr>
            <p:cNvSpPr/>
            <p:nvPr/>
          </p:nvSpPr>
          <p:spPr>
            <a:xfrm>
              <a:off x="8546586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Provide better mentorship and training for new hires like Darren</a:t>
              </a:r>
              <a:endParaRPr lang="en-US" sz="1100" kern="1200" dirty="0"/>
            </a:p>
          </p:txBody>
        </p:sp>
        <p:sp>
          <p:nvSpPr>
            <p:cNvPr id="26" name="Rectangle 25" descr="Hierarchy">
              <a:extLst>
                <a:ext uri="{FF2B5EF4-FFF2-40B4-BE49-F238E27FC236}">
                  <a16:creationId xmlns:a16="http://schemas.microsoft.com/office/drawing/2014/main" id="{832B0F22-4588-4956-D101-E14426C9EF15}"/>
                </a:ext>
              </a:extLst>
            </p:cNvPr>
            <p:cNvSpPr/>
            <p:nvPr/>
          </p:nvSpPr>
          <p:spPr>
            <a:xfrm>
              <a:off x="10060476" y="1186777"/>
              <a:ext cx="450946" cy="423860"/>
            </a:xfrm>
            <a:prstGeom prst="rect">
              <a:avLst/>
            </a:prstGeom>
            <a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14CA2A93-DE5B-0B68-6DE5-36F3891786A8}"/>
                </a:ext>
              </a:extLst>
            </p:cNvPr>
            <p:cNvSpPr/>
            <p:nvPr/>
          </p:nvSpPr>
          <p:spPr>
            <a:xfrm>
              <a:off x="10060476" y="1786334"/>
              <a:ext cx="1288417" cy="574262"/>
            </a:xfrm>
            <a:custGeom>
              <a:avLst/>
              <a:gdLst>
                <a:gd name="connsiteX0" fmla="*/ 0 w 1288417"/>
                <a:gd name="connsiteY0" fmla="*/ 0 h 574262"/>
                <a:gd name="connsiteX1" fmla="*/ 1288417 w 1288417"/>
                <a:gd name="connsiteY1" fmla="*/ 0 h 574262"/>
                <a:gd name="connsiteX2" fmla="*/ 1288417 w 1288417"/>
                <a:gd name="connsiteY2" fmla="*/ 574262 h 574262"/>
                <a:gd name="connsiteX3" fmla="*/ 0 w 1288417"/>
                <a:gd name="connsiteY3" fmla="*/ 574262 h 574262"/>
                <a:gd name="connsiteX4" fmla="*/ 0 w 1288417"/>
                <a:gd name="connsiteY4" fmla="*/ 0 h 57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574262">
                  <a:moveTo>
                    <a:pt x="0" y="0"/>
                  </a:moveTo>
                  <a:lnTo>
                    <a:pt x="1288417" y="0"/>
                  </a:lnTo>
                  <a:lnTo>
                    <a:pt x="1288417" y="574262"/>
                  </a:lnTo>
                  <a:lnTo>
                    <a:pt x="0" y="5742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kern="1200" dirty="0"/>
                <a:t>Succession Planning</a:t>
              </a:r>
              <a:endParaRPr lang="en-US" sz="1400" kern="1200" dirty="0"/>
            </a:p>
          </p:txBody>
        </p:sp>
        <p:sp>
          <p:nvSpPr>
            <p:cNvPr id="28" name="Free-form: Shape 27">
              <a:extLst>
                <a:ext uri="{FF2B5EF4-FFF2-40B4-BE49-F238E27FC236}">
                  <a16:creationId xmlns:a16="http://schemas.microsoft.com/office/drawing/2014/main" id="{432633C1-4B56-C08D-EC1A-4C7FA7792C4F}"/>
                </a:ext>
              </a:extLst>
            </p:cNvPr>
            <p:cNvSpPr/>
            <p:nvPr/>
          </p:nvSpPr>
          <p:spPr>
            <a:xfrm>
              <a:off x="10060476" y="2442316"/>
              <a:ext cx="1288417" cy="2830444"/>
            </a:xfrm>
            <a:custGeom>
              <a:avLst/>
              <a:gdLst>
                <a:gd name="connsiteX0" fmla="*/ 0 w 1288417"/>
                <a:gd name="connsiteY0" fmla="*/ 0 h 2830444"/>
                <a:gd name="connsiteX1" fmla="*/ 1288417 w 1288417"/>
                <a:gd name="connsiteY1" fmla="*/ 0 h 2830444"/>
                <a:gd name="connsiteX2" fmla="*/ 1288417 w 1288417"/>
                <a:gd name="connsiteY2" fmla="*/ 2830444 h 2830444"/>
                <a:gd name="connsiteX3" fmla="*/ 0 w 1288417"/>
                <a:gd name="connsiteY3" fmla="*/ 2830444 h 2830444"/>
                <a:gd name="connsiteX4" fmla="*/ 0 w 1288417"/>
                <a:gd name="connsiteY4" fmla="*/ 0 h 283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17" h="2830444">
                  <a:moveTo>
                    <a:pt x="0" y="0"/>
                  </a:moveTo>
                  <a:lnTo>
                    <a:pt x="1288417" y="0"/>
                  </a:lnTo>
                  <a:lnTo>
                    <a:pt x="1288417" y="2830444"/>
                  </a:lnTo>
                  <a:lnTo>
                    <a:pt x="0" y="2830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b="0" i="0" kern="1200" dirty="0"/>
                <a:t>Prepare for the potential departure of long-tenured employees like Linda by identifying and training their successors.</a:t>
              </a:r>
              <a:endParaRPr lang="en-US" sz="1100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5F04051-BC18-0FC7-5952-1350B8A7AD8F}"/>
              </a:ext>
            </a:extLst>
          </p:cNvPr>
          <p:cNvSpPr/>
          <p:nvPr/>
        </p:nvSpPr>
        <p:spPr>
          <a:xfrm>
            <a:off x="847725" y="295275"/>
            <a:ext cx="7219950" cy="67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10"/>
    </mc:Choice>
    <mc:Fallback xmlns="">
      <p:transition spd="slow" advTm="10911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9C45349B2C543A6D79B52B798210D" ma:contentTypeVersion="4" ma:contentTypeDescription="Create a new document." ma:contentTypeScope="" ma:versionID="c1469d24e0cc383dd1f89c4fdae8ec04">
  <xsd:schema xmlns:xsd="http://www.w3.org/2001/XMLSchema" xmlns:xs="http://www.w3.org/2001/XMLSchema" xmlns:p="http://schemas.microsoft.com/office/2006/metadata/properties" xmlns:ns3="055e1afa-e675-45e3-924f-a0e1ddc0aa55" targetNamespace="http://schemas.microsoft.com/office/2006/metadata/properties" ma:root="true" ma:fieldsID="b85049e804e8ddd0b81df198c2ad0d9a" ns3:_="">
    <xsd:import namespace="055e1afa-e675-45e3-924f-a0e1ddc0aa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e1afa-e675-45e3-924f-a0e1ddc0aa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E253F-E1BE-4228-94B8-B9F2364BEC84}">
  <ds:schemaRefs>
    <ds:schemaRef ds:uri="http://schemas.openxmlformats.org/package/2006/metadata/core-properties"/>
    <ds:schemaRef ds:uri="http://www.w3.org/XML/1998/namespace"/>
    <ds:schemaRef ds:uri="http://purl.org/dc/elements/1.1/"/>
    <ds:schemaRef ds:uri="055e1afa-e675-45e3-924f-a0e1ddc0aa55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94A6F6-4E3F-4588-9979-CD7FCAAB14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87A48B-E923-4022-9D97-6DFEBD6560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5e1afa-e675-45e3-924f-a0e1ddc0aa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1140</Words>
  <Application>Microsoft Office PowerPoint</Application>
  <PresentationFormat>Widescreen</PresentationFormat>
  <Paragraphs>315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Key 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Haruna</dc:creator>
  <cp:lastModifiedBy>Emmanuel Haruna</cp:lastModifiedBy>
  <cp:revision>94</cp:revision>
  <dcterms:created xsi:type="dcterms:W3CDTF">2025-03-14T11:04:48Z</dcterms:created>
  <dcterms:modified xsi:type="dcterms:W3CDTF">2025-04-15T17:26:56Z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0x0101009959C45349B2C543A6D79B52B798210D</vt:lpwstr>
  </property>
</Properties>
</file>