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3"/>
  </p:notesMasterIdLst>
  <p:handoutMasterIdLst>
    <p:handoutMasterId r:id="rId14"/>
  </p:handoutMasterIdLst>
  <p:sldIdLst>
    <p:sldId id="275" r:id="rId5"/>
    <p:sldId id="277" r:id="rId6"/>
    <p:sldId id="258" r:id="rId7"/>
    <p:sldId id="278" r:id="rId8"/>
    <p:sldId id="282" r:id="rId9"/>
    <p:sldId id="281" r:id="rId10"/>
    <p:sldId id="280" r:id="rId11"/>
    <p:sldId id="27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06" autoAdjust="0"/>
    <p:restoredTop sz="69020" autoAdjust="0"/>
  </p:normalViewPr>
  <p:slideViewPr>
    <p:cSldViewPr snapToGrid="0" snapToObjects="1">
      <p:cViewPr>
        <p:scale>
          <a:sx n="60" d="100"/>
          <a:sy n="60" d="100"/>
        </p:scale>
        <p:origin x="1752" y="-29"/>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11/19/2022</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11/19/2022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Boa </a:t>
            </a:r>
            <a:r>
              <a:rPr lang="en-US" dirty="0" err="1"/>
              <a:t>tarde</a:t>
            </a:r>
            <a:r>
              <a:rPr lang="en-US" dirty="0"/>
              <a:t>!</a:t>
            </a:r>
            <a:br>
              <a:rPr lang="en-US" dirty="0"/>
            </a:br>
            <a:r>
              <a:rPr lang="en-US" dirty="0" err="1"/>
              <a:t>Somos</a:t>
            </a:r>
            <a:r>
              <a:rPr lang="en-US" dirty="0"/>
              <a:t> a </a:t>
            </a:r>
            <a:r>
              <a:rPr lang="en-US" dirty="0" err="1"/>
              <a:t>Equipa</a:t>
            </a:r>
            <a:r>
              <a:rPr lang="en-US" dirty="0"/>
              <a:t> Verde.</a:t>
            </a:r>
            <a:br>
              <a:rPr lang="en-US" dirty="0"/>
            </a:br>
            <a:r>
              <a:rPr lang="en-US" dirty="0"/>
              <a:t>Como o tempo de </a:t>
            </a:r>
            <a:r>
              <a:rPr lang="en-US" dirty="0" err="1"/>
              <a:t>apresentação</a:t>
            </a:r>
            <a:r>
              <a:rPr lang="en-US" dirty="0"/>
              <a:t> é </a:t>
            </a:r>
            <a:r>
              <a:rPr lang="en-US" dirty="0" err="1"/>
              <a:t>curto</a:t>
            </a:r>
            <a:r>
              <a:rPr lang="en-US" dirty="0"/>
              <a:t>, </a:t>
            </a:r>
            <a:r>
              <a:rPr lang="en-US" dirty="0" err="1"/>
              <a:t>seremos</a:t>
            </a:r>
            <a:r>
              <a:rPr lang="en-US" dirty="0"/>
              <a:t> </a:t>
            </a:r>
            <a:r>
              <a:rPr lang="en-US" dirty="0" err="1"/>
              <a:t>bem</a:t>
            </a:r>
            <a:r>
              <a:rPr lang="en-US" dirty="0"/>
              <a:t> </a:t>
            </a:r>
            <a:r>
              <a:rPr lang="en-US" dirty="0" err="1"/>
              <a:t>sucintos</a:t>
            </a:r>
            <a:r>
              <a:rPr lang="en-US" dirty="0"/>
              <a:t>.</a:t>
            </a:r>
          </a:p>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705778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Grupo Verde </a:t>
            </a:r>
            <a:r>
              <a:rPr lang="en-US" dirty="0" err="1"/>
              <a:t>composto</a:t>
            </a:r>
            <a:r>
              <a:rPr lang="en-US" dirty="0"/>
              <a:t> </a:t>
            </a:r>
            <a:r>
              <a:rPr lang="en-US" dirty="0" err="1"/>
              <a:t>por</a:t>
            </a:r>
            <a:r>
              <a:rPr lang="en-US" dirty="0"/>
              <a:t> 4 </a:t>
            </a:r>
            <a:r>
              <a:rPr lang="en-US" dirty="0" err="1"/>
              <a:t>pessoas</a:t>
            </a:r>
            <a:r>
              <a:rPr lang="en-US" dirty="0"/>
              <a:t>.</a:t>
            </a:r>
            <a:br>
              <a:rPr lang="en-US" dirty="0"/>
            </a:br>
            <a:r>
              <a:rPr lang="en-US" dirty="0" err="1"/>
              <a:t>Temos</a:t>
            </a:r>
            <a:r>
              <a:rPr lang="en-US" dirty="0"/>
              <a:t> </a:t>
            </a:r>
            <a:r>
              <a:rPr lang="en-US" dirty="0" err="1"/>
              <a:t>uma</a:t>
            </a:r>
            <a:r>
              <a:rPr lang="en-US" dirty="0"/>
              <a:t> boa </a:t>
            </a:r>
            <a:r>
              <a:rPr lang="en-US" dirty="0" err="1"/>
              <a:t>diversificação</a:t>
            </a:r>
            <a:r>
              <a:rPr lang="en-US" dirty="0"/>
              <a:t> dos </a:t>
            </a:r>
            <a:r>
              <a:rPr lang="en-US" dirty="0" err="1"/>
              <a:t>papéis</a:t>
            </a:r>
            <a:r>
              <a:rPr lang="en-US" dirty="0"/>
              <a:t> para </a:t>
            </a:r>
            <a:r>
              <a:rPr lang="en-US" dirty="0" err="1"/>
              <a:t>conseguir</a:t>
            </a:r>
            <a:r>
              <a:rPr lang="en-US" dirty="0"/>
              <a:t> </a:t>
            </a:r>
            <a:r>
              <a:rPr lang="en-US" dirty="0" err="1"/>
              <a:t>construir</a:t>
            </a:r>
            <a:r>
              <a:rPr lang="en-US" dirty="0"/>
              <a:t> a </a:t>
            </a:r>
            <a:r>
              <a:rPr lang="en-US" dirty="0" err="1"/>
              <a:t>aplicação</a:t>
            </a:r>
            <a:r>
              <a:rPr lang="en-US" dirty="0"/>
              <a:t>.</a:t>
            </a:r>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3853809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Conforme</a:t>
            </a:r>
            <a:r>
              <a:rPr lang="en-US" dirty="0"/>
              <a:t> o </a:t>
            </a:r>
            <a:r>
              <a:rPr lang="en-US" dirty="0" err="1"/>
              <a:t>desafio</a:t>
            </a:r>
            <a:r>
              <a:rPr lang="en-US" dirty="0"/>
              <a:t> </a:t>
            </a:r>
            <a:r>
              <a:rPr lang="en-US" dirty="0" err="1"/>
              <a:t>proposto</a:t>
            </a:r>
            <a:r>
              <a:rPr lang="en-US" dirty="0"/>
              <a:t> de </a:t>
            </a:r>
            <a:r>
              <a:rPr lang="en-US" dirty="0" err="1"/>
              <a:t>desenvolver</a:t>
            </a:r>
            <a:r>
              <a:rPr lang="en-US" dirty="0"/>
              <a:t> </a:t>
            </a:r>
            <a:r>
              <a:rPr lang="en-US" dirty="0" err="1"/>
              <a:t>uma</a:t>
            </a:r>
            <a:r>
              <a:rPr lang="en-US" dirty="0"/>
              <a:t> </a:t>
            </a:r>
            <a:r>
              <a:rPr lang="en-US" dirty="0" err="1"/>
              <a:t>aplicação</a:t>
            </a:r>
            <a:r>
              <a:rPr lang="en-US" dirty="0"/>
              <a:t> para </a:t>
            </a:r>
            <a:r>
              <a:rPr lang="en-US" dirty="0" err="1"/>
              <a:t>envio</a:t>
            </a:r>
            <a:r>
              <a:rPr lang="en-US" dirty="0"/>
              <a:t> de </a:t>
            </a:r>
            <a:r>
              <a:rPr lang="en-US" dirty="0" err="1"/>
              <a:t>mensagens</a:t>
            </a:r>
            <a:r>
              <a:rPr lang="en-US" dirty="0"/>
              <a:t> para </a:t>
            </a:r>
            <a:r>
              <a:rPr lang="en-US" dirty="0" err="1"/>
              <a:t>qualquer</a:t>
            </a:r>
            <a:r>
              <a:rPr lang="en-US" dirty="0"/>
              <a:t> Plataforma, </a:t>
            </a:r>
            <a:r>
              <a:rPr lang="en-US" dirty="0" err="1"/>
              <a:t>fizemos</a:t>
            </a:r>
            <a:r>
              <a:rPr lang="en-US" dirty="0"/>
              <a:t> o </a:t>
            </a:r>
            <a:r>
              <a:rPr lang="en-US" dirty="0" err="1"/>
              <a:t>possivel</a:t>
            </a:r>
            <a:r>
              <a:rPr lang="en-US" dirty="0"/>
              <a:t> com </a:t>
            </a:r>
            <a:r>
              <a:rPr lang="en-US" dirty="0" err="1"/>
              <a:t>os</a:t>
            </a:r>
            <a:r>
              <a:rPr lang="en-US" dirty="0"/>
              <a:t> </a:t>
            </a:r>
            <a:r>
              <a:rPr lang="en-US" dirty="0" err="1"/>
              <a:t>requisitos</a:t>
            </a:r>
            <a:r>
              <a:rPr lang="en-US" dirty="0"/>
              <a:t> e tempo que </a:t>
            </a:r>
            <a:r>
              <a:rPr lang="en-US" dirty="0" err="1"/>
              <a:t>tivemos</a:t>
            </a:r>
            <a:r>
              <a:rPr lang="en-US" dirty="0"/>
              <a:t>.</a:t>
            </a:r>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Nossa</a:t>
            </a:r>
            <a:r>
              <a:rPr lang="en-US" dirty="0"/>
              <a:t> </a:t>
            </a:r>
            <a:r>
              <a:rPr lang="en-US" dirty="0" err="1"/>
              <a:t>solução</a:t>
            </a:r>
            <a:r>
              <a:rPr lang="en-US" dirty="0"/>
              <a:t> </a:t>
            </a:r>
            <a:r>
              <a:rPr lang="en-US" dirty="0" err="1"/>
              <a:t>foi</a:t>
            </a:r>
            <a:r>
              <a:rPr lang="en-US" dirty="0"/>
              <a:t> </a:t>
            </a:r>
            <a:r>
              <a:rPr lang="en-US" dirty="0" err="1"/>
              <a:t>arquitetada</a:t>
            </a:r>
            <a:r>
              <a:rPr lang="en-US" dirty="0"/>
              <a:t> para ser </a:t>
            </a:r>
            <a:r>
              <a:rPr lang="en-US" dirty="0" err="1"/>
              <a:t>usada</a:t>
            </a:r>
            <a:r>
              <a:rPr lang="en-US" dirty="0"/>
              <a:t> 100% </a:t>
            </a:r>
            <a:r>
              <a:rPr lang="en-US" dirty="0" err="1"/>
              <a:t>em</a:t>
            </a:r>
            <a:r>
              <a:rPr lang="en-US" dirty="0"/>
              <a:t> </a:t>
            </a:r>
            <a:r>
              <a:rPr lang="en-US" dirty="0" err="1"/>
              <a:t>nuvem</a:t>
            </a:r>
            <a:r>
              <a:rPr lang="en-US" dirty="0"/>
              <a:t>. (</a:t>
            </a:r>
            <a:r>
              <a:rPr lang="en-US" dirty="0" err="1"/>
              <a:t>Aplicação</a:t>
            </a:r>
            <a:r>
              <a:rPr lang="en-US" dirty="0"/>
              <a:t> Web, </a:t>
            </a:r>
            <a:r>
              <a:rPr lang="en-US" dirty="0" err="1"/>
              <a:t>Serviço</a:t>
            </a:r>
            <a:r>
              <a:rPr lang="en-US" dirty="0"/>
              <a:t> Web, Database, </a:t>
            </a:r>
            <a:r>
              <a:rPr lang="en-US" dirty="0" err="1"/>
              <a:t>Serviço</a:t>
            </a:r>
            <a:r>
              <a:rPr lang="en-US" dirty="0"/>
              <a:t> de </a:t>
            </a:r>
            <a:r>
              <a:rPr lang="en-US" dirty="0" err="1"/>
              <a:t>Mensageria</a:t>
            </a:r>
            <a:r>
              <a:rPr lang="en-US" dirty="0"/>
              <a:t>, e Reports)</a:t>
            </a:r>
          </a:p>
          <a:p>
            <a:r>
              <a:rPr lang="en-US" dirty="0" err="1"/>
              <a:t>Começando</a:t>
            </a:r>
            <a:r>
              <a:rPr lang="en-US" dirty="0"/>
              <a:t> da </a:t>
            </a:r>
            <a:r>
              <a:rPr lang="en-US" dirty="0" err="1"/>
              <a:t>Arquitetura</a:t>
            </a:r>
            <a:r>
              <a:rPr lang="en-US" dirty="0"/>
              <a:t> do Sistema, </a:t>
            </a:r>
            <a:r>
              <a:rPr lang="en-US" dirty="0" err="1"/>
              <a:t>criamos</a:t>
            </a:r>
            <a:r>
              <a:rPr lang="en-US" dirty="0"/>
              <a:t> o </a:t>
            </a:r>
            <a:r>
              <a:rPr lang="en-US" dirty="0" err="1"/>
              <a:t>mesmo</a:t>
            </a:r>
            <a:r>
              <a:rPr lang="en-US" dirty="0"/>
              <a:t> </a:t>
            </a:r>
            <a:r>
              <a:rPr lang="en-US" dirty="0" err="1"/>
              <a:t>como</a:t>
            </a:r>
            <a:r>
              <a:rPr lang="en-US" dirty="0"/>
              <a:t> Restful API de modo que o Web Service e </a:t>
            </a:r>
            <a:r>
              <a:rPr lang="en-US" dirty="0" err="1"/>
              <a:t>WebApplication</a:t>
            </a:r>
            <a:r>
              <a:rPr lang="en-US" dirty="0"/>
              <a:t> </a:t>
            </a:r>
            <a:r>
              <a:rPr lang="en-US" dirty="0" err="1"/>
              <a:t>poderiam</a:t>
            </a:r>
            <a:r>
              <a:rPr lang="en-US" dirty="0"/>
              <a:t> ser </a:t>
            </a:r>
            <a:r>
              <a:rPr lang="en-US" dirty="0" err="1"/>
              <a:t>desacoplados</a:t>
            </a:r>
            <a:r>
              <a:rPr lang="en-US" dirty="0"/>
              <a:t>.</a:t>
            </a:r>
          </a:p>
          <a:p>
            <a:r>
              <a:rPr lang="en-US" dirty="0" err="1"/>
              <a:t>Os</a:t>
            </a:r>
            <a:r>
              <a:rPr lang="en-US" dirty="0"/>
              <a:t> reports </a:t>
            </a:r>
            <a:r>
              <a:rPr lang="en-US" dirty="0" err="1"/>
              <a:t>foram</a:t>
            </a:r>
            <a:r>
              <a:rPr lang="en-US" dirty="0"/>
              <a:t> </a:t>
            </a:r>
            <a:r>
              <a:rPr lang="en-US" dirty="0" err="1"/>
              <a:t>desenhados</a:t>
            </a:r>
            <a:r>
              <a:rPr lang="en-US" dirty="0"/>
              <a:t> </a:t>
            </a:r>
            <a:r>
              <a:rPr lang="en-US" dirty="0" err="1"/>
              <a:t>usando</a:t>
            </a:r>
            <a:r>
              <a:rPr lang="en-US" dirty="0"/>
              <a:t> um self service BI, já </a:t>
            </a:r>
            <a:r>
              <a:rPr lang="en-US" dirty="0" err="1"/>
              <a:t>constando</a:t>
            </a:r>
            <a:r>
              <a:rPr lang="en-US" dirty="0"/>
              <a:t> com </a:t>
            </a:r>
            <a:r>
              <a:rPr lang="en-US" dirty="0" err="1"/>
              <a:t>os</a:t>
            </a:r>
            <a:r>
              <a:rPr lang="en-US" dirty="0"/>
              <a:t> </a:t>
            </a:r>
            <a:r>
              <a:rPr lang="en-US" dirty="0" err="1"/>
              <a:t>relatórios</a:t>
            </a:r>
            <a:r>
              <a:rPr lang="en-US" dirty="0"/>
              <a:t> </a:t>
            </a:r>
            <a:r>
              <a:rPr lang="en-US" dirty="0" err="1"/>
              <a:t>básicos</a:t>
            </a:r>
            <a:r>
              <a:rPr lang="en-US" dirty="0"/>
              <a:t>, mas </a:t>
            </a:r>
            <a:r>
              <a:rPr lang="en-US" dirty="0" err="1"/>
              <a:t>podendo</a:t>
            </a:r>
            <a:r>
              <a:rPr lang="en-US" dirty="0"/>
              <a:t> ser </a:t>
            </a:r>
            <a:r>
              <a:rPr lang="en-US" dirty="0" err="1"/>
              <a:t>gerados</a:t>
            </a:r>
            <a:r>
              <a:rPr lang="en-US" dirty="0"/>
              <a:t> </a:t>
            </a:r>
            <a:r>
              <a:rPr lang="en-US" dirty="0" err="1"/>
              <a:t>relatórios</a:t>
            </a:r>
            <a:r>
              <a:rPr lang="en-US" dirty="0"/>
              <a:t> </a:t>
            </a:r>
            <a:r>
              <a:rPr lang="en-US" dirty="0" err="1"/>
              <a:t>posteriores</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 </a:t>
            </a:r>
            <a:r>
              <a:rPr lang="en-US" dirty="0" err="1"/>
              <a:t>Serviço</a:t>
            </a:r>
            <a:r>
              <a:rPr lang="en-US" dirty="0"/>
              <a:t> de </a:t>
            </a:r>
            <a:r>
              <a:rPr lang="en-US" dirty="0" err="1"/>
              <a:t>mensageria</a:t>
            </a:r>
            <a:r>
              <a:rPr lang="en-US" dirty="0"/>
              <a:t> </a:t>
            </a:r>
            <a:r>
              <a:rPr lang="en-US" dirty="0" err="1"/>
              <a:t>foi</a:t>
            </a:r>
            <a:r>
              <a:rPr lang="en-US" dirty="0"/>
              <a:t> </a:t>
            </a:r>
            <a:r>
              <a:rPr lang="en-US" dirty="0" err="1"/>
              <a:t>arquitetado</a:t>
            </a:r>
            <a:r>
              <a:rPr lang="en-US" dirty="0"/>
              <a:t> para </a:t>
            </a:r>
            <a:r>
              <a:rPr lang="en-US" dirty="0" err="1"/>
              <a:t>acomodar</a:t>
            </a:r>
            <a:r>
              <a:rPr lang="en-US" dirty="0"/>
              <a:t> </a:t>
            </a:r>
            <a:r>
              <a:rPr lang="en-US" dirty="0" err="1"/>
              <a:t>os</a:t>
            </a:r>
            <a:r>
              <a:rPr lang="en-US" dirty="0"/>
              <a:t> requests </a:t>
            </a:r>
            <a:r>
              <a:rPr lang="en-US" dirty="0" err="1"/>
              <a:t>padrões</a:t>
            </a:r>
            <a:r>
              <a:rPr lang="en-US" dirty="0"/>
              <a:t> </a:t>
            </a:r>
            <a:r>
              <a:rPr lang="en-US" dirty="0" err="1"/>
              <a:t>utilizados</a:t>
            </a:r>
            <a:r>
              <a:rPr lang="en-US" dirty="0"/>
              <a:t> </a:t>
            </a:r>
            <a:r>
              <a:rPr lang="en-US" dirty="0" err="1"/>
              <a:t>pelas</a:t>
            </a:r>
            <a:r>
              <a:rPr lang="en-US" dirty="0"/>
              <a:t> </a:t>
            </a:r>
            <a:r>
              <a:rPr lang="en-US" dirty="0" err="1"/>
              <a:t>plataformas</a:t>
            </a:r>
            <a:r>
              <a:rPr lang="en-US" dirty="0"/>
              <a:t> com </a:t>
            </a:r>
            <a:r>
              <a:rPr lang="en-US" dirty="0" err="1"/>
              <a:t>chamada</a:t>
            </a:r>
            <a:r>
              <a:rPr lang="en-US" dirty="0"/>
              <a:t> de API com tokens para </a:t>
            </a:r>
            <a:r>
              <a:rPr lang="en-US" dirty="0" err="1"/>
              <a:t>envio</a:t>
            </a:r>
            <a:r>
              <a:rPr lang="en-US" dirty="0"/>
              <a:t> das </a:t>
            </a:r>
            <a:r>
              <a:rPr lang="en-US" dirty="0" err="1"/>
              <a:t>mesmas</a:t>
            </a:r>
            <a:r>
              <a:rPr lang="en-US" dirty="0"/>
              <a:t>. </a:t>
            </a:r>
            <a:r>
              <a:rPr lang="en-US" dirty="0" err="1"/>
              <a:t>Além</a:t>
            </a:r>
            <a:r>
              <a:rPr lang="en-US" dirty="0"/>
              <a:t> </a:t>
            </a:r>
            <a:r>
              <a:rPr lang="en-US" dirty="0" err="1"/>
              <a:t>disso</a:t>
            </a:r>
            <a:r>
              <a:rPr lang="en-US" dirty="0"/>
              <a:t>  o </a:t>
            </a:r>
            <a:r>
              <a:rPr lang="en-US" dirty="0" err="1"/>
              <a:t>serviço</a:t>
            </a:r>
            <a:r>
              <a:rPr lang="en-US" dirty="0"/>
              <a:t> </a:t>
            </a:r>
            <a:r>
              <a:rPr lang="en-US" dirty="0" err="1"/>
              <a:t>foi</a:t>
            </a:r>
            <a:r>
              <a:rPr lang="en-US" dirty="0"/>
              <a:t> </a:t>
            </a:r>
            <a:r>
              <a:rPr lang="en-US" dirty="0" err="1"/>
              <a:t>desenhado</a:t>
            </a:r>
            <a:r>
              <a:rPr lang="en-US" dirty="0"/>
              <a:t> para </a:t>
            </a:r>
            <a:r>
              <a:rPr lang="en-US" dirty="0" err="1"/>
              <a:t>funcionar</a:t>
            </a:r>
            <a:r>
              <a:rPr lang="en-US" dirty="0"/>
              <a:t> de modo </a:t>
            </a:r>
            <a:r>
              <a:rPr lang="en-US" dirty="0" err="1"/>
              <a:t>assíncrono</a:t>
            </a:r>
            <a:r>
              <a:rPr lang="en-US" dirty="0"/>
              <a:t>, </a:t>
            </a:r>
            <a:r>
              <a:rPr lang="en-US" dirty="0" err="1"/>
              <a:t>podendo</a:t>
            </a:r>
            <a:r>
              <a:rPr lang="en-US" dirty="0"/>
              <a:t> </a:t>
            </a:r>
            <a:r>
              <a:rPr lang="en-US" dirty="0" err="1"/>
              <a:t>enviar</a:t>
            </a:r>
            <a:r>
              <a:rPr lang="en-US" dirty="0"/>
              <a:t> n </a:t>
            </a:r>
            <a:r>
              <a:rPr lang="en-US" dirty="0" err="1"/>
              <a:t>mensagens</a:t>
            </a:r>
            <a:r>
              <a:rPr lang="en-US" dirty="0"/>
              <a:t> e </a:t>
            </a:r>
            <a:r>
              <a:rPr lang="en-US" dirty="0" err="1"/>
              <a:t>aguardar</a:t>
            </a:r>
            <a:r>
              <a:rPr lang="en-US" dirty="0"/>
              <a:t> </a:t>
            </a:r>
            <a:r>
              <a:rPr lang="en-US" dirty="0" err="1"/>
              <a:t>repostas</a:t>
            </a:r>
            <a:r>
              <a:rPr lang="en-US" dirty="0"/>
              <a:t> </a:t>
            </a:r>
            <a:r>
              <a:rPr lang="en-US" dirty="0" err="1"/>
              <a:t>individuais</a:t>
            </a:r>
            <a:r>
              <a:rPr lang="en-US" dirty="0"/>
              <a:t> das </a:t>
            </a:r>
            <a:r>
              <a:rPr lang="en-US" dirty="0" err="1"/>
              <a:t>mesmas</a:t>
            </a:r>
            <a:r>
              <a:rPr lang="en-US" dirty="0"/>
              <a:t>.</a:t>
            </a:r>
          </a:p>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dirty="0"/>
          </a:p>
        </p:txBody>
      </p:sp>
    </p:spTree>
    <p:extLst>
      <p:ext uri="{BB962C8B-B14F-4D97-AF65-F5344CB8AC3E}">
        <p14:creationId xmlns:p14="http://schemas.microsoft.com/office/powerpoint/2010/main" val="2843202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Baseado</a:t>
            </a:r>
            <a:r>
              <a:rPr lang="en-US" dirty="0"/>
              <a:t> </a:t>
            </a:r>
            <a:r>
              <a:rPr lang="en-US" dirty="0" err="1"/>
              <a:t>na</a:t>
            </a:r>
            <a:r>
              <a:rPr lang="en-US" dirty="0"/>
              <a:t> </a:t>
            </a:r>
            <a:r>
              <a:rPr lang="en-US" dirty="0" err="1"/>
              <a:t>definição</a:t>
            </a:r>
            <a:r>
              <a:rPr lang="en-US" dirty="0"/>
              <a:t> do </a:t>
            </a:r>
            <a:r>
              <a:rPr lang="en-US" dirty="0" err="1"/>
              <a:t>problema</a:t>
            </a:r>
            <a:r>
              <a:rPr lang="en-US" dirty="0"/>
              <a:t>, </a:t>
            </a:r>
            <a:r>
              <a:rPr lang="en-US" dirty="0" err="1"/>
              <a:t>desenhamos</a:t>
            </a:r>
            <a:r>
              <a:rPr lang="en-US" dirty="0"/>
              <a:t> </a:t>
            </a:r>
            <a:r>
              <a:rPr lang="en-US" dirty="0" err="1"/>
              <a:t>os</a:t>
            </a:r>
            <a:r>
              <a:rPr lang="en-US" dirty="0"/>
              <a:t> </a:t>
            </a:r>
            <a:r>
              <a:rPr lang="en-US" dirty="0" err="1"/>
              <a:t>seguinte</a:t>
            </a:r>
            <a:r>
              <a:rPr lang="en-US" dirty="0"/>
              <a:t> </a:t>
            </a:r>
            <a:r>
              <a:rPr lang="en-US" dirty="0" err="1"/>
              <a:t>requisitos</a:t>
            </a:r>
            <a:r>
              <a:rPr lang="en-US" dirty="0"/>
              <a:t>.</a:t>
            </a:r>
          </a:p>
          <a:p>
            <a:r>
              <a:rPr lang="en-US" dirty="0" err="1"/>
              <a:t>Ações</a:t>
            </a:r>
            <a:r>
              <a:rPr lang="en-US" dirty="0"/>
              <a:t> </a:t>
            </a:r>
            <a:r>
              <a:rPr lang="en-US" dirty="0" err="1"/>
              <a:t>Administrativas</a:t>
            </a:r>
            <a:r>
              <a:rPr lang="en-US" dirty="0"/>
              <a:t>:</a:t>
            </a:r>
          </a:p>
          <a:p>
            <a:pPr marL="171450" indent="-171450">
              <a:buFontTx/>
              <a:buChar char="-"/>
            </a:pPr>
            <a:r>
              <a:rPr lang="en-US" dirty="0" err="1"/>
              <a:t>Cadastro</a:t>
            </a:r>
            <a:r>
              <a:rPr lang="en-US" dirty="0"/>
              <a:t> de </a:t>
            </a:r>
            <a:r>
              <a:rPr lang="en-US" dirty="0" err="1"/>
              <a:t>Usuários</a:t>
            </a:r>
            <a:r>
              <a:rPr lang="en-US" dirty="0"/>
              <a:t> do Sistema</a:t>
            </a:r>
          </a:p>
          <a:p>
            <a:pPr marL="171450" indent="-171450">
              <a:buFontTx/>
              <a:buChar char="-"/>
            </a:pPr>
            <a:r>
              <a:rPr lang="en-US" dirty="0" err="1"/>
              <a:t>Configuração</a:t>
            </a:r>
            <a:r>
              <a:rPr lang="en-US" dirty="0"/>
              <a:t> do </a:t>
            </a:r>
            <a:r>
              <a:rPr lang="en-US" dirty="0" err="1"/>
              <a:t>Serviço</a:t>
            </a:r>
            <a:r>
              <a:rPr lang="en-US" dirty="0"/>
              <a:t> de </a:t>
            </a:r>
            <a:r>
              <a:rPr lang="en-US" dirty="0" err="1"/>
              <a:t>Mensageria</a:t>
            </a:r>
            <a:r>
              <a:rPr lang="en-US" dirty="0"/>
              <a:t>, </a:t>
            </a:r>
            <a:r>
              <a:rPr lang="en-US" dirty="0" err="1"/>
              <a:t>isto</a:t>
            </a:r>
            <a:r>
              <a:rPr lang="en-US" dirty="0"/>
              <a:t> é, </a:t>
            </a:r>
            <a:r>
              <a:rPr lang="en-US" dirty="0" err="1"/>
              <a:t>inserir</a:t>
            </a:r>
            <a:r>
              <a:rPr lang="en-US" dirty="0"/>
              <a:t> hostname, </a:t>
            </a:r>
            <a:r>
              <a:rPr lang="en-US" dirty="0" err="1"/>
              <a:t>chaves</a:t>
            </a:r>
            <a:r>
              <a:rPr lang="en-US" dirty="0"/>
              <a:t> de </a:t>
            </a:r>
            <a:r>
              <a:rPr lang="en-US" dirty="0" err="1"/>
              <a:t>segurança</a:t>
            </a:r>
            <a:r>
              <a:rPr lang="en-US" dirty="0"/>
              <a:t>, </a:t>
            </a:r>
            <a:r>
              <a:rPr lang="en-US" dirty="0" err="1"/>
              <a:t>instância</a:t>
            </a:r>
            <a:r>
              <a:rPr lang="en-US" dirty="0"/>
              <a:t>, etc. </a:t>
            </a:r>
            <a:r>
              <a:rPr lang="en-US" dirty="0" err="1"/>
              <a:t>Essas</a:t>
            </a:r>
            <a:r>
              <a:rPr lang="en-US" dirty="0"/>
              <a:t> </a:t>
            </a:r>
            <a:r>
              <a:rPr lang="en-US" dirty="0" err="1"/>
              <a:t>informações</a:t>
            </a:r>
            <a:r>
              <a:rPr lang="en-US" dirty="0"/>
              <a:t> que </a:t>
            </a:r>
            <a:r>
              <a:rPr lang="en-US" dirty="0" err="1"/>
              <a:t>permitem</a:t>
            </a:r>
            <a:r>
              <a:rPr lang="en-US" dirty="0"/>
              <a:t> o </a:t>
            </a:r>
            <a:r>
              <a:rPr lang="en-US" dirty="0" err="1"/>
              <a:t>envio</a:t>
            </a:r>
            <a:r>
              <a:rPr lang="en-US" dirty="0"/>
              <a:t> da </a:t>
            </a:r>
            <a:r>
              <a:rPr lang="en-US" dirty="0" err="1"/>
              <a:t>mensagem</a:t>
            </a:r>
            <a:r>
              <a:rPr lang="en-US" dirty="0"/>
              <a:t> </a:t>
            </a:r>
            <a:r>
              <a:rPr lang="en-US" dirty="0" err="1"/>
              <a:t>pelo</a:t>
            </a:r>
            <a:r>
              <a:rPr lang="en-US" dirty="0"/>
              <a:t> </a:t>
            </a:r>
            <a:r>
              <a:rPr lang="en-US" dirty="0" err="1"/>
              <a:t>serviço</a:t>
            </a:r>
            <a:r>
              <a:rPr lang="en-US" dirty="0"/>
              <a:t> </a:t>
            </a:r>
            <a:r>
              <a:rPr lang="en-US" dirty="0" err="1"/>
              <a:t>escolhido</a:t>
            </a:r>
            <a:r>
              <a:rPr lang="en-US" dirty="0"/>
              <a:t>. Como </a:t>
            </a:r>
            <a:r>
              <a:rPr lang="en-US" dirty="0" err="1"/>
              <a:t>os</a:t>
            </a:r>
            <a:r>
              <a:rPr lang="en-US" dirty="0"/>
              <a:t> </a:t>
            </a:r>
            <a:r>
              <a:rPr lang="en-US" dirty="0" err="1"/>
              <a:t>mesmos</a:t>
            </a:r>
            <a:r>
              <a:rPr lang="en-US" dirty="0"/>
              <a:t> </a:t>
            </a:r>
            <a:r>
              <a:rPr lang="en-US" dirty="0" err="1"/>
              <a:t>podem</a:t>
            </a:r>
            <a:r>
              <a:rPr lang="en-US" dirty="0"/>
              <a:t> mudar </a:t>
            </a:r>
            <a:r>
              <a:rPr lang="en-US" dirty="0" err="1"/>
              <a:t>durante</a:t>
            </a:r>
            <a:r>
              <a:rPr lang="en-US" dirty="0"/>
              <a:t> o tempo, </a:t>
            </a:r>
            <a:r>
              <a:rPr lang="en-US" dirty="0" err="1"/>
              <a:t>essas</a:t>
            </a:r>
            <a:r>
              <a:rPr lang="en-US" dirty="0"/>
              <a:t> </a:t>
            </a:r>
            <a:r>
              <a:rPr lang="en-US" dirty="0" err="1"/>
              <a:t>informações</a:t>
            </a:r>
            <a:r>
              <a:rPr lang="en-US" dirty="0"/>
              <a:t> </a:t>
            </a:r>
            <a:r>
              <a:rPr lang="en-US" dirty="0" err="1"/>
              <a:t>são</a:t>
            </a:r>
            <a:r>
              <a:rPr lang="en-US" dirty="0"/>
              <a:t> </a:t>
            </a:r>
            <a:r>
              <a:rPr lang="en-US" dirty="0" err="1"/>
              <a:t>parametrizadas</a:t>
            </a:r>
            <a:r>
              <a:rPr lang="en-US" dirty="0"/>
              <a:t> para </a:t>
            </a:r>
            <a:r>
              <a:rPr lang="en-US" dirty="0" err="1"/>
              <a:t>uso</a:t>
            </a:r>
            <a:r>
              <a:rPr lang="en-US" dirty="0"/>
              <a:t>.</a:t>
            </a:r>
          </a:p>
          <a:p>
            <a:pPr marL="171450" indent="-171450">
              <a:buFontTx/>
              <a:buChar char="-"/>
            </a:pPr>
            <a:endParaRPr lang="en-US" dirty="0"/>
          </a:p>
          <a:p>
            <a:pPr marL="0" indent="0">
              <a:buFontTx/>
              <a:buNone/>
            </a:pPr>
            <a:r>
              <a:rPr lang="en-US" dirty="0" err="1"/>
              <a:t>Ações</a:t>
            </a:r>
            <a:r>
              <a:rPr lang="en-US" dirty="0"/>
              <a:t> </a:t>
            </a:r>
            <a:r>
              <a:rPr lang="en-US" dirty="0" err="1"/>
              <a:t>Operativas</a:t>
            </a:r>
            <a:r>
              <a:rPr lang="en-US" dirty="0"/>
              <a:t>:</a:t>
            </a:r>
          </a:p>
          <a:p>
            <a:pPr marL="171450" indent="-171450">
              <a:buFontTx/>
              <a:buChar char="-"/>
            </a:pPr>
            <a:r>
              <a:rPr lang="en-US" dirty="0" err="1"/>
              <a:t>Cadastro</a:t>
            </a:r>
            <a:r>
              <a:rPr lang="en-US" dirty="0"/>
              <a:t> de </a:t>
            </a:r>
            <a:r>
              <a:rPr lang="en-US" dirty="0" err="1"/>
              <a:t>Campanhas</a:t>
            </a:r>
            <a:r>
              <a:rPr lang="en-US" dirty="0"/>
              <a:t>, que </a:t>
            </a:r>
            <a:r>
              <a:rPr lang="en-US" dirty="0" err="1"/>
              <a:t>consiste</a:t>
            </a:r>
            <a:r>
              <a:rPr lang="en-US" dirty="0"/>
              <a:t> </a:t>
            </a:r>
            <a:r>
              <a:rPr lang="en-US" dirty="0" err="1"/>
              <a:t>em</a:t>
            </a:r>
            <a:r>
              <a:rPr lang="en-US" dirty="0"/>
              <a:t> </a:t>
            </a:r>
            <a:r>
              <a:rPr lang="en-US" dirty="0" err="1"/>
              <a:t>cadastrar</a:t>
            </a:r>
            <a:r>
              <a:rPr lang="en-US" dirty="0"/>
              <a:t> e </a:t>
            </a:r>
            <a:r>
              <a:rPr lang="en-US" dirty="0" err="1"/>
              <a:t>gerir</a:t>
            </a:r>
            <a:r>
              <a:rPr lang="en-US" dirty="0"/>
              <a:t> a </a:t>
            </a:r>
            <a:r>
              <a:rPr lang="en-US" dirty="0" err="1"/>
              <a:t>mensagem</a:t>
            </a:r>
            <a:r>
              <a:rPr lang="en-US" dirty="0"/>
              <a:t> que </a:t>
            </a:r>
            <a:r>
              <a:rPr lang="en-US" dirty="0" err="1"/>
              <a:t>será</a:t>
            </a:r>
            <a:r>
              <a:rPr lang="en-US" dirty="0"/>
              <a:t> </a:t>
            </a:r>
            <a:r>
              <a:rPr lang="en-US" dirty="0" err="1"/>
              <a:t>enviada</a:t>
            </a:r>
            <a:r>
              <a:rPr lang="en-US" dirty="0"/>
              <a:t>, </a:t>
            </a:r>
            <a:r>
              <a:rPr lang="en-US" dirty="0" err="1"/>
              <a:t>quando</a:t>
            </a:r>
            <a:r>
              <a:rPr lang="en-US" dirty="0"/>
              <a:t> </a:t>
            </a:r>
            <a:r>
              <a:rPr lang="en-US" dirty="0" err="1"/>
              <a:t>será</a:t>
            </a:r>
            <a:r>
              <a:rPr lang="en-US" dirty="0"/>
              <a:t> </a:t>
            </a:r>
            <a:r>
              <a:rPr lang="en-US" dirty="0" err="1"/>
              <a:t>disparada</a:t>
            </a:r>
            <a:r>
              <a:rPr lang="en-US" dirty="0"/>
              <a:t> e para </a:t>
            </a:r>
            <a:r>
              <a:rPr lang="en-US" dirty="0" err="1"/>
              <a:t>quais</a:t>
            </a:r>
            <a:r>
              <a:rPr lang="en-US" dirty="0"/>
              <a:t> </a:t>
            </a:r>
            <a:r>
              <a:rPr lang="en-US" dirty="0" err="1"/>
              <a:t>contatos</a:t>
            </a:r>
            <a:r>
              <a:rPr lang="en-US" dirty="0"/>
              <a:t>/</a:t>
            </a:r>
            <a:r>
              <a:rPr lang="en-US" dirty="0" err="1"/>
              <a:t>funcionários</a:t>
            </a:r>
            <a:r>
              <a:rPr lang="en-US" dirty="0"/>
              <a:t> </a:t>
            </a:r>
            <a:r>
              <a:rPr lang="en-US" dirty="0" err="1"/>
              <a:t>deve</a:t>
            </a:r>
            <a:r>
              <a:rPr lang="en-US" dirty="0"/>
              <a:t> </a:t>
            </a:r>
            <a:r>
              <a:rPr lang="en-US" dirty="0" err="1"/>
              <a:t>ir.</a:t>
            </a:r>
            <a:endParaRPr lang="en-US" dirty="0"/>
          </a:p>
          <a:p>
            <a:pPr marL="171450" indent="-171450">
              <a:buFontTx/>
              <a:buChar char="-"/>
            </a:pPr>
            <a:r>
              <a:rPr lang="en-US" dirty="0" err="1"/>
              <a:t>Cadastro</a:t>
            </a:r>
            <a:r>
              <a:rPr lang="en-US" dirty="0"/>
              <a:t> de </a:t>
            </a:r>
            <a:r>
              <a:rPr lang="en-US" dirty="0" err="1"/>
              <a:t>Contatos</a:t>
            </a:r>
            <a:r>
              <a:rPr lang="en-US" dirty="0"/>
              <a:t>, que é o </a:t>
            </a:r>
            <a:r>
              <a:rPr lang="en-US" dirty="0" err="1"/>
              <a:t>cadastro</a:t>
            </a:r>
            <a:r>
              <a:rPr lang="en-US" dirty="0"/>
              <a:t> de </a:t>
            </a:r>
            <a:r>
              <a:rPr lang="en-US" dirty="0" err="1"/>
              <a:t>funcionário</a:t>
            </a:r>
            <a:r>
              <a:rPr lang="en-US" dirty="0"/>
              <a:t> e </a:t>
            </a:r>
            <a:r>
              <a:rPr lang="en-US" dirty="0" err="1"/>
              <a:t>seus</a:t>
            </a:r>
            <a:r>
              <a:rPr lang="en-US" dirty="0"/>
              <a:t> </a:t>
            </a:r>
            <a:r>
              <a:rPr lang="en-US" dirty="0" err="1"/>
              <a:t>meios</a:t>
            </a:r>
            <a:r>
              <a:rPr lang="en-US" dirty="0"/>
              <a:t> de </a:t>
            </a:r>
            <a:r>
              <a:rPr lang="en-US" dirty="0" err="1"/>
              <a:t>contato</a:t>
            </a:r>
            <a:r>
              <a:rPr lang="en-US" dirty="0"/>
              <a:t> (email, </a:t>
            </a:r>
            <a:r>
              <a:rPr lang="en-US" dirty="0" err="1"/>
              <a:t>telefone</a:t>
            </a:r>
            <a:r>
              <a:rPr lang="en-US" dirty="0"/>
              <a:t>, </a:t>
            </a:r>
            <a:r>
              <a:rPr lang="en-US" dirty="0" err="1"/>
              <a:t>etc</a:t>
            </a:r>
            <a:r>
              <a:rPr lang="en-US" dirty="0"/>
              <a:t>)</a:t>
            </a:r>
          </a:p>
          <a:p>
            <a:pPr marL="171450" indent="-171450">
              <a:buFontTx/>
              <a:buChar char="-"/>
            </a:pPr>
            <a:r>
              <a:rPr lang="en-US" dirty="0" err="1"/>
              <a:t>Disparo</a:t>
            </a:r>
            <a:r>
              <a:rPr lang="en-US" dirty="0"/>
              <a:t> de </a:t>
            </a:r>
            <a:r>
              <a:rPr lang="en-US" dirty="0" err="1"/>
              <a:t>mensagem</a:t>
            </a:r>
            <a:r>
              <a:rPr lang="en-US" dirty="0"/>
              <a:t> é a </a:t>
            </a:r>
            <a:r>
              <a:rPr lang="en-US" dirty="0" err="1"/>
              <a:t>ativação</a:t>
            </a:r>
            <a:r>
              <a:rPr lang="en-US" dirty="0"/>
              <a:t> da </a:t>
            </a:r>
            <a:r>
              <a:rPr lang="en-US" dirty="0" err="1"/>
              <a:t>campanha</a:t>
            </a:r>
            <a:r>
              <a:rPr lang="en-US" dirty="0"/>
              <a:t> para </a:t>
            </a:r>
            <a:r>
              <a:rPr lang="en-US" dirty="0" err="1"/>
              <a:t>começar</a:t>
            </a:r>
            <a:r>
              <a:rPr lang="en-US" dirty="0"/>
              <a:t> a </a:t>
            </a:r>
            <a:r>
              <a:rPr lang="en-US" dirty="0" err="1"/>
              <a:t>enviar</a:t>
            </a:r>
            <a:r>
              <a:rPr lang="en-US" dirty="0"/>
              <a:t> a </a:t>
            </a:r>
            <a:r>
              <a:rPr lang="en-US" dirty="0" err="1"/>
              <a:t>mensagem</a:t>
            </a:r>
            <a:r>
              <a:rPr lang="en-US" dirty="0"/>
              <a:t> para </a:t>
            </a:r>
            <a:r>
              <a:rPr lang="en-US" dirty="0" err="1"/>
              <a:t>os</a:t>
            </a:r>
            <a:r>
              <a:rPr lang="en-US" dirty="0"/>
              <a:t> </a:t>
            </a:r>
            <a:r>
              <a:rPr lang="en-US" dirty="0" err="1"/>
              <a:t>contatos</a:t>
            </a:r>
            <a:r>
              <a:rPr lang="en-US" dirty="0"/>
              <a:t> </a:t>
            </a:r>
            <a:r>
              <a:rPr lang="en-US" dirty="0" err="1"/>
              <a:t>escolhidos</a:t>
            </a:r>
            <a:r>
              <a:rPr lang="en-US" dirty="0"/>
              <a:t>.</a:t>
            </a:r>
          </a:p>
          <a:p>
            <a:pPr marL="171450" indent="-171450">
              <a:buFontTx/>
              <a:buChar char="-"/>
            </a:pPr>
            <a:r>
              <a:rPr lang="en-US" dirty="0" err="1"/>
              <a:t>Relatórios</a:t>
            </a: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5</a:t>
            </a:fld>
            <a:endParaRPr lang="en-US" dirty="0"/>
          </a:p>
        </p:txBody>
      </p:sp>
    </p:spTree>
    <p:extLst>
      <p:ext uri="{BB962C8B-B14F-4D97-AF65-F5344CB8AC3E}">
        <p14:creationId xmlns:p14="http://schemas.microsoft.com/office/powerpoint/2010/main" val="796613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 a </a:t>
            </a:r>
            <a:r>
              <a:rPr lang="en-US" dirty="0" err="1"/>
              <a:t>prova</a:t>
            </a:r>
            <a:r>
              <a:rPr lang="en-US" dirty="0"/>
              <a:t> de </a:t>
            </a:r>
            <a:r>
              <a:rPr lang="en-US" dirty="0" err="1"/>
              <a:t>conceito</a:t>
            </a:r>
            <a:r>
              <a:rPr lang="en-US" dirty="0"/>
              <a:t>, </a:t>
            </a:r>
            <a:r>
              <a:rPr lang="en-US" dirty="0" err="1"/>
              <a:t>montamos</a:t>
            </a:r>
            <a:r>
              <a:rPr lang="en-US" dirty="0"/>
              <a:t> a suite </a:t>
            </a:r>
            <a:r>
              <a:rPr lang="en-US" dirty="0" err="1"/>
              <a:t>utilizando</a:t>
            </a:r>
            <a:r>
              <a:rPr lang="en-US" dirty="0"/>
              <a:t> Microsoft Azure.</a:t>
            </a:r>
            <a:br>
              <a:rPr lang="en-US" dirty="0"/>
            </a:br>
            <a:r>
              <a:rPr lang="en-US" dirty="0"/>
              <a:t>Para host dos </a:t>
            </a:r>
            <a:r>
              <a:rPr lang="en-US" dirty="0" err="1"/>
              <a:t>serviços</a:t>
            </a:r>
            <a:r>
              <a:rPr lang="en-US" dirty="0"/>
              <a:t>, </a:t>
            </a:r>
            <a:r>
              <a:rPr lang="en-US" dirty="0" err="1"/>
              <a:t>subimos</a:t>
            </a:r>
            <a:r>
              <a:rPr lang="en-US" dirty="0"/>
              <a:t> o front e back end no Azure App Services </a:t>
            </a:r>
            <a:r>
              <a:rPr lang="en-US" dirty="0" err="1"/>
              <a:t>integrados</a:t>
            </a:r>
            <a:r>
              <a:rPr lang="en-US" dirty="0"/>
              <a:t> no </a:t>
            </a:r>
            <a:r>
              <a:rPr lang="en-US" dirty="0" err="1"/>
              <a:t>repositório</a:t>
            </a:r>
            <a:r>
              <a:rPr lang="en-US" dirty="0"/>
              <a:t> do Azure DevOps com deploy </a:t>
            </a:r>
            <a:r>
              <a:rPr lang="en-US" dirty="0" err="1"/>
              <a:t>automático</a:t>
            </a:r>
            <a:r>
              <a:rPr lang="en-US" dirty="0"/>
              <a:t>.</a:t>
            </a:r>
          </a:p>
          <a:p>
            <a:r>
              <a:rPr lang="en-US" dirty="0"/>
              <a:t>Para a base de dados, </a:t>
            </a:r>
            <a:r>
              <a:rPr lang="en-US" dirty="0" err="1"/>
              <a:t>utilizamos</a:t>
            </a:r>
            <a:r>
              <a:rPr lang="en-US" dirty="0"/>
              <a:t> Azure SQL Server.</a:t>
            </a:r>
          </a:p>
          <a:p>
            <a:r>
              <a:rPr lang="en-US" dirty="0" err="1"/>
              <a:t>Relatórios</a:t>
            </a:r>
            <a:r>
              <a:rPr lang="en-US" dirty="0"/>
              <a:t> </a:t>
            </a:r>
            <a:r>
              <a:rPr lang="en-US" dirty="0" err="1"/>
              <a:t>foram</a:t>
            </a:r>
            <a:r>
              <a:rPr lang="en-US" dirty="0"/>
              <a:t> </a:t>
            </a:r>
            <a:r>
              <a:rPr lang="en-US" dirty="0" err="1"/>
              <a:t>feitos</a:t>
            </a:r>
            <a:r>
              <a:rPr lang="en-US" dirty="0"/>
              <a:t> </a:t>
            </a:r>
            <a:r>
              <a:rPr lang="en-US" dirty="0" err="1"/>
              <a:t>em</a:t>
            </a:r>
            <a:r>
              <a:rPr lang="en-US" dirty="0"/>
              <a:t> Tableau Public.</a:t>
            </a:r>
          </a:p>
        </p:txBody>
      </p:sp>
      <p:sp>
        <p:nvSpPr>
          <p:cNvPr id="4" name="Slide Number Placeholder 3"/>
          <p:cNvSpPr>
            <a:spLocks noGrp="1"/>
          </p:cNvSpPr>
          <p:nvPr>
            <p:ph type="sldNum" sz="quarter" idx="5"/>
          </p:nvPr>
        </p:nvSpPr>
        <p:spPr/>
        <p:txBody>
          <a:bodyPr/>
          <a:lstStyle/>
          <a:p>
            <a:fld id="{F3544625-0ADF-4414-89A2-9E135F0C849F}" type="slidenum">
              <a:rPr lang="en-US" smtClean="0"/>
              <a:t>6</a:t>
            </a:fld>
            <a:endParaRPr lang="en-US" dirty="0"/>
          </a:p>
        </p:txBody>
      </p:sp>
    </p:spTree>
    <p:extLst>
      <p:ext uri="{BB962C8B-B14F-4D97-AF65-F5344CB8AC3E}">
        <p14:creationId xmlns:p14="http://schemas.microsoft.com/office/powerpoint/2010/main" val="2302767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7</a:t>
            </a:fld>
            <a:endParaRPr lang="en-US" dirty="0"/>
          </a:p>
        </p:txBody>
      </p:sp>
    </p:spTree>
    <p:extLst>
      <p:ext uri="{BB962C8B-B14F-4D97-AF65-F5344CB8AC3E}">
        <p14:creationId xmlns:p14="http://schemas.microsoft.com/office/powerpoint/2010/main" val="1874682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8</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11/19/2022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11/19/2022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11/19/2022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hdphoto" Target="../media/hdphoto2.wdp"/><Relationship Id="rId13" Type="http://schemas.microsoft.com/office/2007/relationships/hdphoto" Target="../media/hdphoto4.wdp"/><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microsoft.com/office/2007/relationships/hdphoto" Target="../media/hdphoto1.wdp"/><Relationship Id="rId11" Type="http://schemas.microsoft.com/office/2007/relationships/hdphoto" Target="../media/hdphoto3.wdp"/><Relationship Id="rId5" Type="http://schemas.openxmlformats.org/officeDocument/2006/relationships/image" Target="../media/image8.png"/><Relationship Id="rId10"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a:normAutofit/>
          </a:bodyPr>
          <a:lstStyle/>
          <a:p>
            <a:r>
              <a:rPr lang="en-US" b="1" dirty="0"/>
              <a:t>Aubay – hackathon 2022</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a:normAutofit/>
          </a:bodyPr>
          <a:lstStyle/>
          <a:p>
            <a:r>
              <a:rPr lang="en-US" dirty="0">
                <a:solidFill>
                  <a:schemeClr val="accent1">
                    <a:lumMod val="40000"/>
                    <a:lumOff val="60000"/>
                  </a:schemeClr>
                </a:solidFill>
              </a:rPr>
              <a:t>GREEN TEAM</a:t>
            </a:r>
          </a:p>
        </p:txBody>
      </p:sp>
      <p:pic>
        <p:nvPicPr>
          <p:cNvPr id="6" name="Picture 5" descr="Logo&#10;&#10;Description automatically generated">
            <a:extLst>
              <a:ext uri="{FF2B5EF4-FFF2-40B4-BE49-F238E27FC236}">
                <a16:creationId xmlns:a16="http://schemas.microsoft.com/office/drawing/2014/main" id="{514526B7-88CA-C643-5FC3-DE0F127DA947}"/>
              </a:ext>
            </a:extLst>
          </p:cNvPr>
          <p:cNvPicPr>
            <a:picLocks noChangeAspect="1"/>
          </p:cNvPicPr>
          <p:nvPr/>
        </p:nvPicPr>
        <p:blipFill>
          <a:blip r:embed="rId4"/>
          <a:stretch>
            <a:fillRect/>
          </a:stretch>
        </p:blipFill>
        <p:spPr>
          <a:xfrm>
            <a:off x="579781" y="375455"/>
            <a:ext cx="2421464" cy="2421464"/>
          </a:xfrm>
          <a:prstGeom prst="rect">
            <a:avLst/>
          </a:prstGeom>
        </p:spPr>
      </p:pic>
    </p:spTree>
    <p:extLst>
      <p:ext uri="{BB962C8B-B14F-4D97-AF65-F5344CB8AC3E}">
        <p14:creationId xmlns:p14="http://schemas.microsoft.com/office/powerpoint/2010/main" val="3651660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997759" y="1435145"/>
            <a:ext cx="7197726" cy="766881"/>
          </a:xfrm>
        </p:spPr>
        <p:txBody>
          <a:bodyPr>
            <a:normAutofit fontScale="90000"/>
          </a:bodyPr>
          <a:lstStyle/>
          <a:p>
            <a:pPr algn="l"/>
            <a:r>
              <a:rPr lang="en-US" b="1" dirty="0"/>
              <a:t>GREEN TEAM</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2508156"/>
            <a:ext cx="7197726" cy="4023274"/>
          </a:xfrm>
        </p:spPr>
        <p:txBody>
          <a:bodyPr>
            <a:normAutofit/>
          </a:bodyPr>
          <a:lstStyle/>
          <a:p>
            <a:pPr marL="285750" indent="-285750" algn="l">
              <a:buFont typeface="Arial" panose="020B0604020202020204" pitchFamily="34" charset="0"/>
              <a:buChar char="•"/>
            </a:pPr>
            <a:r>
              <a:rPr lang="pt-BR" sz="2000" dirty="0">
                <a:solidFill>
                  <a:schemeClr val="accent1">
                    <a:lumMod val="40000"/>
                    <a:lumOff val="60000"/>
                  </a:schemeClr>
                </a:solidFill>
              </a:rPr>
              <a:t>Daniel Galvão de Azevedo</a:t>
            </a:r>
          </a:p>
          <a:p>
            <a:pPr marL="285750" indent="-285750" algn="l">
              <a:buFont typeface="Arial" panose="020B0604020202020204" pitchFamily="34" charset="0"/>
              <a:buChar char="•"/>
            </a:pPr>
            <a:r>
              <a:rPr lang="pt-BR" sz="2000" dirty="0">
                <a:solidFill>
                  <a:schemeClr val="accent1">
                    <a:lumMod val="40000"/>
                    <a:lumOff val="60000"/>
                  </a:schemeClr>
                </a:solidFill>
              </a:rPr>
              <a:t>Eduardo Coelho da Silva Porto Gonçalves</a:t>
            </a:r>
          </a:p>
          <a:p>
            <a:pPr marL="285750" indent="-285750" algn="l">
              <a:buFont typeface="Arial" panose="020B0604020202020204" pitchFamily="34" charset="0"/>
              <a:buChar char="•"/>
            </a:pPr>
            <a:r>
              <a:rPr lang="pt-BR" sz="2000" dirty="0">
                <a:solidFill>
                  <a:schemeClr val="accent1">
                    <a:lumMod val="40000"/>
                    <a:lumOff val="60000"/>
                  </a:schemeClr>
                </a:solidFill>
              </a:rPr>
              <a:t>José Aderbal Aragão Filho</a:t>
            </a:r>
          </a:p>
          <a:p>
            <a:pPr marL="285750" indent="-285750" algn="l">
              <a:buFont typeface="Arial" panose="020B0604020202020204" pitchFamily="34" charset="0"/>
              <a:buChar char="•"/>
            </a:pPr>
            <a:r>
              <a:rPr lang="pt-BR" sz="2000" dirty="0">
                <a:solidFill>
                  <a:schemeClr val="accent1">
                    <a:lumMod val="40000"/>
                    <a:lumOff val="60000"/>
                  </a:schemeClr>
                </a:solidFill>
              </a:rPr>
              <a:t>Thiago Noronha Caldas</a:t>
            </a:r>
            <a:endParaRPr lang="en-US" sz="2000" dirty="0">
              <a:solidFill>
                <a:schemeClr val="accent1">
                  <a:lumMod val="40000"/>
                  <a:lumOff val="60000"/>
                </a:schemeClr>
              </a:solidFill>
            </a:endParaRPr>
          </a:p>
        </p:txBody>
      </p:sp>
      <p:pic>
        <p:nvPicPr>
          <p:cNvPr id="6" name="Picture 5" descr="Logo&#10;&#10;Description automatically generated">
            <a:extLst>
              <a:ext uri="{FF2B5EF4-FFF2-40B4-BE49-F238E27FC236}">
                <a16:creationId xmlns:a16="http://schemas.microsoft.com/office/drawing/2014/main" id="{514526B7-88CA-C643-5FC3-DE0F127DA947}"/>
              </a:ext>
            </a:extLst>
          </p:cNvPr>
          <p:cNvPicPr>
            <a:picLocks noChangeAspect="1"/>
          </p:cNvPicPr>
          <p:nvPr/>
        </p:nvPicPr>
        <p:blipFill>
          <a:blip r:embed="rId4"/>
          <a:stretch>
            <a:fillRect/>
          </a:stretch>
        </p:blipFill>
        <p:spPr>
          <a:xfrm>
            <a:off x="579781" y="375455"/>
            <a:ext cx="2421464" cy="2421464"/>
          </a:xfrm>
          <a:prstGeom prst="rect">
            <a:avLst/>
          </a:prstGeom>
        </p:spPr>
      </p:pic>
    </p:spTree>
    <p:extLst>
      <p:ext uri="{BB962C8B-B14F-4D97-AF65-F5344CB8AC3E}">
        <p14:creationId xmlns:p14="http://schemas.microsoft.com/office/powerpoint/2010/main" val="1285913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sz="4000" dirty="0"/>
              <a:t>CHALLENGE</a:t>
            </a:r>
            <a:endParaRPr lang="ru-RU" dirty="0"/>
          </a:p>
        </p:txBody>
      </p:sp>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3" name="Picture 2" descr="Logo&#10;&#10;Description automatically generated">
            <a:extLst>
              <a:ext uri="{FF2B5EF4-FFF2-40B4-BE49-F238E27FC236}">
                <a16:creationId xmlns:a16="http://schemas.microsoft.com/office/drawing/2014/main" id="{7A758C90-B2D4-F3F8-34AC-E1154DA0AEBA}"/>
              </a:ext>
            </a:extLst>
          </p:cNvPr>
          <p:cNvPicPr>
            <a:picLocks noChangeAspect="1"/>
          </p:cNvPicPr>
          <p:nvPr/>
        </p:nvPicPr>
        <p:blipFill>
          <a:blip r:embed="rId4"/>
          <a:stretch>
            <a:fillRect/>
          </a:stretch>
        </p:blipFill>
        <p:spPr>
          <a:xfrm>
            <a:off x="111016" y="121215"/>
            <a:ext cx="584310" cy="584310"/>
          </a:xfrm>
          <a:prstGeom prst="rect">
            <a:avLst/>
          </a:prstGeom>
        </p:spPr>
      </p:pic>
      <p:sp>
        <p:nvSpPr>
          <p:cNvPr id="10" name="Content Placeholder 9">
            <a:extLst>
              <a:ext uri="{FF2B5EF4-FFF2-40B4-BE49-F238E27FC236}">
                <a16:creationId xmlns:a16="http://schemas.microsoft.com/office/drawing/2014/main" id="{5B716840-7CB5-9101-DBBD-CA670E486E9D}"/>
              </a:ext>
            </a:extLst>
          </p:cNvPr>
          <p:cNvSpPr>
            <a:spLocks noGrp="1"/>
          </p:cNvSpPr>
          <p:nvPr>
            <p:ph idx="1"/>
          </p:nvPr>
        </p:nvSpPr>
        <p:spPr>
          <a:xfrm>
            <a:off x="740966" y="1976410"/>
            <a:ext cx="10131425" cy="3237570"/>
          </a:xfrm>
        </p:spPr>
        <p:txBody>
          <a:bodyPr>
            <a:normAutofit/>
          </a:bodyPr>
          <a:lstStyle/>
          <a:p>
            <a:pPr marL="0" indent="0" algn="just">
              <a:buNone/>
            </a:pPr>
            <a:r>
              <a:rPr lang="en-US" sz="2800" cap="small" dirty="0"/>
              <a:t>develop a notification center for several channels (SMS, Email, WhatsApp, Teams, Signal, Telegram, etc.) of Aubay messages for employees. The application must have an interface for introducing contacts, messages by channels, data import through CSV and </a:t>
            </a:r>
            <a:r>
              <a:rPr lang="en-US" sz="2800" cap="small" dirty="0" err="1"/>
              <a:t>Aubilous</a:t>
            </a:r>
            <a:r>
              <a:rPr lang="en-US" sz="2800" cap="small" dirty="0"/>
              <a:t> reports of the success rate per message sent per channel.</a:t>
            </a:r>
          </a:p>
        </p:txBody>
      </p:sp>
    </p:spTree>
    <p:extLst>
      <p:ext uri="{BB962C8B-B14F-4D97-AF65-F5344CB8AC3E}">
        <p14:creationId xmlns:p14="http://schemas.microsoft.com/office/powerpoint/2010/main" val="2913824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7A758C90-B2D4-F3F8-34AC-E1154DA0AEBA}"/>
              </a:ext>
            </a:extLst>
          </p:cNvPr>
          <p:cNvPicPr>
            <a:picLocks noChangeAspect="1"/>
          </p:cNvPicPr>
          <p:nvPr/>
        </p:nvPicPr>
        <p:blipFill>
          <a:blip r:embed="rId3"/>
          <a:stretch>
            <a:fillRect/>
          </a:stretch>
        </p:blipFill>
        <p:spPr>
          <a:xfrm>
            <a:off x="111016" y="121215"/>
            <a:ext cx="584310" cy="584310"/>
          </a:xfrm>
          <a:prstGeom prst="rect">
            <a:avLst/>
          </a:prstGeom>
        </p:spPr>
      </p:pic>
      <p:pic>
        <p:nvPicPr>
          <p:cNvPr id="5" name="Content Placeholder 4" descr="Graphical user interface, application">
            <a:extLst>
              <a:ext uri="{FF2B5EF4-FFF2-40B4-BE49-F238E27FC236}">
                <a16:creationId xmlns:a16="http://schemas.microsoft.com/office/drawing/2014/main" id="{DF0C9E4F-0430-9866-B3FC-4B87D17295AC}"/>
              </a:ext>
            </a:extLst>
          </p:cNvPr>
          <p:cNvPicPr>
            <a:picLocks noGrp="1" noChangeAspect="1"/>
          </p:cNvPicPr>
          <p:nvPr>
            <p:ph idx="1"/>
          </p:nvPr>
        </p:nvPicPr>
        <p:blipFill rotWithShape="1">
          <a:blip r:embed="rId4"/>
          <a:srcRect l="-2290" t="-2311" r="-4017" b="-1869"/>
          <a:stretch/>
        </p:blipFill>
        <p:spPr>
          <a:xfrm>
            <a:off x="5844074" y="1122013"/>
            <a:ext cx="5178489" cy="4613973"/>
          </a:xfrm>
          <a:prstGeom prst="roundRect">
            <a:avLst>
              <a:gd name="adj" fmla="val 2885"/>
            </a:avLst>
          </a:prstGeom>
          <a:solidFill>
            <a:srgbClr val="FFFFFF">
              <a:shade val="85000"/>
            </a:srgbClr>
          </a:solidFill>
          <a:ln>
            <a:noFill/>
          </a:ln>
          <a:effectLst>
            <a:reflection blurRad="12700" stA="38000" endPos="28000" dist="5000" dir="5400000" sy="-100000" algn="bl" rotWithShape="0"/>
          </a:effectLst>
        </p:spPr>
      </p:pic>
      <p:sp>
        <p:nvSpPr>
          <p:cNvPr id="8" name="Title 1">
            <a:extLst>
              <a:ext uri="{FF2B5EF4-FFF2-40B4-BE49-F238E27FC236}">
                <a16:creationId xmlns:a16="http://schemas.microsoft.com/office/drawing/2014/main" id="{AF97DFBF-A829-A015-53F2-AF72C8C4064E}"/>
              </a:ext>
            </a:extLst>
          </p:cNvPr>
          <p:cNvSpPr txBox="1">
            <a:spLocks/>
          </p:cNvSpPr>
          <p:nvPr/>
        </p:nvSpPr>
        <p:spPr>
          <a:xfrm>
            <a:off x="685801" y="609600"/>
            <a:ext cx="6143423"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t>Solution</a:t>
            </a:r>
            <a:endParaRPr lang="ru-RU" dirty="0"/>
          </a:p>
        </p:txBody>
      </p:sp>
      <p:sp>
        <p:nvSpPr>
          <p:cNvPr id="9" name="Content Placeholder 9">
            <a:extLst>
              <a:ext uri="{FF2B5EF4-FFF2-40B4-BE49-F238E27FC236}">
                <a16:creationId xmlns:a16="http://schemas.microsoft.com/office/drawing/2014/main" id="{F7490122-5661-C4D5-4C0C-44A8E540A71A}"/>
              </a:ext>
            </a:extLst>
          </p:cNvPr>
          <p:cNvSpPr txBox="1">
            <a:spLocks/>
          </p:cNvSpPr>
          <p:nvPr/>
        </p:nvSpPr>
        <p:spPr>
          <a:xfrm>
            <a:off x="740967" y="1976410"/>
            <a:ext cx="4717442" cy="2007761"/>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gn="just"/>
            <a:r>
              <a:rPr lang="en-US" sz="2400" cap="small" dirty="0"/>
              <a:t>Cloud Based Solution</a:t>
            </a:r>
          </a:p>
          <a:p>
            <a:pPr algn="just"/>
            <a:r>
              <a:rPr lang="en-US" sz="2400" cap="small" dirty="0"/>
              <a:t>Restful API</a:t>
            </a:r>
          </a:p>
          <a:p>
            <a:pPr algn="just"/>
            <a:r>
              <a:rPr lang="en-US" sz="2400" cap="small" dirty="0"/>
              <a:t>Asynchronous Message HUB</a:t>
            </a:r>
          </a:p>
          <a:p>
            <a:pPr algn="just"/>
            <a:r>
              <a:rPr lang="en-US" sz="2400" cap="small" dirty="0"/>
              <a:t>Self Service BI</a:t>
            </a:r>
          </a:p>
        </p:txBody>
      </p:sp>
    </p:spTree>
    <p:extLst>
      <p:ext uri="{BB962C8B-B14F-4D97-AF65-F5344CB8AC3E}">
        <p14:creationId xmlns:p14="http://schemas.microsoft.com/office/powerpoint/2010/main" val="2308503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sz="4000" dirty="0"/>
              <a:t>Requirements</a:t>
            </a:r>
            <a:endParaRPr lang="ru-RU" dirty="0"/>
          </a:p>
        </p:txBody>
      </p:sp>
      <p:pic>
        <p:nvPicPr>
          <p:cNvPr id="3" name="Picture 2" descr="Logo&#10;&#10;Description automatically generated">
            <a:extLst>
              <a:ext uri="{FF2B5EF4-FFF2-40B4-BE49-F238E27FC236}">
                <a16:creationId xmlns:a16="http://schemas.microsoft.com/office/drawing/2014/main" id="{7A758C90-B2D4-F3F8-34AC-E1154DA0AEBA}"/>
              </a:ext>
            </a:extLst>
          </p:cNvPr>
          <p:cNvPicPr>
            <a:picLocks noChangeAspect="1"/>
          </p:cNvPicPr>
          <p:nvPr/>
        </p:nvPicPr>
        <p:blipFill>
          <a:blip r:embed="rId3"/>
          <a:stretch>
            <a:fillRect/>
          </a:stretch>
        </p:blipFill>
        <p:spPr>
          <a:xfrm>
            <a:off x="111016" y="121215"/>
            <a:ext cx="584310" cy="584310"/>
          </a:xfrm>
          <a:prstGeom prst="rect">
            <a:avLst/>
          </a:prstGeom>
        </p:spPr>
      </p:pic>
      <p:sp>
        <p:nvSpPr>
          <p:cNvPr id="10" name="Content Placeholder 9">
            <a:extLst>
              <a:ext uri="{FF2B5EF4-FFF2-40B4-BE49-F238E27FC236}">
                <a16:creationId xmlns:a16="http://schemas.microsoft.com/office/drawing/2014/main" id="{5B716840-7CB5-9101-DBBD-CA670E486E9D}"/>
              </a:ext>
            </a:extLst>
          </p:cNvPr>
          <p:cNvSpPr>
            <a:spLocks noGrp="1"/>
          </p:cNvSpPr>
          <p:nvPr>
            <p:ph idx="1"/>
          </p:nvPr>
        </p:nvSpPr>
        <p:spPr>
          <a:xfrm>
            <a:off x="403171" y="1873540"/>
            <a:ext cx="5692829" cy="1555460"/>
          </a:xfrm>
        </p:spPr>
        <p:txBody>
          <a:bodyPr>
            <a:normAutofit lnSpcReduction="10000"/>
          </a:bodyPr>
          <a:lstStyle/>
          <a:p>
            <a:pPr marL="0" indent="0" algn="just">
              <a:buNone/>
            </a:pPr>
            <a:r>
              <a:rPr lang="en-US" sz="2800" cap="small" dirty="0"/>
              <a:t>Administrative</a:t>
            </a:r>
          </a:p>
          <a:p>
            <a:pPr algn="just"/>
            <a:r>
              <a:rPr lang="en-US" sz="2800" cap="small" dirty="0"/>
              <a:t>System Users</a:t>
            </a:r>
          </a:p>
          <a:p>
            <a:pPr algn="just"/>
            <a:r>
              <a:rPr lang="en-US" sz="2800" cap="small" dirty="0"/>
              <a:t>Services Message Configuration</a:t>
            </a:r>
          </a:p>
        </p:txBody>
      </p:sp>
      <p:sp>
        <p:nvSpPr>
          <p:cNvPr id="4" name="Content Placeholder 9">
            <a:extLst>
              <a:ext uri="{FF2B5EF4-FFF2-40B4-BE49-F238E27FC236}">
                <a16:creationId xmlns:a16="http://schemas.microsoft.com/office/drawing/2014/main" id="{96B32493-D14A-E3D9-8811-DF9293CAD62E}"/>
              </a:ext>
            </a:extLst>
          </p:cNvPr>
          <p:cNvSpPr txBox="1">
            <a:spLocks/>
          </p:cNvSpPr>
          <p:nvPr/>
        </p:nvSpPr>
        <p:spPr>
          <a:xfrm>
            <a:off x="7103586" y="3017520"/>
            <a:ext cx="4076700" cy="2617470"/>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just">
              <a:buFont typeface="Arial"/>
              <a:buNone/>
            </a:pPr>
            <a:r>
              <a:rPr lang="en-US" sz="2800" cap="small" dirty="0"/>
              <a:t>Operation</a:t>
            </a:r>
          </a:p>
          <a:p>
            <a:pPr algn="just"/>
            <a:r>
              <a:rPr lang="en-US" sz="2800" cap="small" dirty="0"/>
              <a:t>Campaign</a:t>
            </a:r>
          </a:p>
          <a:p>
            <a:pPr algn="just"/>
            <a:r>
              <a:rPr lang="en-US" sz="2800" cap="small" dirty="0"/>
              <a:t>Contacts</a:t>
            </a:r>
          </a:p>
          <a:p>
            <a:pPr algn="just"/>
            <a:r>
              <a:rPr lang="en-US" sz="2800" cap="small" dirty="0"/>
              <a:t>Message dispatch</a:t>
            </a:r>
          </a:p>
          <a:p>
            <a:pPr algn="just"/>
            <a:r>
              <a:rPr lang="en-US" sz="2800" cap="small" dirty="0"/>
              <a:t>Report</a:t>
            </a:r>
          </a:p>
        </p:txBody>
      </p:sp>
    </p:spTree>
    <p:extLst>
      <p:ext uri="{BB962C8B-B14F-4D97-AF65-F5344CB8AC3E}">
        <p14:creationId xmlns:p14="http://schemas.microsoft.com/office/powerpoint/2010/main" val="1759142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7A758C90-B2D4-F3F8-34AC-E1154DA0AEBA}"/>
              </a:ext>
            </a:extLst>
          </p:cNvPr>
          <p:cNvPicPr>
            <a:picLocks noChangeAspect="1"/>
          </p:cNvPicPr>
          <p:nvPr/>
        </p:nvPicPr>
        <p:blipFill>
          <a:blip r:embed="rId3"/>
          <a:stretch>
            <a:fillRect/>
          </a:stretch>
        </p:blipFill>
        <p:spPr>
          <a:xfrm>
            <a:off x="111016" y="121215"/>
            <a:ext cx="584310" cy="584310"/>
          </a:xfrm>
          <a:prstGeom prst="rect">
            <a:avLst/>
          </a:prstGeom>
        </p:spPr>
      </p:pic>
      <p:sp>
        <p:nvSpPr>
          <p:cNvPr id="8" name="Title 1">
            <a:extLst>
              <a:ext uri="{FF2B5EF4-FFF2-40B4-BE49-F238E27FC236}">
                <a16:creationId xmlns:a16="http://schemas.microsoft.com/office/drawing/2014/main" id="{AF97DFBF-A829-A015-53F2-AF72C8C4064E}"/>
              </a:ext>
            </a:extLst>
          </p:cNvPr>
          <p:cNvSpPr txBox="1">
            <a:spLocks/>
          </p:cNvSpPr>
          <p:nvPr/>
        </p:nvSpPr>
        <p:spPr>
          <a:xfrm>
            <a:off x="685801" y="609600"/>
            <a:ext cx="6143423"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t>Proof Of Concept </a:t>
            </a:r>
            <a:endParaRPr lang="ru-RU" dirty="0"/>
          </a:p>
        </p:txBody>
      </p:sp>
      <p:pic>
        <p:nvPicPr>
          <p:cNvPr id="4" name="Picture 3" descr="A picture containing diagram&#10;&#10;Description automatically generated">
            <a:extLst>
              <a:ext uri="{FF2B5EF4-FFF2-40B4-BE49-F238E27FC236}">
                <a16:creationId xmlns:a16="http://schemas.microsoft.com/office/drawing/2014/main" id="{FFEBBEA5-4656-22DC-AA4F-2031E648C9A6}"/>
              </a:ext>
            </a:extLst>
          </p:cNvPr>
          <p:cNvPicPr>
            <a:picLocks noChangeAspect="1"/>
          </p:cNvPicPr>
          <p:nvPr/>
        </p:nvPicPr>
        <p:blipFill>
          <a:blip r:embed="rId4"/>
          <a:stretch>
            <a:fillRect/>
          </a:stretch>
        </p:blipFill>
        <p:spPr>
          <a:xfrm>
            <a:off x="6697451" y="754285"/>
            <a:ext cx="1746237" cy="982258"/>
          </a:xfrm>
          <a:prstGeom prst="rect">
            <a:avLst/>
          </a:prstGeom>
        </p:spPr>
      </p:pic>
      <p:pic>
        <p:nvPicPr>
          <p:cNvPr id="7" name="Picture 6" descr="Icon&#10;&#10;Description automatically generated">
            <a:extLst>
              <a:ext uri="{FF2B5EF4-FFF2-40B4-BE49-F238E27FC236}">
                <a16:creationId xmlns:a16="http://schemas.microsoft.com/office/drawing/2014/main" id="{A4ED2521-3FF4-FBBC-AACA-2E1882371DAA}"/>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475" b="89848" l="10000" r="90000">
                        <a14:foregroundMark x1="41548" y1="47547" x2="41548" y2="47547"/>
                        <a14:foregroundMark x1="46905" y1="9475" x2="46905" y2="9475"/>
                        <a14:foregroundMark x1="73214" y1="70897" x2="73214" y2="70897"/>
                      </a14:backgroundRemoval>
                    </a14:imgEffect>
                  </a14:imgLayer>
                </a14:imgProps>
              </a:ext>
            </a:extLst>
          </a:blip>
          <a:stretch>
            <a:fillRect/>
          </a:stretch>
        </p:blipFill>
        <p:spPr>
          <a:xfrm>
            <a:off x="7729572" y="4513488"/>
            <a:ext cx="1596722" cy="1123408"/>
          </a:xfrm>
          <a:prstGeom prst="rect">
            <a:avLst/>
          </a:prstGeom>
        </p:spPr>
      </p:pic>
      <p:pic>
        <p:nvPicPr>
          <p:cNvPr id="11" name="Picture 10" descr="A picture containing text, clipart, businesscard&#10;&#10;Description automatically generated">
            <a:extLst>
              <a:ext uri="{FF2B5EF4-FFF2-40B4-BE49-F238E27FC236}">
                <a16:creationId xmlns:a16="http://schemas.microsoft.com/office/drawing/2014/main" id="{6D2857FE-290A-F44F-5E57-02DF3C990A1F}"/>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8000" b="89778" l="8444" r="92889">
                        <a14:foregroundMark x1="92889" y1="89333" x2="92889" y2="89333"/>
                        <a14:foregroundMark x1="51111" y1="8000" x2="51111" y2="8000"/>
                        <a14:foregroundMark x1="8444" y1="84000" x2="8444" y2="84000"/>
                      </a14:backgroundRemoval>
                    </a14:imgEffect>
                  </a14:imgLayer>
                </a14:imgProps>
              </a:ext>
            </a:extLst>
          </a:blip>
          <a:stretch>
            <a:fillRect/>
          </a:stretch>
        </p:blipFill>
        <p:spPr>
          <a:xfrm>
            <a:off x="9610283" y="705525"/>
            <a:ext cx="1040191" cy="1040191"/>
          </a:xfrm>
          <a:prstGeom prst="rect">
            <a:avLst/>
          </a:prstGeom>
        </p:spPr>
      </p:pic>
      <p:sp>
        <p:nvSpPr>
          <p:cNvPr id="10" name="Content Placeholder 9">
            <a:extLst>
              <a:ext uri="{FF2B5EF4-FFF2-40B4-BE49-F238E27FC236}">
                <a16:creationId xmlns:a16="http://schemas.microsoft.com/office/drawing/2014/main" id="{1B3EF9F2-DA59-44CB-ADC9-69A7CC8662ED}"/>
              </a:ext>
            </a:extLst>
          </p:cNvPr>
          <p:cNvSpPr txBox="1">
            <a:spLocks/>
          </p:cNvSpPr>
          <p:nvPr/>
        </p:nvSpPr>
        <p:spPr>
          <a:xfrm>
            <a:off x="1088400" y="2288037"/>
            <a:ext cx="4717442" cy="2007761"/>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gn="just"/>
            <a:r>
              <a:rPr lang="en-US" sz="2400" cap="small" dirty="0"/>
              <a:t>Azure App Services</a:t>
            </a:r>
          </a:p>
          <a:p>
            <a:pPr lvl="1" algn="just"/>
            <a:r>
              <a:rPr lang="en-US" sz="2200" cap="small" dirty="0"/>
              <a:t>React</a:t>
            </a:r>
          </a:p>
          <a:p>
            <a:pPr lvl="1" algn="just"/>
            <a:r>
              <a:rPr lang="en-US" sz="2200" cap="small" dirty="0"/>
              <a:t>Java</a:t>
            </a:r>
          </a:p>
          <a:p>
            <a:pPr algn="just"/>
            <a:r>
              <a:rPr lang="en-US" sz="2400" cap="small" dirty="0"/>
              <a:t>Azure SQL Server</a:t>
            </a:r>
          </a:p>
          <a:p>
            <a:pPr algn="just"/>
            <a:r>
              <a:rPr lang="en-US" sz="2400" cap="small" dirty="0"/>
              <a:t>Tableau</a:t>
            </a:r>
          </a:p>
        </p:txBody>
      </p:sp>
      <p:pic>
        <p:nvPicPr>
          <p:cNvPr id="15" name="Picture 14" descr="Icon&#10;&#10;Description automatically generated">
            <a:extLst>
              <a:ext uri="{FF2B5EF4-FFF2-40B4-BE49-F238E27FC236}">
                <a16:creationId xmlns:a16="http://schemas.microsoft.com/office/drawing/2014/main" id="{F479563A-8152-266C-EF50-E48C8DEAA90B}"/>
              </a:ext>
            </a:extLst>
          </p:cNvPr>
          <p:cNvPicPr>
            <a:picLocks noChangeAspect="1"/>
          </p:cNvPicPr>
          <p:nvPr/>
        </p:nvPicPr>
        <p:blipFill>
          <a:blip r:embed="rId9"/>
          <a:stretch>
            <a:fillRect/>
          </a:stretch>
        </p:blipFill>
        <p:spPr>
          <a:xfrm>
            <a:off x="9326294" y="2925059"/>
            <a:ext cx="942563" cy="819245"/>
          </a:xfrm>
          <a:prstGeom prst="rect">
            <a:avLst/>
          </a:prstGeom>
        </p:spPr>
      </p:pic>
      <p:pic>
        <p:nvPicPr>
          <p:cNvPr id="14" name="Picture 13" descr="Logo, company name&#10;&#10;Description automatically generated">
            <a:extLst>
              <a:ext uri="{FF2B5EF4-FFF2-40B4-BE49-F238E27FC236}">
                <a16:creationId xmlns:a16="http://schemas.microsoft.com/office/drawing/2014/main" id="{A3B47599-6839-F812-90ED-54FF1FC8DE95}"/>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6125" b="90000" l="10000" r="90000">
                        <a14:foregroundMark x1="53083" y1="32750" x2="53083" y2="32750"/>
                        <a14:foregroundMark x1="46417" y1="24375" x2="46417" y2="24375"/>
                        <a14:foregroundMark x1="54833" y1="9375" x2="54833" y2="9375"/>
                        <a14:foregroundMark x1="54583" y1="6125" x2="54583" y2="6125"/>
                        <a14:foregroundMark x1="58500" y1="18250" x2="58500" y2="18250"/>
                        <a14:foregroundMark x1="64417" y1="42125" x2="64417" y2="42125"/>
                        <a14:foregroundMark x1="40250" y1="42500" x2="40250" y2="42500"/>
                        <a14:foregroundMark x1="45083" y1="48875" x2="45083" y2="48875"/>
                        <a14:foregroundMark x1="48333" y1="55625" x2="48333" y2="55625"/>
                        <a14:foregroundMark x1="62667" y1="63875" x2="62667" y2="63875"/>
                        <a14:foregroundMark x1="63833" y1="81875" x2="63833" y2="81875"/>
                        <a14:foregroundMark x1="54333" y1="81000" x2="54333" y2="81000"/>
                        <a14:foregroundMark x1="46250" y1="82750" x2="46250" y2="82750"/>
                        <a14:foregroundMark x1="37583" y1="78875" x2="37583" y2="78875"/>
                      </a14:backgroundRemoval>
                    </a14:imgEffect>
                  </a14:imgLayer>
                </a14:imgProps>
              </a:ext>
            </a:extLst>
          </a:blip>
          <a:stretch>
            <a:fillRect/>
          </a:stretch>
        </p:blipFill>
        <p:spPr>
          <a:xfrm>
            <a:off x="5763315" y="2288037"/>
            <a:ext cx="2184401" cy="1456267"/>
          </a:xfrm>
          <a:prstGeom prst="rect">
            <a:avLst/>
          </a:prstGeom>
        </p:spPr>
      </p:pic>
      <p:pic>
        <p:nvPicPr>
          <p:cNvPr id="1026" name="Picture 2">
            <a:extLst>
              <a:ext uri="{FF2B5EF4-FFF2-40B4-BE49-F238E27FC236}">
                <a16:creationId xmlns:a16="http://schemas.microsoft.com/office/drawing/2014/main" id="{7CD3DE5B-764D-2C83-C79C-9C92EE263A6A}"/>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7300" r="92700">
                        <a14:foregroundMark x1="7300" y1="41905" x2="7300" y2="41905"/>
                        <a14:foregroundMark x1="27600" y1="42381" x2="27600" y2="42381"/>
                        <a14:foregroundMark x1="42200" y1="56190" x2="42200" y2="56190"/>
                        <a14:foregroundMark x1="46400" y1="52619" x2="46400" y2="52619"/>
                        <a14:foregroundMark x1="60100" y1="45000" x2="60100" y2="45000"/>
                        <a14:foregroundMark x1="67400" y1="29762" x2="67400" y2="29762"/>
                        <a14:foregroundMark x1="67400" y1="52619" x2="67400" y2="52619"/>
                        <a14:foregroundMark x1="72800" y1="43571" x2="72800" y2="43571"/>
                        <a14:foregroundMark x1="92700" y1="50714" x2="92700" y2="50714"/>
                      </a14:backgroundRemoval>
                    </a14:imgEffect>
                  </a14:imgLayer>
                </a14:imgProps>
              </a:ext>
              <a:ext uri="{28A0092B-C50C-407E-A947-70E740481C1C}">
                <a14:useLocalDpi xmlns:a14="http://schemas.microsoft.com/office/drawing/2010/main" val="0"/>
              </a:ext>
            </a:extLst>
          </a:blip>
          <a:srcRect/>
          <a:stretch>
            <a:fillRect/>
          </a:stretch>
        </p:blipFill>
        <p:spPr bwMode="auto">
          <a:xfrm>
            <a:off x="4621938" y="5176655"/>
            <a:ext cx="2207286" cy="927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353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ight sky with mountains on the horizon">
            <a:extLst>
              <a:ext uri="{FF2B5EF4-FFF2-40B4-BE49-F238E27FC236}">
                <a16:creationId xmlns:a16="http://schemas.microsoft.com/office/drawing/2014/main" id="{2739CFE1-3E46-48B5-9BDB-769492BA7A53}"/>
              </a:ext>
            </a:extLst>
          </p:cNvPr>
          <p:cNvPicPr>
            <a:picLocks noGrp="1" noChangeAspect="1"/>
          </p:cNvPicPr>
          <p:nvPr>
            <p:ph sz="half" idx="1"/>
          </p:nvPr>
        </p:nvPicPr>
        <p:blipFill rotWithShape="1">
          <a:blip r:embed="rId3"/>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pic>
        <p:nvPicPr>
          <p:cNvPr id="3" name="Picture 2" descr="Logo&#10;&#10;Description automatically generated">
            <a:extLst>
              <a:ext uri="{FF2B5EF4-FFF2-40B4-BE49-F238E27FC236}">
                <a16:creationId xmlns:a16="http://schemas.microsoft.com/office/drawing/2014/main" id="{10F0853A-7D5E-2034-B348-E8BE59D3916A}"/>
              </a:ext>
            </a:extLst>
          </p:cNvPr>
          <p:cNvPicPr>
            <a:picLocks noChangeAspect="1"/>
          </p:cNvPicPr>
          <p:nvPr/>
        </p:nvPicPr>
        <p:blipFill>
          <a:blip r:embed="rId4"/>
          <a:stretch>
            <a:fillRect/>
          </a:stretch>
        </p:blipFill>
        <p:spPr>
          <a:xfrm>
            <a:off x="111016" y="121215"/>
            <a:ext cx="584310" cy="584310"/>
          </a:xfrm>
          <a:prstGeom prst="rect">
            <a:avLst/>
          </a:prstGeom>
        </p:spPr>
      </p:pic>
      <p:sp>
        <p:nvSpPr>
          <p:cNvPr id="9" name="Title 8">
            <a:extLst>
              <a:ext uri="{FF2B5EF4-FFF2-40B4-BE49-F238E27FC236}">
                <a16:creationId xmlns:a16="http://schemas.microsoft.com/office/drawing/2014/main" id="{ABFF97ED-EEB4-7900-D1FB-C59B6F94826A}"/>
              </a:ext>
            </a:extLst>
          </p:cNvPr>
          <p:cNvSpPr>
            <a:spLocks noGrp="1"/>
          </p:cNvSpPr>
          <p:nvPr>
            <p:ph type="title"/>
          </p:nvPr>
        </p:nvSpPr>
        <p:spPr>
          <a:xfrm>
            <a:off x="4390055" y="2700866"/>
            <a:ext cx="3718247" cy="1456267"/>
          </a:xfrm>
        </p:spPr>
        <p:txBody>
          <a:bodyPr/>
          <a:lstStyle/>
          <a:p>
            <a:r>
              <a:rPr lang="en-US" dirty="0"/>
              <a:t>DEMOSTRATION</a:t>
            </a:r>
          </a:p>
        </p:txBody>
      </p:sp>
    </p:spTree>
    <p:extLst>
      <p:ext uri="{BB962C8B-B14F-4D97-AF65-F5344CB8AC3E}">
        <p14:creationId xmlns:p14="http://schemas.microsoft.com/office/powerpoint/2010/main" val="2451513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4652865" y="4094757"/>
            <a:ext cx="7197726" cy="2421464"/>
          </a:xfrm>
        </p:spPr>
        <p:txBody>
          <a:bodyPr>
            <a:normAutofit/>
          </a:bodyPr>
          <a:lstStyle/>
          <a:p>
            <a:r>
              <a:rPr lang="en-US" dirty="0"/>
              <a:t>Thank You!</a:t>
            </a:r>
          </a:p>
        </p:txBody>
      </p:sp>
      <p:pic>
        <p:nvPicPr>
          <p:cNvPr id="4" name="Picture 3" descr="Logo&#10;&#10;Description automatically generated">
            <a:extLst>
              <a:ext uri="{FF2B5EF4-FFF2-40B4-BE49-F238E27FC236}">
                <a16:creationId xmlns:a16="http://schemas.microsoft.com/office/drawing/2014/main" id="{FC2DE6DC-93F3-FF19-7D7C-B039A5A352DC}"/>
              </a:ext>
            </a:extLst>
          </p:cNvPr>
          <p:cNvPicPr>
            <a:picLocks noChangeAspect="1"/>
          </p:cNvPicPr>
          <p:nvPr/>
        </p:nvPicPr>
        <p:blipFill>
          <a:blip r:embed="rId4"/>
          <a:stretch>
            <a:fillRect/>
          </a:stretch>
        </p:blipFill>
        <p:spPr>
          <a:xfrm>
            <a:off x="4719258" y="1800724"/>
            <a:ext cx="2753483" cy="2753483"/>
          </a:xfrm>
          <a:prstGeom prst="rect">
            <a:avLst/>
          </a:prstGeom>
        </p:spPr>
      </p:pic>
    </p:spTree>
    <p:extLst>
      <p:ext uri="{BB962C8B-B14F-4D97-AF65-F5344CB8AC3E}">
        <p14:creationId xmlns:p14="http://schemas.microsoft.com/office/powerpoint/2010/main" val="2939930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2.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Future design</Template>
  <TotalTime>223</TotalTime>
  <Words>524</Words>
  <Application>Microsoft Office PowerPoint</Application>
  <PresentationFormat>Widescreen</PresentationFormat>
  <Paragraphs>60</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Celestial</vt:lpstr>
      <vt:lpstr>Aubay – hackathon 2022</vt:lpstr>
      <vt:lpstr>GREEN TEAM</vt:lpstr>
      <vt:lpstr>CHALLENGE</vt:lpstr>
      <vt:lpstr>PowerPoint Presentation</vt:lpstr>
      <vt:lpstr>Requirements</vt:lpstr>
      <vt:lpstr>PowerPoint Presentation</vt:lpstr>
      <vt:lpstr>DEMOSTRATION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Aubay – hackathon 2022</dc:title>
  <dc:creator>Goncalves, Eduardo (Contractor)</dc:creator>
  <cp:lastModifiedBy>Goncalves, Eduardo (Contractor)</cp:lastModifiedBy>
  <cp:revision>16</cp:revision>
  <dcterms:created xsi:type="dcterms:W3CDTF">2022-11-19T14:47:07Z</dcterms:created>
  <dcterms:modified xsi:type="dcterms:W3CDTF">2022-11-19T21:58:30Z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