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75" r:id="rId5"/>
    <p:sldId id="277" r:id="rId6"/>
    <p:sldId id="258" r:id="rId7"/>
    <p:sldId id="278" r:id="rId8"/>
    <p:sldId id="282" r:id="rId9"/>
    <p:sldId id="281" r:id="rId10"/>
    <p:sldId id="280"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69020" autoAdjust="0"/>
  </p:normalViewPr>
  <p:slideViewPr>
    <p:cSldViewPr snapToGrid="0" snapToObjects="1">
      <p:cViewPr varScale="1">
        <p:scale>
          <a:sx n="57" d="100"/>
          <a:sy n="57" d="100"/>
        </p:scale>
        <p:origin x="1882" y="43"/>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11/19/2022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 </a:t>
            </a:r>
            <a:r>
              <a:rPr lang="en-US" dirty="0" err="1"/>
              <a:t>tarde</a:t>
            </a:r>
            <a:r>
              <a:rPr lang="en-US" dirty="0"/>
              <a:t>!</a:t>
            </a:r>
            <a:br>
              <a:rPr lang="en-US" dirty="0"/>
            </a:br>
            <a:r>
              <a:rPr lang="en-US" dirty="0" err="1"/>
              <a:t>Somos</a:t>
            </a:r>
            <a:r>
              <a:rPr lang="en-US" dirty="0"/>
              <a:t> a </a:t>
            </a:r>
            <a:r>
              <a:rPr lang="en-US" dirty="0" err="1"/>
              <a:t>Equipa</a:t>
            </a:r>
            <a:r>
              <a:rPr lang="en-US" dirty="0"/>
              <a:t> Verde.</a:t>
            </a:r>
            <a:br>
              <a:rPr lang="en-US" dirty="0"/>
            </a:br>
            <a:r>
              <a:rPr lang="en-US" dirty="0"/>
              <a:t>Como o tempo de </a:t>
            </a:r>
            <a:r>
              <a:rPr lang="en-US" dirty="0" err="1"/>
              <a:t>apresentação</a:t>
            </a:r>
            <a:r>
              <a:rPr lang="en-US" dirty="0"/>
              <a:t> é </a:t>
            </a:r>
            <a:r>
              <a:rPr lang="en-US" dirty="0" err="1"/>
              <a:t>curto</a:t>
            </a:r>
            <a:r>
              <a:rPr lang="en-US" dirty="0"/>
              <a:t> </a:t>
            </a:r>
            <a:r>
              <a:rPr lang="en-US" dirty="0" err="1"/>
              <a:t>vamos</a:t>
            </a:r>
            <a:r>
              <a:rPr lang="en-US" dirty="0"/>
              <a:t> ser </a:t>
            </a:r>
            <a:r>
              <a:rPr lang="en-US" dirty="0" err="1"/>
              <a:t>bem</a:t>
            </a:r>
            <a:r>
              <a:rPr lang="en-US" dirty="0"/>
              <a:t> </a:t>
            </a:r>
            <a:r>
              <a:rPr lang="en-US" dirty="0" err="1"/>
              <a:t>sucintos</a:t>
            </a:r>
            <a:r>
              <a:rPr lang="en-US" dirty="0"/>
              <a:t>.</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70577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Verde </a:t>
            </a:r>
            <a:r>
              <a:rPr lang="en-US" dirty="0" err="1"/>
              <a:t>composta</a:t>
            </a:r>
            <a:r>
              <a:rPr lang="en-US" dirty="0"/>
              <a:t> </a:t>
            </a:r>
            <a:r>
              <a:rPr lang="en-US" dirty="0" err="1"/>
              <a:t>por</a:t>
            </a:r>
            <a:r>
              <a:rPr lang="en-US" dirty="0"/>
              <a:t> 4 </a:t>
            </a:r>
            <a:r>
              <a:rPr lang="en-US" dirty="0" err="1"/>
              <a:t>pessoas</a:t>
            </a:r>
            <a:r>
              <a:rPr lang="en-US" dirty="0"/>
              <a:t>.</a:t>
            </a:r>
            <a:br>
              <a:rPr lang="en-US" dirty="0"/>
            </a:br>
            <a:r>
              <a:rPr lang="en-US" dirty="0" err="1"/>
              <a:t>Temos</a:t>
            </a:r>
            <a:r>
              <a:rPr lang="en-US" dirty="0"/>
              <a:t> </a:t>
            </a:r>
            <a:r>
              <a:rPr lang="en-US" dirty="0" err="1"/>
              <a:t>uma</a:t>
            </a:r>
            <a:r>
              <a:rPr lang="en-US" dirty="0"/>
              <a:t> boa </a:t>
            </a:r>
            <a:r>
              <a:rPr lang="en-US" dirty="0" err="1"/>
              <a:t>diversificação</a:t>
            </a:r>
            <a:r>
              <a:rPr lang="en-US" dirty="0"/>
              <a:t> dos </a:t>
            </a:r>
            <a:r>
              <a:rPr lang="en-US" dirty="0" err="1"/>
              <a:t>papeis</a:t>
            </a:r>
            <a:r>
              <a:rPr lang="en-US" dirty="0"/>
              <a:t> para </a:t>
            </a:r>
            <a:r>
              <a:rPr lang="en-US" dirty="0" err="1"/>
              <a:t>conseguir</a:t>
            </a:r>
            <a:r>
              <a:rPr lang="en-US" dirty="0"/>
              <a:t> construer a </a:t>
            </a:r>
            <a:r>
              <a:rPr lang="en-US" dirty="0" err="1"/>
              <a:t>aplicação</a:t>
            </a:r>
            <a:r>
              <a:rPr lang="en-US" dirty="0"/>
              <a:t>.</a:t>
            </a:r>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385380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Conforme</a:t>
            </a:r>
            <a:r>
              <a:rPr lang="en-US" dirty="0"/>
              <a:t> o </a:t>
            </a:r>
            <a:r>
              <a:rPr lang="en-US" dirty="0" err="1"/>
              <a:t>desafio</a:t>
            </a:r>
            <a:r>
              <a:rPr lang="en-US" dirty="0"/>
              <a:t> </a:t>
            </a:r>
            <a:r>
              <a:rPr lang="en-US" dirty="0" err="1"/>
              <a:t>proposto</a:t>
            </a:r>
            <a:r>
              <a:rPr lang="en-US" dirty="0"/>
              <a:t> é de </a:t>
            </a:r>
            <a:r>
              <a:rPr lang="en-US" dirty="0" err="1"/>
              <a:t>desenvolver</a:t>
            </a:r>
            <a:r>
              <a:rPr lang="en-US" dirty="0"/>
              <a:t> um app para </a:t>
            </a:r>
            <a:r>
              <a:rPr lang="en-US" dirty="0" err="1"/>
              <a:t>envio</a:t>
            </a:r>
            <a:r>
              <a:rPr lang="en-US" dirty="0"/>
              <a:t> de </a:t>
            </a:r>
            <a:r>
              <a:rPr lang="en-US" dirty="0" err="1"/>
              <a:t>mensagens</a:t>
            </a:r>
            <a:r>
              <a:rPr lang="en-US" dirty="0"/>
              <a:t> para </a:t>
            </a:r>
            <a:r>
              <a:rPr lang="en-US" dirty="0" err="1"/>
              <a:t>qualquer</a:t>
            </a:r>
            <a:r>
              <a:rPr lang="en-US" dirty="0"/>
              <a:t> Plataforma </a:t>
            </a:r>
            <a:r>
              <a:rPr lang="en-US" dirty="0" err="1"/>
              <a:t>fizemos</a:t>
            </a:r>
            <a:r>
              <a:rPr lang="en-US" dirty="0"/>
              <a:t> o </a:t>
            </a:r>
            <a:r>
              <a:rPr lang="en-US" dirty="0" err="1"/>
              <a:t>possivel</a:t>
            </a:r>
            <a:r>
              <a:rPr lang="en-US" dirty="0"/>
              <a:t> com </a:t>
            </a:r>
            <a:r>
              <a:rPr lang="en-US" dirty="0" err="1"/>
              <a:t>os</a:t>
            </a:r>
            <a:r>
              <a:rPr lang="en-US" dirty="0"/>
              <a:t> </a:t>
            </a:r>
            <a:r>
              <a:rPr lang="en-US" dirty="0" err="1"/>
              <a:t>requisitos</a:t>
            </a:r>
            <a:r>
              <a:rPr lang="en-US" dirty="0"/>
              <a:t> e tempo que </a:t>
            </a:r>
            <a:r>
              <a:rPr lang="en-US" dirty="0" err="1"/>
              <a:t>tivemos</a:t>
            </a:r>
            <a:r>
              <a:rPr lang="en-US" dirty="0"/>
              <a:t>.</a:t>
            </a:r>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Nossa</a:t>
            </a:r>
            <a:r>
              <a:rPr lang="en-US" dirty="0"/>
              <a:t> </a:t>
            </a:r>
            <a:r>
              <a:rPr lang="en-US" dirty="0" err="1"/>
              <a:t>solução</a:t>
            </a:r>
            <a:r>
              <a:rPr lang="en-US" dirty="0"/>
              <a:t> </a:t>
            </a:r>
            <a:r>
              <a:rPr lang="en-US" dirty="0" err="1"/>
              <a:t>foi</a:t>
            </a:r>
            <a:r>
              <a:rPr lang="en-US" dirty="0"/>
              <a:t> </a:t>
            </a:r>
            <a:r>
              <a:rPr lang="en-US" dirty="0" err="1"/>
              <a:t>arquitetada</a:t>
            </a:r>
            <a:r>
              <a:rPr lang="en-US" dirty="0"/>
              <a:t> ser </a:t>
            </a:r>
            <a:r>
              <a:rPr lang="en-US" dirty="0" err="1"/>
              <a:t>usada</a:t>
            </a:r>
            <a:r>
              <a:rPr lang="en-US" dirty="0"/>
              <a:t> 100% </a:t>
            </a:r>
            <a:r>
              <a:rPr lang="en-US" dirty="0" err="1"/>
              <a:t>em</a:t>
            </a:r>
            <a:r>
              <a:rPr lang="en-US" dirty="0"/>
              <a:t> </a:t>
            </a:r>
            <a:r>
              <a:rPr lang="en-US" dirty="0" err="1"/>
              <a:t>nuvem</a:t>
            </a:r>
            <a:r>
              <a:rPr lang="en-US" dirty="0"/>
              <a:t>. (</a:t>
            </a:r>
            <a:r>
              <a:rPr lang="en-US" dirty="0" err="1"/>
              <a:t>Aplicação</a:t>
            </a:r>
            <a:r>
              <a:rPr lang="en-US" dirty="0"/>
              <a:t> Web, </a:t>
            </a:r>
            <a:r>
              <a:rPr lang="en-US" dirty="0" err="1"/>
              <a:t>Serviço</a:t>
            </a:r>
            <a:r>
              <a:rPr lang="en-US" dirty="0"/>
              <a:t> Web, Database, </a:t>
            </a:r>
            <a:r>
              <a:rPr lang="en-US" dirty="0" err="1"/>
              <a:t>Serviço</a:t>
            </a:r>
            <a:r>
              <a:rPr lang="en-US" dirty="0"/>
              <a:t> de </a:t>
            </a:r>
            <a:r>
              <a:rPr lang="en-US" dirty="0" err="1"/>
              <a:t>Mensageria</a:t>
            </a:r>
            <a:r>
              <a:rPr lang="en-US" dirty="0"/>
              <a:t>, e Reports.</a:t>
            </a:r>
          </a:p>
          <a:p>
            <a:r>
              <a:rPr lang="en-US" dirty="0" err="1"/>
              <a:t>Começando</a:t>
            </a:r>
            <a:r>
              <a:rPr lang="en-US" dirty="0"/>
              <a:t> da </a:t>
            </a:r>
            <a:r>
              <a:rPr lang="en-US" dirty="0" err="1"/>
              <a:t>Arquitetura</a:t>
            </a:r>
            <a:r>
              <a:rPr lang="en-US" dirty="0"/>
              <a:t> do Sistema, </a:t>
            </a:r>
            <a:r>
              <a:rPr lang="en-US" dirty="0" err="1"/>
              <a:t>criamos</a:t>
            </a:r>
            <a:r>
              <a:rPr lang="en-US" dirty="0"/>
              <a:t> o </a:t>
            </a:r>
            <a:r>
              <a:rPr lang="en-US" dirty="0" err="1"/>
              <a:t>mesmo</a:t>
            </a:r>
            <a:r>
              <a:rPr lang="en-US" dirty="0"/>
              <a:t> </a:t>
            </a:r>
            <a:r>
              <a:rPr lang="en-US" dirty="0" err="1"/>
              <a:t>como</a:t>
            </a:r>
            <a:r>
              <a:rPr lang="en-US" dirty="0"/>
              <a:t> Restful API de modo que o Web Service e </a:t>
            </a:r>
            <a:r>
              <a:rPr lang="en-US" dirty="0" err="1"/>
              <a:t>WebApplication</a:t>
            </a:r>
            <a:r>
              <a:rPr lang="en-US" dirty="0"/>
              <a:t> </a:t>
            </a:r>
            <a:r>
              <a:rPr lang="en-US" dirty="0" err="1"/>
              <a:t>poderiam</a:t>
            </a:r>
            <a:r>
              <a:rPr lang="en-US" dirty="0"/>
              <a:t> ser </a:t>
            </a:r>
            <a:r>
              <a:rPr lang="en-US" dirty="0" err="1"/>
              <a:t>desacoplados</a:t>
            </a:r>
            <a:r>
              <a:rPr lang="en-US" dirty="0"/>
              <a:t>.</a:t>
            </a:r>
          </a:p>
          <a:p>
            <a:r>
              <a:rPr lang="en-US" dirty="0" err="1"/>
              <a:t>Os</a:t>
            </a:r>
            <a:r>
              <a:rPr lang="en-US" dirty="0"/>
              <a:t> reports </a:t>
            </a:r>
            <a:r>
              <a:rPr lang="en-US" dirty="0" err="1"/>
              <a:t>foram</a:t>
            </a:r>
            <a:r>
              <a:rPr lang="en-US" dirty="0"/>
              <a:t> </a:t>
            </a:r>
            <a:r>
              <a:rPr lang="en-US" dirty="0" err="1"/>
              <a:t>desenhados</a:t>
            </a:r>
            <a:r>
              <a:rPr lang="en-US" dirty="0"/>
              <a:t> </a:t>
            </a:r>
            <a:r>
              <a:rPr lang="en-US" dirty="0" err="1"/>
              <a:t>usando</a:t>
            </a:r>
            <a:r>
              <a:rPr lang="en-US" dirty="0"/>
              <a:t> um self service BI, já </a:t>
            </a:r>
            <a:r>
              <a:rPr lang="en-US" dirty="0" err="1"/>
              <a:t>constando</a:t>
            </a:r>
            <a:r>
              <a:rPr lang="en-US" dirty="0"/>
              <a:t> com </a:t>
            </a:r>
            <a:r>
              <a:rPr lang="en-US" dirty="0" err="1"/>
              <a:t>os</a:t>
            </a:r>
            <a:r>
              <a:rPr lang="en-US" dirty="0"/>
              <a:t> </a:t>
            </a:r>
            <a:r>
              <a:rPr lang="en-US" dirty="0" err="1"/>
              <a:t>relatórios</a:t>
            </a:r>
            <a:r>
              <a:rPr lang="en-US" dirty="0"/>
              <a:t> </a:t>
            </a:r>
            <a:r>
              <a:rPr lang="en-US" dirty="0" err="1"/>
              <a:t>basicos</a:t>
            </a:r>
            <a:r>
              <a:rPr lang="en-US" dirty="0"/>
              <a:t> mas </a:t>
            </a:r>
            <a:r>
              <a:rPr lang="en-US" dirty="0" err="1"/>
              <a:t>podendo</a:t>
            </a:r>
            <a:r>
              <a:rPr lang="en-US" dirty="0"/>
              <a:t> ser </a:t>
            </a:r>
            <a:r>
              <a:rPr lang="en-US" dirty="0" err="1"/>
              <a:t>gerados</a:t>
            </a:r>
            <a:r>
              <a:rPr lang="en-US" dirty="0"/>
              <a:t> </a:t>
            </a:r>
            <a:r>
              <a:rPr lang="en-US" dirty="0" err="1"/>
              <a:t>relatórios</a:t>
            </a:r>
            <a:r>
              <a:rPr lang="en-US" dirty="0"/>
              <a:t> </a:t>
            </a:r>
            <a:r>
              <a:rPr lang="en-US" dirty="0" err="1"/>
              <a:t>posteriores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 </a:t>
            </a:r>
            <a:r>
              <a:rPr lang="en-US" dirty="0" err="1"/>
              <a:t>Serviço</a:t>
            </a:r>
            <a:r>
              <a:rPr lang="en-US" dirty="0"/>
              <a:t> de </a:t>
            </a:r>
            <a:r>
              <a:rPr lang="en-US" dirty="0" err="1"/>
              <a:t>mensageria</a:t>
            </a:r>
            <a:r>
              <a:rPr lang="en-US" dirty="0"/>
              <a:t> </a:t>
            </a:r>
            <a:r>
              <a:rPr lang="en-US" dirty="0" err="1"/>
              <a:t>foi</a:t>
            </a:r>
            <a:r>
              <a:rPr lang="en-US" dirty="0"/>
              <a:t> </a:t>
            </a:r>
            <a:r>
              <a:rPr lang="en-US" dirty="0" err="1"/>
              <a:t>arquitetado</a:t>
            </a:r>
            <a:r>
              <a:rPr lang="en-US" dirty="0"/>
              <a:t> para </a:t>
            </a:r>
            <a:r>
              <a:rPr lang="en-US" dirty="0" err="1"/>
              <a:t>acomodar</a:t>
            </a:r>
            <a:r>
              <a:rPr lang="en-US" dirty="0"/>
              <a:t> </a:t>
            </a:r>
            <a:r>
              <a:rPr lang="en-US" dirty="0" err="1"/>
              <a:t>os</a:t>
            </a:r>
            <a:r>
              <a:rPr lang="en-US" dirty="0"/>
              <a:t> requests </a:t>
            </a:r>
            <a:r>
              <a:rPr lang="en-US" dirty="0" err="1"/>
              <a:t>padrões</a:t>
            </a:r>
            <a:r>
              <a:rPr lang="en-US" dirty="0"/>
              <a:t> </a:t>
            </a:r>
            <a:r>
              <a:rPr lang="en-US" dirty="0" err="1"/>
              <a:t>utilizados</a:t>
            </a:r>
            <a:r>
              <a:rPr lang="en-US" dirty="0"/>
              <a:t> </a:t>
            </a:r>
            <a:r>
              <a:rPr lang="en-US" dirty="0" err="1"/>
              <a:t>pelas</a:t>
            </a:r>
            <a:r>
              <a:rPr lang="en-US" dirty="0"/>
              <a:t> </a:t>
            </a:r>
            <a:r>
              <a:rPr lang="en-US" dirty="0" err="1"/>
              <a:t>plataformas</a:t>
            </a:r>
            <a:r>
              <a:rPr lang="en-US" dirty="0"/>
              <a:t> com </a:t>
            </a:r>
            <a:r>
              <a:rPr lang="en-US" dirty="0" err="1"/>
              <a:t>chamada</a:t>
            </a:r>
            <a:r>
              <a:rPr lang="en-US" dirty="0"/>
              <a:t> de API com tokens para envoi das </a:t>
            </a:r>
            <a:r>
              <a:rPr lang="en-US" dirty="0" err="1"/>
              <a:t>mesmas</a:t>
            </a:r>
            <a:r>
              <a:rPr lang="en-US" dirty="0"/>
              <a:t>. </a:t>
            </a:r>
            <a:r>
              <a:rPr lang="en-US" dirty="0" err="1"/>
              <a:t>Além</a:t>
            </a:r>
            <a:r>
              <a:rPr lang="en-US" dirty="0"/>
              <a:t> </a:t>
            </a:r>
            <a:r>
              <a:rPr lang="en-US" dirty="0" err="1"/>
              <a:t>disso</a:t>
            </a:r>
            <a:r>
              <a:rPr lang="en-US" dirty="0"/>
              <a:t>  o </a:t>
            </a:r>
            <a:r>
              <a:rPr lang="en-US" dirty="0" err="1"/>
              <a:t>serviço</a:t>
            </a:r>
            <a:r>
              <a:rPr lang="en-US" dirty="0"/>
              <a:t> </a:t>
            </a:r>
            <a:r>
              <a:rPr lang="en-US" dirty="0" err="1"/>
              <a:t>foi</a:t>
            </a:r>
            <a:r>
              <a:rPr lang="en-US" dirty="0"/>
              <a:t> </a:t>
            </a:r>
            <a:r>
              <a:rPr lang="en-US" dirty="0" err="1"/>
              <a:t>desenhado</a:t>
            </a:r>
            <a:r>
              <a:rPr lang="en-US" dirty="0"/>
              <a:t> para </a:t>
            </a:r>
            <a:r>
              <a:rPr lang="en-US" dirty="0" err="1"/>
              <a:t>funcionar</a:t>
            </a:r>
            <a:r>
              <a:rPr lang="en-US" dirty="0"/>
              <a:t> de modo </a:t>
            </a:r>
            <a:r>
              <a:rPr lang="en-US" dirty="0" err="1"/>
              <a:t>assincrono</a:t>
            </a:r>
            <a:r>
              <a:rPr lang="en-US" dirty="0"/>
              <a:t>, </a:t>
            </a:r>
            <a:r>
              <a:rPr lang="en-US" dirty="0" err="1"/>
              <a:t>podendo</a:t>
            </a:r>
            <a:r>
              <a:rPr lang="en-US" dirty="0"/>
              <a:t> </a:t>
            </a:r>
            <a:r>
              <a:rPr lang="en-US" dirty="0" err="1"/>
              <a:t>enviar</a:t>
            </a:r>
            <a:r>
              <a:rPr lang="en-US" dirty="0"/>
              <a:t> n </a:t>
            </a:r>
            <a:r>
              <a:rPr lang="en-US" dirty="0" err="1"/>
              <a:t>mensagens</a:t>
            </a:r>
            <a:r>
              <a:rPr lang="en-US" dirty="0"/>
              <a:t> e </a:t>
            </a:r>
            <a:r>
              <a:rPr lang="en-US" dirty="0" err="1"/>
              <a:t>aguardar</a:t>
            </a:r>
            <a:r>
              <a:rPr lang="en-US" dirty="0"/>
              <a:t> </a:t>
            </a:r>
            <a:r>
              <a:rPr lang="en-US" dirty="0" err="1"/>
              <a:t>repostas</a:t>
            </a:r>
            <a:r>
              <a:rPr lang="en-US" dirty="0"/>
              <a:t> </a:t>
            </a:r>
            <a:r>
              <a:rPr lang="en-US" dirty="0" err="1"/>
              <a:t>individuais</a:t>
            </a:r>
            <a:r>
              <a:rPr lang="en-US" dirty="0"/>
              <a:t> das </a:t>
            </a:r>
            <a:r>
              <a:rPr lang="en-US" dirty="0" err="1"/>
              <a:t>mesmas</a:t>
            </a:r>
            <a:r>
              <a:rPr lang="en-US" dirty="0"/>
              <a:t>.</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84320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Baseado</a:t>
            </a:r>
            <a:r>
              <a:rPr lang="en-US" dirty="0"/>
              <a:t> </a:t>
            </a:r>
            <a:r>
              <a:rPr lang="en-US" dirty="0" err="1"/>
              <a:t>na</a:t>
            </a:r>
            <a:r>
              <a:rPr lang="en-US" dirty="0"/>
              <a:t> </a:t>
            </a:r>
            <a:r>
              <a:rPr lang="en-US" dirty="0" err="1"/>
              <a:t>definição</a:t>
            </a:r>
            <a:r>
              <a:rPr lang="en-US" dirty="0"/>
              <a:t> do </a:t>
            </a:r>
            <a:r>
              <a:rPr lang="en-US" dirty="0" err="1"/>
              <a:t>problemas</a:t>
            </a:r>
            <a:r>
              <a:rPr lang="en-US" dirty="0"/>
              <a:t> </a:t>
            </a:r>
            <a:r>
              <a:rPr lang="en-US" dirty="0" err="1"/>
              <a:t>desenhamos</a:t>
            </a:r>
            <a:r>
              <a:rPr lang="en-US" dirty="0"/>
              <a:t> </a:t>
            </a:r>
            <a:r>
              <a:rPr lang="en-US" dirty="0" err="1"/>
              <a:t>os</a:t>
            </a:r>
            <a:r>
              <a:rPr lang="en-US" dirty="0"/>
              <a:t> </a:t>
            </a:r>
            <a:r>
              <a:rPr lang="en-US" dirty="0" err="1"/>
              <a:t>seguinte</a:t>
            </a:r>
            <a:r>
              <a:rPr lang="en-US" dirty="0"/>
              <a:t> </a:t>
            </a:r>
            <a:r>
              <a:rPr lang="en-US" dirty="0" err="1"/>
              <a:t>requisitos</a:t>
            </a:r>
            <a:r>
              <a:rPr lang="en-US" dirty="0"/>
              <a:t>.</a:t>
            </a:r>
          </a:p>
          <a:p>
            <a:r>
              <a:rPr lang="en-US" dirty="0" err="1"/>
              <a:t>Ações</a:t>
            </a:r>
            <a:r>
              <a:rPr lang="en-US" dirty="0"/>
              <a:t> </a:t>
            </a:r>
            <a:r>
              <a:rPr lang="en-US" dirty="0" err="1"/>
              <a:t>Administrativas</a:t>
            </a:r>
            <a:endParaRPr lang="en-US" dirty="0"/>
          </a:p>
          <a:p>
            <a:pPr marL="171450" indent="-171450">
              <a:buFontTx/>
              <a:buChar char="-"/>
            </a:pPr>
            <a:r>
              <a:rPr lang="en-US" dirty="0" err="1"/>
              <a:t>Cadastro</a:t>
            </a:r>
            <a:r>
              <a:rPr lang="en-US" dirty="0"/>
              <a:t> de </a:t>
            </a:r>
            <a:r>
              <a:rPr lang="en-US" dirty="0" err="1"/>
              <a:t>Usuários</a:t>
            </a:r>
            <a:r>
              <a:rPr lang="en-US" dirty="0"/>
              <a:t> do Sistema</a:t>
            </a:r>
          </a:p>
          <a:p>
            <a:pPr marL="171450" indent="-171450">
              <a:buFontTx/>
              <a:buChar char="-"/>
            </a:pPr>
            <a:r>
              <a:rPr lang="en-US" dirty="0" err="1"/>
              <a:t>Configuração</a:t>
            </a:r>
            <a:r>
              <a:rPr lang="en-US" dirty="0"/>
              <a:t> do </a:t>
            </a:r>
            <a:r>
              <a:rPr lang="en-US" dirty="0" err="1"/>
              <a:t>Serviço</a:t>
            </a:r>
            <a:r>
              <a:rPr lang="en-US" dirty="0"/>
              <a:t> de </a:t>
            </a:r>
            <a:r>
              <a:rPr lang="en-US" dirty="0" err="1"/>
              <a:t>Mensageria</a:t>
            </a:r>
            <a:r>
              <a:rPr lang="en-US" dirty="0"/>
              <a:t>, </a:t>
            </a:r>
            <a:r>
              <a:rPr lang="en-US" dirty="0" err="1"/>
              <a:t>isto</a:t>
            </a:r>
            <a:r>
              <a:rPr lang="en-US" dirty="0"/>
              <a:t> é, </a:t>
            </a:r>
            <a:r>
              <a:rPr lang="en-US" dirty="0" err="1"/>
              <a:t>inserir</a:t>
            </a:r>
            <a:r>
              <a:rPr lang="en-US" dirty="0"/>
              <a:t> hostname, </a:t>
            </a:r>
            <a:r>
              <a:rPr lang="en-US" dirty="0" err="1"/>
              <a:t>chaves</a:t>
            </a:r>
            <a:r>
              <a:rPr lang="en-US" dirty="0"/>
              <a:t> de </a:t>
            </a:r>
            <a:r>
              <a:rPr lang="en-US" dirty="0" err="1"/>
              <a:t>segurança</a:t>
            </a:r>
            <a:r>
              <a:rPr lang="en-US" dirty="0"/>
              <a:t>, </a:t>
            </a:r>
            <a:r>
              <a:rPr lang="en-US" dirty="0" err="1"/>
              <a:t>instancia</a:t>
            </a:r>
            <a:r>
              <a:rPr lang="en-US" dirty="0"/>
              <a:t>, etc. </a:t>
            </a:r>
            <a:r>
              <a:rPr lang="en-US" dirty="0" err="1"/>
              <a:t>Essas</a:t>
            </a:r>
            <a:r>
              <a:rPr lang="en-US" dirty="0"/>
              <a:t> </a:t>
            </a:r>
            <a:r>
              <a:rPr lang="en-US" dirty="0" err="1"/>
              <a:t>informações</a:t>
            </a:r>
            <a:r>
              <a:rPr lang="en-US" dirty="0"/>
              <a:t> que </a:t>
            </a:r>
            <a:r>
              <a:rPr lang="en-US" dirty="0" err="1"/>
              <a:t>permitem</a:t>
            </a:r>
            <a:r>
              <a:rPr lang="en-US" dirty="0"/>
              <a:t> o </a:t>
            </a:r>
            <a:r>
              <a:rPr lang="en-US" dirty="0" err="1"/>
              <a:t>envio</a:t>
            </a:r>
            <a:r>
              <a:rPr lang="en-US" dirty="0"/>
              <a:t> da </a:t>
            </a:r>
            <a:r>
              <a:rPr lang="en-US" dirty="0" err="1"/>
              <a:t>mensagem</a:t>
            </a:r>
            <a:r>
              <a:rPr lang="en-US" dirty="0"/>
              <a:t> </a:t>
            </a:r>
            <a:r>
              <a:rPr lang="en-US" dirty="0" err="1"/>
              <a:t>pelo</a:t>
            </a:r>
            <a:r>
              <a:rPr lang="en-US" dirty="0"/>
              <a:t> </a:t>
            </a:r>
            <a:r>
              <a:rPr lang="en-US" dirty="0" err="1"/>
              <a:t>serviço</a:t>
            </a:r>
            <a:r>
              <a:rPr lang="en-US" dirty="0"/>
              <a:t> </a:t>
            </a:r>
            <a:r>
              <a:rPr lang="en-US" dirty="0" err="1"/>
              <a:t>escolhido</a:t>
            </a:r>
            <a:r>
              <a:rPr lang="en-US" dirty="0"/>
              <a:t>. Como </a:t>
            </a:r>
            <a:r>
              <a:rPr lang="en-US" dirty="0" err="1"/>
              <a:t>os</a:t>
            </a:r>
            <a:r>
              <a:rPr lang="en-US" dirty="0"/>
              <a:t> </a:t>
            </a:r>
            <a:r>
              <a:rPr lang="en-US" dirty="0" err="1"/>
              <a:t>mesmos</a:t>
            </a:r>
            <a:r>
              <a:rPr lang="en-US" dirty="0"/>
              <a:t> </a:t>
            </a:r>
            <a:r>
              <a:rPr lang="en-US" dirty="0" err="1"/>
              <a:t>podem</a:t>
            </a:r>
            <a:r>
              <a:rPr lang="en-US" dirty="0"/>
              <a:t> mudar </a:t>
            </a:r>
            <a:r>
              <a:rPr lang="en-US" dirty="0" err="1"/>
              <a:t>durante</a:t>
            </a:r>
            <a:r>
              <a:rPr lang="en-US" dirty="0"/>
              <a:t> o tempo </a:t>
            </a:r>
            <a:r>
              <a:rPr lang="en-US" dirty="0" err="1"/>
              <a:t>essas</a:t>
            </a:r>
            <a:r>
              <a:rPr lang="en-US" dirty="0"/>
              <a:t> </a:t>
            </a:r>
            <a:r>
              <a:rPr lang="en-US" dirty="0" err="1"/>
              <a:t>informações</a:t>
            </a:r>
            <a:r>
              <a:rPr lang="en-US" dirty="0"/>
              <a:t> </a:t>
            </a:r>
            <a:r>
              <a:rPr lang="en-US" dirty="0" err="1"/>
              <a:t>são</a:t>
            </a:r>
            <a:r>
              <a:rPr lang="en-US" dirty="0"/>
              <a:t> </a:t>
            </a:r>
            <a:r>
              <a:rPr lang="en-US" dirty="0" err="1"/>
              <a:t>parametrizadas</a:t>
            </a:r>
            <a:r>
              <a:rPr lang="en-US" dirty="0"/>
              <a:t> para </a:t>
            </a:r>
            <a:r>
              <a:rPr lang="en-US" dirty="0" err="1"/>
              <a:t>uso</a:t>
            </a:r>
            <a:r>
              <a:rPr lang="en-US" dirty="0"/>
              <a:t>.</a:t>
            </a:r>
          </a:p>
          <a:p>
            <a:pPr marL="171450" indent="-171450">
              <a:buFontTx/>
              <a:buChar char="-"/>
            </a:pPr>
            <a:endParaRPr lang="en-US" dirty="0"/>
          </a:p>
          <a:p>
            <a:pPr marL="0" indent="0">
              <a:buFontTx/>
              <a:buNone/>
            </a:pPr>
            <a:r>
              <a:rPr lang="en-US" dirty="0" err="1"/>
              <a:t>Ações</a:t>
            </a:r>
            <a:r>
              <a:rPr lang="en-US" dirty="0"/>
              <a:t> </a:t>
            </a:r>
            <a:r>
              <a:rPr lang="en-US" dirty="0" err="1"/>
              <a:t>Operativas</a:t>
            </a:r>
            <a:endParaRPr lang="en-US" dirty="0"/>
          </a:p>
          <a:p>
            <a:pPr marL="171450" indent="-171450">
              <a:buFontTx/>
              <a:buChar char="-"/>
            </a:pPr>
            <a:r>
              <a:rPr lang="en-US" dirty="0" err="1"/>
              <a:t>Cadastro</a:t>
            </a:r>
            <a:r>
              <a:rPr lang="en-US" dirty="0"/>
              <a:t> de </a:t>
            </a:r>
            <a:r>
              <a:rPr lang="en-US" dirty="0" err="1"/>
              <a:t>Campanhas</a:t>
            </a:r>
            <a:r>
              <a:rPr lang="en-US" dirty="0"/>
              <a:t>, que </a:t>
            </a:r>
            <a:r>
              <a:rPr lang="en-US" dirty="0" err="1"/>
              <a:t>consiste</a:t>
            </a:r>
            <a:r>
              <a:rPr lang="en-US" dirty="0"/>
              <a:t> </a:t>
            </a:r>
            <a:r>
              <a:rPr lang="en-US" dirty="0" err="1"/>
              <a:t>em</a:t>
            </a:r>
            <a:r>
              <a:rPr lang="en-US" dirty="0"/>
              <a:t> </a:t>
            </a:r>
            <a:r>
              <a:rPr lang="en-US" dirty="0" err="1"/>
              <a:t>cadastrar</a:t>
            </a:r>
            <a:r>
              <a:rPr lang="en-US" dirty="0"/>
              <a:t> e </a:t>
            </a:r>
            <a:r>
              <a:rPr lang="en-US" dirty="0" err="1"/>
              <a:t>gerir</a:t>
            </a:r>
            <a:r>
              <a:rPr lang="en-US" dirty="0"/>
              <a:t> a </a:t>
            </a:r>
            <a:r>
              <a:rPr lang="en-US" dirty="0" err="1"/>
              <a:t>mensagem</a:t>
            </a:r>
            <a:r>
              <a:rPr lang="en-US" dirty="0"/>
              <a:t> que </a:t>
            </a:r>
            <a:r>
              <a:rPr lang="en-US" dirty="0" err="1"/>
              <a:t>será</a:t>
            </a:r>
            <a:r>
              <a:rPr lang="en-US" dirty="0"/>
              <a:t> </a:t>
            </a:r>
            <a:r>
              <a:rPr lang="en-US" dirty="0" err="1"/>
              <a:t>enviada</a:t>
            </a:r>
            <a:r>
              <a:rPr lang="en-US" dirty="0"/>
              <a:t>, </a:t>
            </a:r>
            <a:r>
              <a:rPr lang="en-US" dirty="0" err="1"/>
              <a:t>quando</a:t>
            </a:r>
            <a:r>
              <a:rPr lang="en-US" dirty="0"/>
              <a:t> </a:t>
            </a:r>
            <a:r>
              <a:rPr lang="en-US" dirty="0" err="1"/>
              <a:t>será</a:t>
            </a:r>
            <a:r>
              <a:rPr lang="en-US" dirty="0"/>
              <a:t> </a:t>
            </a:r>
            <a:r>
              <a:rPr lang="en-US" dirty="0" err="1"/>
              <a:t>disparada</a:t>
            </a:r>
            <a:r>
              <a:rPr lang="en-US" dirty="0"/>
              <a:t> e para </a:t>
            </a:r>
            <a:r>
              <a:rPr lang="en-US" dirty="0" err="1"/>
              <a:t>quais</a:t>
            </a:r>
            <a:r>
              <a:rPr lang="en-US" dirty="0"/>
              <a:t> </a:t>
            </a:r>
            <a:r>
              <a:rPr lang="en-US" dirty="0" err="1"/>
              <a:t>contatos</a:t>
            </a:r>
            <a:r>
              <a:rPr lang="en-US" dirty="0"/>
              <a:t>/</a:t>
            </a:r>
            <a:r>
              <a:rPr lang="en-US" dirty="0" err="1"/>
              <a:t>funcionários</a:t>
            </a:r>
            <a:r>
              <a:rPr lang="en-US" dirty="0"/>
              <a:t> </a:t>
            </a:r>
            <a:r>
              <a:rPr lang="en-US" dirty="0" err="1"/>
              <a:t>deve</a:t>
            </a:r>
            <a:r>
              <a:rPr lang="en-US" dirty="0"/>
              <a:t> </a:t>
            </a:r>
            <a:r>
              <a:rPr lang="en-US" dirty="0" err="1"/>
              <a:t>ir.</a:t>
            </a:r>
            <a:endParaRPr lang="en-US" dirty="0"/>
          </a:p>
          <a:p>
            <a:pPr marL="171450" indent="-171450">
              <a:buFontTx/>
              <a:buChar char="-"/>
            </a:pPr>
            <a:r>
              <a:rPr lang="en-US" dirty="0" err="1"/>
              <a:t>Cadastro</a:t>
            </a:r>
            <a:r>
              <a:rPr lang="en-US" dirty="0"/>
              <a:t> de </a:t>
            </a:r>
            <a:r>
              <a:rPr lang="en-US" dirty="0" err="1"/>
              <a:t>Contatos</a:t>
            </a:r>
            <a:r>
              <a:rPr lang="en-US" dirty="0"/>
              <a:t>, que é o </a:t>
            </a:r>
            <a:r>
              <a:rPr lang="en-US" dirty="0" err="1"/>
              <a:t>cadastro</a:t>
            </a:r>
            <a:r>
              <a:rPr lang="en-US" dirty="0"/>
              <a:t> de </a:t>
            </a:r>
            <a:r>
              <a:rPr lang="en-US" dirty="0" err="1"/>
              <a:t>funcionario</a:t>
            </a:r>
            <a:r>
              <a:rPr lang="en-US" dirty="0"/>
              <a:t> e </a:t>
            </a:r>
            <a:r>
              <a:rPr lang="en-US" dirty="0" err="1"/>
              <a:t>seus</a:t>
            </a:r>
            <a:r>
              <a:rPr lang="en-US" dirty="0"/>
              <a:t> </a:t>
            </a:r>
            <a:r>
              <a:rPr lang="en-US" dirty="0" err="1"/>
              <a:t>meios</a:t>
            </a:r>
            <a:r>
              <a:rPr lang="en-US" dirty="0"/>
              <a:t> de </a:t>
            </a:r>
            <a:r>
              <a:rPr lang="en-US" dirty="0" err="1"/>
              <a:t>contato</a:t>
            </a:r>
            <a:r>
              <a:rPr lang="en-US" dirty="0"/>
              <a:t> (email, </a:t>
            </a:r>
            <a:r>
              <a:rPr lang="en-US" dirty="0" err="1"/>
              <a:t>telefone</a:t>
            </a:r>
            <a:r>
              <a:rPr lang="en-US" dirty="0"/>
              <a:t>, </a:t>
            </a:r>
            <a:r>
              <a:rPr lang="en-US" dirty="0" err="1"/>
              <a:t>etc</a:t>
            </a:r>
            <a:r>
              <a:rPr lang="en-US" dirty="0"/>
              <a:t>)</a:t>
            </a:r>
          </a:p>
          <a:p>
            <a:pPr marL="171450" indent="-171450">
              <a:buFontTx/>
              <a:buChar char="-"/>
            </a:pPr>
            <a:r>
              <a:rPr lang="en-US" dirty="0" err="1"/>
              <a:t>Disparo</a:t>
            </a:r>
            <a:r>
              <a:rPr lang="en-US" dirty="0"/>
              <a:t> de </a:t>
            </a:r>
            <a:r>
              <a:rPr lang="en-US" dirty="0" err="1"/>
              <a:t>mensagem</a:t>
            </a:r>
            <a:r>
              <a:rPr lang="en-US" dirty="0"/>
              <a:t> é a </a:t>
            </a:r>
            <a:r>
              <a:rPr lang="en-US" dirty="0" err="1"/>
              <a:t>ativação</a:t>
            </a:r>
            <a:r>
              <a:rPr lang="en-US" dirty="0"/>
              <a:t> da </a:t>
            </a:r>
            <a:r>
              <a:rPr lang="en-US" dirty="0" err="1"/>
              <a:t>campanha</a:t>
            </a:r>
            <a:r>
              <a:rPr lang="en-US" dirty="0"/>
              <a:t> para </a:t>
            </a:r>
            <a:r>
              <a:rPr lang="en-US" dirty="0" err="1"/>
              <a:t>começar</a:t>
            </a:r>
            <a:r>
              <a:rPr lang="en-US" dirty="0"/>
              <a:t> a </a:t>
            </a:r>
            <a:r>
              <a:rPr lang="en-US" dirty="0" err="1"/>
              <a:t>enviar</a:t>
            </a:r>
            <a:r>
              <a:rPr lang="en-US" dirty="0"/>
              <a:t> a </a:t>
            </a:r>
            <a:r>
              <a:rPr lang="en-US" dirty="0" err="1"/>
              <a:t>mensagem</a:t>
            </a:r>
            <a:r>
              <a:rPr lang="en-US" dirty="0"/>
              <a:t> para </a:t>
            </a:r>
            <a:r>
              <a:rPr lang="en-US" dirty="0" err="1"/>
              <a:t>os</a:t>
            </a:r>
            <a:r>
              <a:rPr lang="en-US" dirty="0"/>
              <a:t> </a:t>
            </a:r>
            <a:r>
              <a:rPr lang="en-US" dirty="0" err="1"/>
              <a:t>contatos</a:t>
            </a:r>
            <a:r>
              <a:rPr lang="en-US" dirty="0"/>
              <a:t> </a:t>
            </a:r>
            <a:r>
              <a:rPr lang="en-US" dirty="0" err="1"/>
              <a:t>escolhidos</a:t>
            </a:r>
            <a:r>
              <a:rPr lang="en-US" dirty="0"/>
              <a:t>.</a:t>
            </a:r>
          </a:p>
          <a:p>
            <a:pPr marL="171450" indent="-171450">
              <a:buFontTx/>
              <a:buChar char="-"/>
            </a:pPr>
            <a:r>
              <a:rPr lang="en-US" dirty="0" err="1"/>
              <a:t>Relatórios</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79661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 a </a:t>
            </a:r>
            <a:r>
              <a:rPr lang="en-US" dirty="0" err="1"/>
              <a:t>prova</a:t>
            </a:r>
            <a:r>
              <a:rPr lang="en-US" dirty="0"/>
              <a:t> de </a:t>
            </a:r>
            <a:r>
              <a:rPr lang="en-US" dirty="0" err="1"/>
              <a:t>conceito</a:t>
            </a:r>
            <a:r>
              <a:rPr lang="en-US" dirty="0"/>
              <a:t>, </a:t>
            </a:r>
            <a:r>
              <a:rPr lang="en-US" dirty="0" err="1"/>
              <a:t>montamos</a:t>
            </a:r>
            <a:r>
              <a:rPr lang="en-US" dirty="0"/>
              <a:t> a suite </a:t>
            </a:r>
            <a:r>
              <a:rPr lang="en-US" dirty="0" err="1"/>
              <a:t>utilizando</a:t>
            </a:r>
            <a:r>
              <a:rPr lang="en-US" dirty="0"/>
              <a:t> Microsoft Azure.</a:t>
            </a:r>
            <a:br>
              <a:rPr lang="en-US" dirty="0"/>
            </a:br>
            <a:r>
              <a:rPr lang="en-US" dirty="0"/>
              <a:t>Para host dos </a:t>
            </a:r>
            <a:r>
              <a:rPr lang="en-US" dirty="0" err="1"/>
              <a:t>serviços</a:t>
            </a:r>
            <a:r>
              <a:rPr lang="en-US" dirty="0"/>
              <a:t> </a:t>
            </a:r>
            <a:r>
              <a:rPr lang="en-US" dirty="0" err="1"/>
              <a:t>subimos</a:t>
            </a:r>
            <a:r>
              <a:rPr lang="en-US" dirty="0"/>
              <a:t> o front e back endo no Azure App Services </a:t>
            </a:r>
            <a:r>
              <a:rPr lang="en-US" dirty="0" err="1"/>
              <a:t>integrados</a:t>
            </a:r>
            <a:r>
              <a:rPr lang="en-US" dirty="0"/>
              <a:t> no </a:t>
            </a:r>
            <a:r>
              <a:rPr lang="en-US" dirty="0" err="1"/>
              <a:t>repositório</a:t>
            </a:r>
            <a:r>
              <a:rPr lang="en-US" dirty="0"/>
              <a:t> do Azure DevOps com deploy </a:t>
            </a:r>
            <a:r>
              <a:rPr lang="en-US" dirty="0" err="1"/>
              <a:t>automatico</a:t>
            </a:r>
            <a:r>
              <a:rPr lang="en-US" dirty="0"/>
              <a:t>.</a:t>
            </a:r>
          </a:p>
          <a:p>
            <a:r>
              <a:rPr lang="en-US" dirty="0"/>
              <a:t>Para a base de dados </a:t>
            </a:r>
            <a:r>
              <a:rPr lang="en-US" dirty="0" err="1"/>
              <a:t>utilizamos</a:t>
            </a:r>
            <a:r>
              <a:rPr lang="en-US" dirty="0"/>
              <a:t> Azure SQL Server.</a:t>
            </a:r>
          </a:p>
          <a:p>
            <a:r>
              <a:rPr lang="en-US" dirty="0"/>
              <a:t>E </a:t>
            </a:r>
            <a:r>
              <a:rPr lang="en-US" dirty="0" err="1"/>
              <a:t>relatórios</a:t>
            </a:r>
            <a:r>
              <a:rPr lang="en-US" dirty="0"/>
              <a:t> </a:t>
            </a:r>
            <a:r>
              <a:rPr lang="en-US" dirty="0" err="1"/>
              <a:t>feitos</a:t>
            </a:r>
            <a:r>
              <a:rPr lang="en-US" dirty="0"/>
              <a:t> </a:t>
            </a:r>
            <a:r>
              <a:rPr lang="en-US" dirty="0" err="1"/>
              <a:t>em</a:t>
            </a:r>
            <a:r>
              <a:rPr lang="en-US" dirty="0"/>
              <a:t> Tableau Public.</a:t>
            </a:r>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302767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87468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Aubay – hackathon 2022</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GREEN TEAM</a:t>
            </a:r>
          </a:p>
        </p:txBody>
      </p:sp>
      <p:pic>
        <p:nvPicPr>
          <p:cNvPr id="6" name="Picture 5" descr="Logo&#10;&#10;Description automatically generated">
            <a:extLst>
              <a:ext uri="{FF2B5EF4-FFF2-40B4-BE49-F238E27FC236}">
                <a16:creationId xmlns:a16="http://schemas.microsoft.com/office/drawing/2014/main" id="{514526B7-88CA-C643-5FC3-DE0F127DA947}"/>
              </a:ext>
            </a:extLst>
          </p:cNvPr>
          <p:cNvPicPr>
            <a:picLocks noChangeAspect="1"/>
          </p:cNvPicPr>
          <p:nvPr/>
        </p:nvPicPr>
        <p:blipFill>
          <a:blip r:embed="rId4"/>
          <a:stretch>
            <a:fillRect/>
          </a:stretch>
        </p:blipFill>
        <p:spPr>
          <a:xfrm>
            <a:off x="579781" y="375455"/>
            <a:ext cx="2421464" cy="2421464"/>
          </a:xfrm>
          <a:prstGeom prst="rect">
            <a:avLst/>
          </a:prstGeom>
        </p:spPr>
      </p:pic>
    </p:spTree>
    <p:extLst>
      <p:ext uri="{BB962C8B-B14F-4D97-AF65-F5344CB8AC3E}">
        <p14:creationId xmlns:p14="http://schemas.microsoft.com/office/powerpoint/2010/main" val="365166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97759" y="1435145"/>
            <a:ext cx="7197726" cy="766881"/>
          </a:xfrm>
        </p:spPr>
        <p:txBody>
          <a:bodyPr>
            <a:normAutofit fontScale="90000"/>
          </a:bodyPr>
          <a:lstStyle/>
          <a:p>
            <a:pPr algn="l"/>
            <a:r>
              <a:rPr lang="en-US" b="1" dirty="0"/>
              <a:t>GREEN TEAM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2508156"/>
            <a:ext cx="7197726" cy="4023274"/>
          </a:xfrm>
        </p:spPr>
        <p:txBody>
          <a:bodyPr>
            <a:normAutofit/>
          </a:bodyPr>
          <a:lstStyle/>
          <a:p>
            <a:pPr marL="285750" indent="-285750" algn="l">
              <a:buFont typeface="Arial" panose="020B0604020202020204" pitchFamily="34" charset="0"/>
              <a:buChar char="•"/>
            </a:pPr>
            <a:r>
              <a:rPr lang="pt-BR" sz="2000" dirty="0">
                <a:solidFill>
                  <a:schemeClr val="accent1">
                    <a:lumMod val="40000"/>
                    <a:lumOff val="60000"/>
                  </a:schemeClr>
                </a:solidFill>
              </a:rPr>
              <a:t>Daniel Galvão de Azevedo</a:t>
            </a:r>
          </a:p>
          <a:p>
            <a:pPr marL="285750" indent="-285750" algn="l">
              <a:buFont typeface="Arial" panose="020B0604020202020204" pitchFamily="34" charset="0"/>
              <a:buChar char="•"/>
            </a:pPr>
            <a:r>
              <a:rPr lang="pt-BR" sz="2000" dirty="0">
                <a:solidFill>
                  <a:schemeClr val="accent1">
                    <a:lumMod val="40000"/>
                    <a:lumOff val="60000"/>
                  </a:schemeClr>
                </a:solidFill>
              </a:rPr>
              <a:t>Eduardo Coelho da Silva Porto Gonçalves</a:t>
            </a:r>
          </a:p>
          <a:p>
            <a:pPr marL="285750" indent="-285750" algn="l">
              <a:buFont typeface="Arial" panose="020B0604020202020204" pitchFamily="34" charset="0"/>
              <a:buChar char="•"/>
            </a:pPr>
            <a:r>
              <a:rPr lang="pt-BR" sz="2000" dirty="0">
                <a:solidFill>
                  <a:schemeClr val="accent1">
                    <a:lumMod val="40000"/>
                    <a:lumOff val="60000"/>
                  </a:schemeClr>
                </a:solidFill>
              </a:rPr>
              <a:t>José Aderbal Aragão Filho</a:t>
            </a:r>
          </a:p>
          <a:p>
            <a:pPr marL="285750" indent="-285750" algn="l">
              <a:buFont typeface="Arial" panose="020B0604020202020204" pitchFamily="34" charset="0"/>
              <a:buChar char="•"/>
            </a:pPr>
            <a:r>
              <a:rPr lang="pt-BR" sz="2000" dirty="0">
                <a:solidFill>
                  <a:schemeClr val="accent1">
                    <a:lumMod val="40000"/>
                    <a:lumOff val="60000"/>
                  </a:schemeClr>
                </a:solidFill>
              </a:rPr>
              <a:t>Thiago Noronha Caldas</a:t>
            </a:r>
            <a:endParaRPr lang="en-US" sz="2000" dirty="0">
              <a:solidFill>
                <a:schemeClr val="accent1">
                  <a:lumMod val="40000"/>
                  <a:lumOff val="60000"/>
                </a:schemeClr>
              </a:solidFill>
            </a:endParaRPr>
          </a:p>
        </p:txBody>
      </p:sp>
      <p:pic>
        <p:nvPicPr>
          <p:cNvPr id="6" name="Picture 5" descr="Logo&#10;&#10;Description automatically generated">
            <a:extLst>
              <a:ext uri="{FF2B5EF4-FFF2-40B4-BE49-F238E27FC236}">
                <a16:creationId xmlns:a16="http://schemas.microsoft.com/office/drawing/2014/main" id="{514526B7-88CA-C643-5FC3-DE0F127DA947}"/>
              </a:ext>
            </a:extLst>
          </p:cNvPr>
          <p:cNvPicPr>
            <a:picLocks noChangeAspect="1"/>
          </p:cNvPicPr>
          <p:nvPr/>
        </p:nvPicPr>
        <p:blipFill>
          <a:blip r:embed="rId4"/>
          <a:stretch>
            <a:fillRect/>
          </a:stretch>
        </p:blipFill>
        <p:spPr>
          <a:xfrm>
            <a:off x="579781" y="375455"/>
            <a:ext cx="2421464" cy="2421464"/>
          </a:xfrm>
          <a:prstGeom prst="rect">
            <a:avLst/>
          </a:prstGeom>
        </p:spPr>
      </p:pic>
    </p:spTree>
    <p:extLst>
      <p:ext uri="{BB962C8B-B14F-4D97-AF65-F5344CB8AC3E}">
        <p14:creationId xmlns:p14="http://schemas.microsoft.com/office/powerpoint/2010/main" val="128591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4000" dirty="0"/>
              <a:t>CHALLENGE</a:t>
            </a:r>
            <a:endParaRPr lang="ru-RU"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4"/>
          <a:stretch>
            <a:fillRect/>
          </a:stretch>
        </p:blipFill>
        <p:spPr>
          <a:xfrm>
            <a:off x="111016" y="121215"/>
            <a:ext cx="584310" cy="584310"/>
          </a:xfrm>
          <a:prstGeom prst="rect">
            <a:avLst/>
          </a:prstGeom>
        </p:spPr>
      </p:pic>
      <p:sp>
        <p:nvSpPr>
          <p:cNvPr id="10" name="Content Placeholder 9">
            <a:extLst>
              <a:ext uri="{FF2B5EF4-FFF2-40B4-BE49-F238E27FC236}">
                <a16:creationId xmlns:a16="http://schemas.microsoft.com/office/drawing/2014/main" id="{5B716840-7CB5-9101-DBBD-CA670E486E9D}"/>
              </a:ext>
            </a:extLst>
          </p:cNvPr>
          <p:cNvSpPr>
            <a:spLocks noGrp="1"/>
          </p:cNvSpPr>
          <p:nvPr>
            <p:ph idx="1"/>
          </p:nvPr>
        </p:nvSpPr>
        <p:spPr>
          <a:xfrm>
            <a:off x="740966" y="1976410"/>
            <a:ext cx="10131425" cy="3237570"/>
          </a:xfrm>
        </p:spPr>
        <p:txBody>
          <a:bodyPr>
            <a:normAutofit/>
          </a:bodyPr>
          <a:lstStyle/>
          <a:p>
            <a:pPr marL="0" indent="0" algn="just">
              <a:buNone/>
            </a:pPr>
            <a:r>
              <a:rPr lang="en-US" sz="2800" cap="small" dirty="0"/>
              <a:t>Is to develop a notification center for several channels (SMS, Email, WhatsApp, Teams, Signal, Telegram, etc.) of Aubay messages for employees. The application must have an interface for introducing contacts, messages by channels, data import through CSV and </a:t>
            </a:r>
            <a:r>
              <a:rPr lang="en-US" sz="2800" cap="small" dirty="0" err="1"/>
              <a:t>Aubilous</a:t>
            </a:r>
            <a:r>
              <a:rPr lang="en-US" sz="2800" cap="small" dirty="0"/>
              <a:t> reports of the success rate per message sent per channel.</a:t>
            </a:r>
          </a:p>
        </p:txBody>
      </p:sp>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3"/>
          <a:stretch>
            <a:fillRect/>
          </a:stretch>
        </p:blipFill>
        <p:spPr>
          <a:xfrm>
            <a:off x="111016" y="121215"/>
            <a:ext cx="584310" cy="584310"/>
          </a:xfrm>
          <a:prstGeom prst="rect">
            <a:avLst/>
          </a:prstGeom>
        </p:spPr>
      </p:pic>
      <p:pic>
        <p:nvPicPr>
          <p:cNvPr id="5" name="Content Placeholder 4" descr="Graphical user interface, application">
            <a:extLst>
              <a:ext uri="{FF2B5EF4-FFF2-40B4-BE49-F238E27FC236}">
                <a16:creationId xmlns:a16="http://schemas.microsoft.com/office/drawing/2014/main" id="{DF0C9E4F-0430-9866-B3FC-4B87D17295AC}"/>
              </a:ext>
            </a:extLst>
          </p:cNvPr>
          <p:cNvPicPr>
            <a:picLocks noGrp="1" noChangeAspect="1"/>
          </p:cNvPicPr>
          <p:nvPr>
            <p:ph idx="1"/>
          </p:nvPr>
        </p:nvPicPr>
        <p:blipFill rotWithShape="1">
          <a:blip r:embed="rId4"/>
          <a:srcRect l="-2290" t="-2311" r="-4017" b="-1869"/>
          <a:stretch/>
        </p:blipFill>
        <p:spPr>
          <a:xfrm>
            <a:off x="5844074" y="1122013"/>
            <a:ext cx="5178489" cy="4613973"/>
          </a:xfrm>
          <a:prstGeom prst="roundRect">
            <a:avLst>
              <a:gd name="adj" fmla="val 2885"/>
            </a:avLst>
          </a:prstGeom>
          <a:solidFill>
            <a:srgbClr val="FFFFFF">
              <a:shade val="85000"/>
            </a:srgbClr>
          </a:solidFill>
          <a:ln>
            <a:noFill/>
          </a:ln>
          <a:effectLst>
            <a:reflection blurRad="12700" stA="38000" endPos="28000" dist="5000" dir="5400000" sy="-100000" algn="bl" rotWithShape="0"/>
          </a:effectLst>
        </p:spPr>
      </p:pic>
      <p:sp>
        <p:nvSpPr>
          <p:cNvPr id="8" name="Title 1">
            <a:extLst>
              <a:ext uri="{FF2B5EF4-FFF2-40B4-BE49-F238E27FC236}">
                <a16:creationId xmlns:a16="http://schemas.microsoft.com/office/drawing/2014/main" id="{AF97DFBF-A829-A015-53F2-AF72C8C4064E}"/>
              </a:ext>
            </a:extLst>
          </p:cNvPr>
          <p:cNvSpPr txBox="1">
            <a:spLocks/>
          </p:cNvSpPr>
          <p:nvPr/>
        </p:nvSpPr>
        <p:spPr>
          <a:xfrm>
            <a:off x="685801" y="6096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Solution</a:t>
            </a:r>
            <a:endParaRPr lang="ru-RU" dirty="0"/>
          </a:p>
        </p:txBody>
      </p:sp>
      <p:sp>
        <p:nvSpPr>
          <p:cNvPr id="9" name="Content Placeholder 9">
            <a:extLst>
              <a:ext uri="{FF2B5EF4-FFF2-40B4-BE49-F238E27FC236}">
                <a16:creationId xmlns:a16="http://schemas.microsoft.com/office/drawing/2014/main" id="{F7490122-5661-C4D5-4C0C-44A8E540A71A}"/>
              </a:ext>
            </a:extLst>
          </p:cNvPr>
          <p:cNvSpPr txBox="1">
            <a:spLocks/>
          </p:cNvSpPr>
          <p:nvPr/>
        </p:nvSpPr>
        <p:spPr>
          <a:xfrm>
            <a:off x="740967" y="1976410"/>
            <a:ext cx="4717442" cy="200776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400" cap="small" dirty="0"/>
              <a:t>Cloud Based Solution</a:t>
            </a:r>
          </a:p>
          <a:p>
            <a:pPr algn="just"/>
            <a:r>
              <a:rPr lang="en-US" sz="2400" cap="small" dirty="0"/>
              <a:t>Restful API</a:t>
            </a:r>
          </a:p>
          <a:p>
            <a:pPr algn="just"/>
            <a:r>
              <a:rPr lang="en-US" sz="2400" cap="small" dirty="0"/>
              <a:t>Asynchronous Message HUB</a:t>
            </a:r>
          </a:p>
          <a:p>
            <a:pPr algn="just"/>
            <a:r>
              <a:rPr lang="en-US" sz="2400" cap="small" dirty="0"/>
              <a:t>Self Service BI</a:t>
            </a:r>
          </a:p>
        </p:txBody>
      </p:sp>
    </p:spTree>
    <p:extLst>
      <p:ext uri="{BB962C8B-B14F-4D97-AF65-F5344CB8AC3E}">
        <p14:creationId xmlns:p14="http://schemas.microsoft.com/office/powerpoint/2010/main" val="23085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4000" dirty="0"/>
              <a:t>Requirements</a:t>
            </a:r>
            <a:endParaRPr lang="ru-RU" dirty="0"/>
          </a:p>
        </p:txBody>
      </p:sp>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3"/>
          <a:stretch>
            <a:fillRect/>
          </a:stretch>
        </p:blipFill>
        <p:spPr>
          <a:xfrm>
            <a:off x="111016" y="121215"/>
            <a:ext cx="584310" cy="584310"/>
          </a:xfrm>
          <a:prstGeom prst="rect">
            <a:avLst/>
          </a:prstGeom>
        </p:spPr>
      </p:pic>
      <p:sp>
        <p:nvSpPr>
          <p:cNvPr id="10" name="Content Placeholder 9">
            <a:extLst>
              <a:ext uri="{FF2B5EF4-FFF2-40B4-BE49-F238E27FC236}">
                <a16:creationId xmlns:a16="http://schemas.microsoft.com/office/drawing/2014/main" id="{5B716840-7CB5-9101-DBBD-CA670E486E9D}"/>
              </a:ext>
            </a:extLst>
          </p:cNvPr>
          <p:cNvSpPr>
            <a:spLocks noGrp="1"/>
          </p:cNvSpPr>
          <p:nvPr>
            <p:ph idx="1"/>
          </p:nvPr>
        </p:nvSpPr>
        <p:spPr>
          <a:xfrm>
            <a:off x="403171" y="1873540"/>
            <a:ext cx="5692829" cy="1555460"/>
          </a:xfrm>
        </p:spPr>
        <p:txBody>
          <a:bodyPr>
            <a:normAutofit fontScale="85000" lnSpcReduction="10000"/>
          </a:bodyPr>
          <a:lstStyle/>
          <a:p>
            <a:pPr marL="0" indent="0" algn="just">
              <a:buNone/>
            </a:pPr>
            <a:r>
              <a:rPr lang="en-US" sz="2800" cap="small" dirty="0"/>
              <a:t>Administrative</a:t>
            </a:r>
          </a:p>
          <a:p>
            <a:pPr algn="just"/>
            <a:r>
              <a:rPr lang="en-US" sz="2800" cap="small" dirty="0" err="1"/>
              <a:t>Cadastro</a:t>
            </a:r>
            <a:r>
              <a:rPr lang="en-US" sz="2800" cap="small" dirty="0"/>
              <a:t> de </a:t>
            </a:r>
            <a:r>
              <a:rPr lang="en-US" sz="2800" cap="small" dirty="0" err="1"/>
              <a:t>Usuários</a:t>
            </a:r>
            <a:r>
              <a:rPr lang="en-US" sz="2800" cap="small" dirty="0"/>
              <a:t> Do Sistema</a:t>
            </a:r>
          </a:p>
          <a:p>
            <a:pPr algn="just"/>
            <a:r>
              <a:rPr lang="en-US" sz="2800" cap="small" dirty="0" err="1"/>
              <a:t>Configurações</a:t>
            </a:r>
            <a:r>
              <a:rPr lang="en-US" sz="2800" cap="small" dirty="0"/>
              <a:t> de </a:t>
            </a:r>
            <a:r>
              <a:rPr lang="en-US" sz="2800" cap="small" dirty="0" err="1"/>
              <a:t>Serviço</a:t>
            </a:r>
            <a:r>
              <a:rPr lang="en-US" sz="2800" cap="small" dirty="0"/>
              <a:t> de </a:t>
            </a:r>
            <a:r>
              <a:rPr lang="en-US" sz="2800" cap="small" dirty="0" err="1"/>
              <a:t>Mensageria</a:t>
            </a:r>
            <a:endParaRPr lang="en-US" sz="2800" cap="small" dirty="0"/>
          </a:p>
        </p:txBody>
      </p:sp>
      <p:sp>
        <p:nvSpPr>
          <p:cNvPr id="4" name="Content Placeholder 9">
            <a:extLst>
              <a:ext uri="{FF2B5EF4-FFF2-40B4-BE49-F238E27FC236}">
                <a16:creationId xmlns:a16="http://schemas.microsoft.com/office/drawing/2014/main" id="{96B32493-D14A-E3D9-8811-DF9293CAD62E}"/>
              </a:ext>
            </a:extLst>
          </p:cNvPr>
          <p:cNvSpPr txBox="1">
            <a:spLocks/>
          </p:cNvSpPr>
          <p:nvPr/>
        </p:nvSpPr>
        <p:spPr>
          <a:xfrm>
            <a:off x="6633686" y="3017520"/>
            <a:ext cx="4076700" cy="261747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n-US" sz="2800" cap="small" dirty="0"/>
              <a:t>Operation</a:t>
            </a:r>
          </a:p>
          <a:p>
            <a:pPr algn="just"/>
            <a:r>
              <a:rPr lang="en-US" sz="2800" cap="small" dirty="0" err="1"/>
              <a:t>Cadastro</a:t>
            </a:r>
            <a:r>
              <a:rPr lang="en-US" sz="2800" cap="small" dirty="0"/>
              <a:t> de </a:t>
            </a:r>
            <a:r>
              <a:rPr lang="en-US" sz="2800" cap="small" dirty="0" err="1"/>
              <a:t>Campanhas</a:t>
            </a:r>
            <a:endParaRPr lang="en-US" sz="2800" cap="small" dirty="0"/>
          </a:p>
          <a:p>
            <a:pPr algn="just"/>
            <a:r>
              <a:rPr lang="en-US" sz="2800" cap="small" dirty="0" err="1"/>
              <a:t>Cadastro</a:t>
            </a:r>
            <a:r>
              <a:rPr lang="en-US" sz="2800" cap="small" dirty="0"/>
              <a:t> de </a:t>
            </a:r>
            <a:r>
              <a:rPr lang="en-US" sz="2800" cap="small" dirty="0" err="1"/>
              <a:t>Contatos</a:t>
            </a:r>
            <a:endParaRPr lang="en-US" sz="2800" cap="small" dirty="0"/>
          </a:p>
          <a:p>
            <a:pPr algn="just"/>
            <a:r>
              <a:rPr lang="en-US" sz="2800" cap="small" dirty="0" err="1"/>
              <a:t>Disparo</a:t>
            </a:r>
            <a:r>
              <a:rPr lang="en-US" sz="2800" cap="small" dirty="0"/>
              <a:t> de </a:t>
            </a:r>
            <a:r>
              <a:rPr lang="en-US" sz="2800" cap="small" dirty="0" err="1"/>
              <a:t>Mensagens</a:t>
            </a:r>
            <a:endParaRPr lang="en-US" sz="2800" cap="small" dirty="0"/>
          </a:p>
          <a:p>
            <a:pPr algn="just"/>
            <a:r>
              <a:rPr lang="en-US" sz="2800" cap="small" dirty="0" err="1"/>
              <a:t>Relatórios</a:t>
            </a:r>
            <a:endParaRPr lang="en-US" sz="2800" cap="small" dirty="0"/>
          </a:p>
        </p:txBody>
      </p:sp>
    </p:spTree>
    <p:extLst>
      <p:ext uri="{BB962C8B-B14F-4D97-AF65-F5344CB8AC3E}">
        <p14:creationId xmlns:p14="http://schemas.microsoft.com/office/powerpoint/2010/main" val="175914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3"/>
          <a:stretch>
            <a:fillRect/>
          </a:stretch>
        </p:blipFill>
        <p:spPr>
          <a:xfrm>
            <a:off x="111016" y="121215"/>
            <a:ext cx="584310" cy="584310"/>
          </a:xfrm>
          <a:prstGeom prst="rect">
            <a:avLst/>
          </a:prstGeom>
        </p:spPr>
      </p:pic>
      <p:sp>
        <p:nvSpPr>
          <p:cNvPr id="8" name="Title 1">
            <a:extLst>
              <a:ext uri="{FF2B5EF4-FFF2-40B4-BE49-F238E27FC236}">
                <a16:creationId xmlns:a16="http://schemas.microsoft.com/office/drawing/2014/main" id="{AF97DFBF-A829-A015-53F2-AF72C8C4064E}"/>
              </a:ext>
            </a:extLst>
          </p:cNvPr>
          <p:cNvSpPr txBox="1">
            <a:spLocks/>
          </p:cNvSpPr>
          <p:nvPr/>
        </p:nvSpPr>
        <p:spPr>
          <a:xfrm>
            <a:off x="685801" y="6096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Proof Of Concept </a:t>
            </a:r>
            <a:endParaRPr lang="ru-RU" dirty="0"/>
          </a:p>
        </p:txBody>
      </p:sp>
      <p:pic>
        <p:nvPicPr>
          <p:cNvPr id="4" name="Picture 3" descr="A picture containing diagram&#10;&#10;Description automatically generated">
            <a:extLst>
              <a:ext uri="{FF2B5EF4-FFF2-40B4-BE49-F238E27FC236}">
                <a16:creationId xmlns:a16="http://schemas.microsoft.com/office/drawing/2014/main" id="{FFEBBEA5-4656-22DC-AA4F-2031E648C9A6}"/>
              </a:ext>
            </a:extLst>
          </p:cNvPr>
          <p:cNvPicPr>
            <a:picLocks noChangeAspect="1"/>
          </p:cNvPicPr>
          <p:nvPr/>
        </p:nvPicPr>
        <p:blipFill>
          <a:blip r:embed="rId4"/>
          <a:stretch>
            <a:fillRect/>
          </a:stretch>
        </p:blipFill>
        <p:spPr>
          <a:xfrm>
            <a:off x="6697451" y="754285"/>
            <a:ext cx="1746237" cy="982258"/>
          </a:xfrm>
          <a:prstGeom prst="rect">
            <a:avLst/>
          </a:prstGeom>
        </p:spPr>
      </p:pic>
      <p:pic>
        <p:nvPicPr>
          <p:cNvPr id="7" name="Picture 6" descr="Icon&#10;&#10;Description automatically generated">
            <a:extLst>
              <a:ext uri="{FF2B5EF4-FFF2-40B4-BE49-F238E27FC236}">
                <a16:creationId xmlns:a16="http://schemas.microsoft.com/office/drawing/2014/main" id="{A4ED2521-3FF4-FBBC-AACA-2E1882371DA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475" b="89848" l="10000" r="90000">
                        <a14:foregroundMark x1="41548" y1="47547" x2="41548" y2="47547"/>
                        <a14:foregroundMark x1="46905" y1="9475" x2="46905" y2="9475"/>
                        <a14:foregroundMark x1="73214" y1="70897" x2="73214" y2="70897"/>
                      </a14:backgroundRemoval>
                    </a14:imgEffect>
                  </a14:imgLayer>
                </a14:imgProps>
              </a:ext>
            </a:extLst>
          </a:blip>
          <a:stretch>
            <a:fillRect/>
          </a:stretch>
        </p:blipFill>
        <p:spPr>
          <a:xfrm>
            <a:off x="7729572" y="4513488"/>
            <a:ext cx="1596722" cy="1123408"/>
          </a:xfrm>
          <a:prstGeom prst="rect">
            <a:avLst/>
          </a:prstGeom>
        </p:spPr>
      </p:pic>
      <p:pic>
        <p:nvPicPr>
          <p:cNvPr id="11" name="Picture 10" descr="A picture containing text, clipart, businesscard&#10;&#10;Description automatically generated">
            <a:extLst>
              <a:ext uri="{FF2B5EF4-FFF2-40B4-BE49-F238E27FC236}">
                <a16:creationId xmlns:a16="http://schemas.microsoft.com/office/drawing/2014/main" id="{6D2857FE-290A-F44F-5E57-02DF3C990A1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000" b="89778" l="8444" r="92889">
                        <a14:foregroundMark x1="92889" y1="89333" x2="92889" y2="89333"/>
                        <a14:foregroundMark x1="51111" y1="8000" x2="51111" y2="8000"/>
                        <a14:foregroundMark x1="8444" y1="84000" x2="8444" y2="84000"/>
                      </a14:backgroundRemoval>
                    </a14:imgEffect>
                  </a14:imgLayer>
                </a14:imgProps>
              </a:ext>
            </a:extLst>
          </a:blip>
          <a:stretch>
            <a:fillRect/>
          </a:stretch>
        </p:blipFill>
        <p:spPr>
          <a:xfrm>
            <a:off x="9610283" y="705525"/>
            <a:ext cx="1040191" cy="1040191"/>
          </a:xfrm>
          <a:prstGeom prst="rect">
            <a:avLst/>
          </a:prstGeom>
        </p:spPr>
      </p:pic>
      <p:sp>
        <p:nvSpPr>
          <p:cNvPr id="10" name="Content Placeholder 9">
            <a:extLst>
              <a:ext uri="{FF2B5EF4-FFF2-40B4-BE49-F238E27FC236}">
                <a16:creationId xmlns:a16="http://schemas.microsoft.com/office/drawing/2014/main" id="{1B3EF9F2-DA59-44CB-ADC9-69A7CC8662ED}"/>
              </a:ext>
            </a:extLst>
          </p:cNvPr>
          <p:cNvSpPr txBox="1">
            <a:spLocks/>
          </p:cNvSpPr>
          <p:nvPr/>
        </p:nvSpPr>
        <p:spPr>
          <a:xfrm>
            <a:off x="1088400" y="2288037"/>
            <a:ext cx="4717442" cy="200776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400" cap="small" dirty="0"/>
              <a:t>Azure App Services</a:t>
            </a:r>
          </a:p>
          <a:p>
            <a:pPr lvl="1" algn="just"/>
            <a:r>
              <a:rPr lang="en-US" sz="2200" cap="small" dirty="0"/>
              <a:t>React</a:t>
            </a:r>
          </a:p>
          <a:p>
            <a:pPr lvl="1" algn="just"/>
            <a:r>
              <a:rPr lang="en-US" sz="2200" cap="small" dirty="0"/>
              <a:t>Java</a:t>
            </a:r>
          </a:p>
          <a:p>
            <a:pPr algn="just"/>
            <a:r>
              <a:rPr lang="en-US" sz="2400" cap="small" dirty="0"/>
              <a:t>Azure SQL Server</a:t>
            </a:r>
          </a:p>
          <a:p>
            <a:pPr algn="just"/>
            <a:r>
              <a:rPr lang="en-US" sz="2400" cap="small" dirty="0"/>
              <a:t>Tableau</a:t>
            </a:r>
          </a:p>
        </p:txBody>
      </p:sp>
      <p:pic>
        <p:nvPicPr>
          <p:cNvPr id="15" name="Picture 14" descr="Icon&#10;&#10;Description automatically generated">
            <a:extLst>
              <a:ext uri="{FF2B5EF4-FFF2-40B4-BE49-F238E27FC236}">
                <a16:creationId xmlns:a16="http://schemas.microsoft.com/office/drawing/2014/main" id="{F479563A-8152-266C-EF50-E48C8DEAA90B}"/>
              </a:ext>
            </a:extLst>
          </p:cNvPr>
          <p:cNvPicPr>
            <a:picLocks noChangeAspect="1"/>
          </p:cNvPicPr>
          <p:nvPr/>
        </p:nvPicPr>
        <p:blipFill>
          <a:blip r:embed="rId9"/>
          <a:stretch>
            <a:fillRect/>
          </a:stretch>
        </p:blipFill>
        <p:spPr>
          <a:xfrm>
            <a:off x="9326294" y="2925059"/>
            <a:ext cx="942563" cy="819245"/>
          </a:xfrm>
          <a:prstGeom prst="rect">
            <a:avLst/>
          </a:prstGeom>
        </p:spPr>
      </p:pic>
      <p:pic>
        <p:nvPicPr>
          <p:cNvPr id="14" name="Picture 13" descr="Logo, company name&#10;&#10;Description automatically generated">
            <a:extLst>
              <a:ext uri="{FF2B5EF4-FFF2-40B4-BE49-F238E27FC236}">
                <a16:creationId xmlns:a16="http://schemas.microsoft.com/office/drawing/2014/main" id="{A3B47599-6839-F812-90ED-54FF1FC8DE95}"/>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6125" b="90000" l="10000" r="90000">
                        <a14:foregroundMark x1="53083" y1="32750" x2="53083" y2="32750"/>
                        <a14:foregroundMark x1="46417" y1="24375" x2="46417" y2="24375"/>
                        <a14:foregroundMark x1="54833" y1="9375" x2="54833" y2="9375"/>
                        <a14:foregroundMark x1="54583" y1="6125" x2="54583" y2="6125"/>
                        <a14:foregroundMark x1="58500" y1="18250" x2="58500" y2="18250"/>
                        <a14:foregroundMark x1="64417" y1="42125" x2="64417" y2="42125"/>
                        <a14:foregroundMark x1="40250" y1="42500" x2="40250" y2="42500"/>
                        <a14:foregroundMark x1="45083" y1="48875" x2="45083" y2="48875"/>
                        <a14:foregroundMark x1="48333" y1="55625" x2="48333" y2="55625"/>
                        <a14:foregroundMark x1="62667" y1="63875" x2="62667" y2="63875"/>
                        <a14:foregroundMark x1="63833" y1="81875" x2="63833" y2="81875"/>
                        <a14:foregroundMark x1="54333" y1="81000" x2="54333" y2="81000"/>
                        <a14:foregroundMark x1="46250" y1="82750" x2="46250" y2="82750"/>
                        <a14:foregroundMark x1="37583" y1="78875" x2="37583" y2="78875"/>
                      </a14:backgroundRemoval>
                    </a14:imgEffect>
                  </a14:imgLayer>
                </a14:imgProps>
              </a:ext>
            </a:extLst>
          </a:blip>
          <a:stretch>
            <a:fillRect/>
          </a:stretch>
        </p:blipFill>
        <p:spPr>
          <a:xfrm>
            <a:off x="5763315" y="2288037"/>
            <a:ext cx="2184401" cy="1456267"/>
          </a:xfrm>
          <a:prstGeom prst="rect">
            <a:avLst/>
          </a:prstGeom>
        </p:spPr>
      </p:pic>
    </p:spTree>
    <p:extLst>
      <p:ext uri="{BB962C8B-B14F-4D97-AF65-F5344CB8AC3E}">
        <p14:creationId xmlns:p14="http://schemas.microsoft.com/office/powerpoint/2010/main" val="309135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pic>
        <p:nvPicPr>
          <p:cNvPr id="3" name="Picture 2" descr="Logo&#10;&#10;Description automatically generated">
            <a:extLst>
              <a:ext uri="{FF2B5EF4-FFF2-40B4-BE49-F238E27FC236}">
                <a16:creationId xmlns:a16="http://schemas.microsoft.com/office/drawing/2014/main" id="{10F0853A-7D5E-2034-B348-E8BE59D3916A}"/>
              </a:ext>
            </a:extLst>
          </p:cNvPr>
          <p:cNvPicPr>
            <a:picLocks noChangeAspect="1"/>
          </p:cNvPicPr>
          <p:nvPr/>
        </p:nvPicPr>
        <p:blipFill>
          <a:blip r:embed="rId4"/>
          <a:stretch>
            <a:fillRect/>
          </a:stretch>
        </p:blipFill>
        <p:spPr>
          <a:xfrm>
            <a:off x="111016" y="121215"/>
            <a:ext cx="584310" cy="584310"/>
          </a:xfrm>
          <a:prstGeom prst="rect">
            <a:avLst/>
          </a:prstGeom>
        </p:spPr>
      </p:pic>
      <p:sp>
        <p:nvSpPr>
          <p:cNvPr id="9" name="Title 8">
            <a:extLst>
              <a:ext uri="{FF2B5EF4-FFF2-40B4-BE49-F238E27FC236}">
                <a16:creationId xmlns:a16="http://schemas.microsoft.com/office/drawing/2014/main" id="{ABFF97ED-EEB4-7900-D1FB-C59B6F94826A}"/>
              </a:ext>
            </a:extLst>
          </p:cNvPr>
          <p:cNvSpPr>
            <a:spLocks noGrp="1"/>
          </p:cNvSpPr>
          <p:nvPr>
            <p:ph type="title"/>
          </p:nvPr>
        </p:nvSpPr>
        <p:spPr>
          <a:xfrm>
            <a:off x="4390055" y="2700866"/>
            <a:ext cx="3718247" cy="1456267"/>
          </a:xfrm>
        </p:spPr>
        <p:txBody>
          <a:bodyPr/>
          <a:lstStyle/>
          <a:p>
            <a:r>
              <a:rPr lang="en-US" dirty="0"/>
              <a:t>DEMOSTRATION</a:t>
            </a:r>
          </a:p>
        </p:txBody>
      </p:sp>
    </p:spTree>
    <p:extLst>
      <p:ext uri="{BB962C8B-B14F-4D97-AF65-F5344CB8AC3E}">
        <p14:creationId xmlns:p14="http://schemas.microsoft.com/office/powerpoint/2010/main" val="245151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652865" y="4094757"/>
            <a:ext cx="7197726" cy="2421464"/>
          </a:xfrm>
        </p:spPr>
        <p:txBody>
          <a:bodyPr>
            <a:normAutofit/>
          </a:bodyPr>
          <a:lstStyle/>
          <a:p>
            <a:r>
              <a:rPr lang="en-US" dirty="0"/>
              <a:t>Thank You!</a:t>
            </a:r>
          </a:p>
        </p:txBody>
      </p:sp>
      <p:pic>
        <p:nvPicPr>
          <p:cNvPr id="4" name="Picture 3" descr="Logo&#10;&#10;Description automatically generated">
            <a:extLst>
              <a:ext uri="{FF2B5EF4-FFF2-40B4-BE49-F238E27FC236}">
                <a16:creationId xmlns:a16="http://schemas.microsoft.com/office/drawing/2014/main" id="{FC2DE6DC-93F3-FF19-7D7C-B039A5A352DC}"/>
              </a:ext>
            </a:extLst>
          </p:cNvPr>
          <p:cNvPicPr>
            <a:picLocks noChangeAspect="1"/>
          </p:cNvPicPr>
          <p:nvPr/>
        </p:nvPicPr>
        <p:blipFill>
          <a:blip r:embed="rId4"/>
          <a:stretch>
            <a:fillRect/>
          </a:stretch>
        </p:blipFill>
        <p:spPr>
          <a:xfrm>
            <a:off x="4719258" y="1800724"/>
            <a:ext cx="2753483" cy="2753483"/>
          </a:xfrm>
          <a:prstGeom prst="rect">
            <a:avLst/>
          </a:prstGeom>
        </p:spPr>
      </p:pic>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206</TotalTime>
  <Words>528</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Aubay – hackathon 2022</vt:lpstr>
      <vt:lpstr>GREEN TEAM</vt:lpstr>
      <vt:lpstr>CHALLENGE</vt:lpstr>
      <vt:lpstr>PowerPoint Presentation</vt:lpstr>
      <vt:lpstr>Requirements</vt:lpstr>
      <vt:lpstr>PowerPoint Presentation</vt:lpstr>
      <vt:lpstr>DEMOSTRATION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Aubay – hackathon 2022</dc:title>
  <dc:creator>Goncalves, Eduardo (Contractor)</dc:creator>
  <cp:lastModifiedBy>Goncalves, Eduardo (Contractor)</cp:lastModifiedBy>
  <cp:revision>13</cp:revision>
  <dcterms:created xsi:type="dcterms:W3CDTF">2022-11-19T14:47:07Z</dcterms:created>
  <dcterms:modified xsi:type="dcterms:W3CDTF">2022-11-19T21:23:20Z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