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1.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B418-7C73-4163-A99E-605D94E81FBE}" type="datetimeFigureOut">
              <a:rPr lang="en-US" smtClean="0"/>
              <a:t>9/18/2025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612DF-B18E-4806-81FD-F64A3BEB1912}" type="slidenum">
              <a:rPr lang="en-US" smtClean="0"/>
              <a:t>‹#›</a:t>
            </a:fld>
            <a:endParaRPr lang="en-US" dirty="0"/>
          </a:p>
        </p:txBody>
      </p:sp>
    </p:spTree>
    <p:extLst>
      <p:ext uri="{BB962C8B-B14F-4D97-AF65-F5344CB8AC3E}">
        <p14:creationId xmlns:p14="http://schemas.microsoft.com/office/powerpoint/2010/main" val="129421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2612DF-B18E-4806-81FD-F64A3BEB1912}" type="slidenum">
              <a:rPr lang="en-US" smtClean="0"/>
              <a:t>1</a:t>
            </a:fld>
            <a:endParaRPr lang="en-US" dirty="0"/>
          </a:p>
        </p:txBody>
      </p:sp>
    </p:spTree>
    <p:extLst>
      <p:ext uri="{BB962C8B-B14F-4D97-AF65-F5344CB8AC3E}">
        <p14:creationId xmlns:p14="http://schemas.microsoft.com/office/powerpoint/2010/main" val="389282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2367-34D0-4523-A56E-2B06A2DC2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98FB82-80DB-423B-9F11-7FC7631FB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D681C9-0F4A-4620-A059-69C8A34FAF07}"/>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5" name="Footer Placeholder 4">
            <a:extLst>
              <a:ext uri="{FF2B5EF4-FFF2-40B4-BE49-F238E27FC236}">
                <a16:creationId xmlns:a16="http://schemas.microsoft.com/office/drawing/2014/main" id="{1100CF38-3701-492F-9F8A-F582990537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EF4C0-AF13-464B-AC19-09DF09B3BAD8}"/>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92708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605-FA7B-4340-9975-817308214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9CE424-BD6E-42EC-9B16-9A6F864C5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8E64B-19B9-4627-BEB9-30A3489C61A9}"/>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5" name="Footer Placeholder 4">
            <a:extLst>
              <a:ext uri="{FF2B5EF4-FFF2-40B4-BE49-F238E27FC236}">
                <a16:creationId xmlns:a16="http://schemas.microsoft.com/office/drawing/2014/main" id="{A07050B5-B1E9-4CF5-AFCB-F39ED0F0ED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52BD82-810A-4DF1-97C8-AF2B5A6A325D}"/>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95960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8BDCA-4EEC-489F-BA92-959B84253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112606-8FC3-4BA2-9E24-0A5479DE4D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51FBB-FD88-4279-A8B3-275B67B2647D}"/>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5" name="Footer Placeholder 4">
            <a:extLst>
              <a:ext uri="{FF2B5EF4-FFF2-40B4-BE49-F238E27FC236}">
                <a16:creationId xmlns:a16="http://schemas.microsoft.com/office/drawing/2014/main" id="{F824B3A2-A8F9-4CF1-90F5-EEAADBDF3D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C25D93-11CA-4528-AA85-2C86916F9FB0}"/>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69673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2813-6F2F-4F5E-AA82-F01C8E654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485BF-2BF0-49BE-BE86-C937138304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A285D-B9BB-4F96-B518-9F2689773C21}"/>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5" name="Footer Placeholder 4">
            <a:extLst>
              <a:ext uri="{FF2B5EF4-FFF2-40B4-BE49-F238E27FC236}">
                <a16:creationId xmlns:a16="http://schemas.microsoft.com/office/drawing/2014/main" id="{7796D77B-011D-4864-AD65-A65849607C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9F2852-A77F-4730-AB57-6B04115CBEF5}"/>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44508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1F0F-3434-4516-8F01-17FF22438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D3A85-B1CB-48BA-B8C8-9CD3BA62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8422D-EF5A-42B4-A638-0E62B6BFA6A9}"/>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5" name="Footer Placeholder 4">
            <a:extLst>
              <a:ext uri="{FF2B5EF4-FFF2-40B4-BE49-F238E27FC236}">
                <a16:creationId xmlns:a16="http://schemas.microsoft.com/office/drawing/2014/main" id="{33F1C919-1AC6-43BA-B33F-784273A0CE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D4D028-7C60-42EB-9C89-7B1671FDD0E9}"/>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09280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E847-5677-4FEC-BC75-92910319A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7380D-E7DE-44E9-A553-203AC404B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4D4A8-CF18-4261-9E7A-630A1C7F59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538EF2-DC2C-449C-918F-B54CF5A4467F}"/>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6" name="Footer Placeholder 5">
            <a:extLst>
              <a:ext uri="{FF2B5EF4-FFF2-40B4-BE49-F238E27FC236}">
                <a16:creationId xmlns:a16="http://schemas.microsoft.com/office/drawing/2014/main" id="{9BE92CC2-A5BA-4B37-B5D9-109364CD6B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684552-5AA8-4365-8432-F4A5241503F9}"/>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46895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3B0F-A8AE-4F86-A686-560B8766CE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5423-B735-4094-B33A-00DE9E7DF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F1319-036A-4541-A455-4C63A4DEA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105C2-F499-40BB-BB9E-5472D6B7D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FC069-771A-4D0A-82F4-BC28F2CF1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EFFC8E-88A5-4E22-A46D-BE58F3C3D675}"/>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8" name="Footer Placeholder 7">
            <a:extLst>
              <a:ext uri="{FF2B5EF4-FFF2-40B4-BE49-F238E27FC236}">
                <a16:creationId xmlns:a16="http://schemas.microsoft.com/office/drawing/2014/main" id="{AC85E0A2-2575-4054-96C0-2E53CA06414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36D774C-A428-42FB-A7AD-1CD5BB47CFC0}"/>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47162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30C9-D25B-44EE-96B3-95078D9BA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E70D4-9961-4A86-BD4E-85A569645E74}"/>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4" name="Footer Placeholder 3">
            <a:extLst>
              <a:ext uri="{FF2B5EF4-FFF2-40B4-BE49-F238E27FC236}">
                <a16:creationId xmlns:a16="http://schemas.microsoft.com/office/drawing/2014/main" id="{AA9D7104-8677-4D4F-94BC-8BC4E5000A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595D43-172F-47E6-AEED-681D30D417B7}"/>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362662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8E3E-B14D-4F4A-85A4-26CA895FD0B7}"/>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3" name="Footer Placeholder 2">
            <a:extLst>
              <a:ext uri="{FF2B5EF4-FFF2-40B4-BE49-F238E27FC236}">
                <a16:creationId xmlns:a16="http://schemas.microsoft.com/office/drawing/2014/main" id="{BC916F7A-2DE5-458D-8030-3663D20471D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1E4AC0-7E58-49E7-AF86-DF808BD47EF1}"/>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87621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E3A5-EEA6-4F63-8CDD-EC4277518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D40B40-C976-4AA2-A15B-486CEC216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61ABA-9FB6-4463-803E-714CA3219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766A0-EC8E-4F24-9840-BAB3ED4FEFA9}"/>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6" name="Footer Placeholder 5">
            <a:extLst>
              <a:ext uri="{FF2B5EF4-FFF2-40B4-BE49-F238E27FC236}">
                <a16:creationId xmlns:a16="http://schemas.microsoft.com/office/drawing/2014/main" id="{ECBED0B8-5268-4D94-914B-BEBA74763C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622C02-5952-4834-AE61-9AE5EA466898}"/>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66079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C33-6C21-4A0A-A73F-B25F69EB7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9242AC-0E78-45DC-AC09-A6F20BE1B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FC7632A-49D4-48D5-8761-0662AEF7A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D0814-19F1-4D1A-B254-40690EDB116F}"/>
              </a:ext>
            </a:extLst>
          </p:cNvPr>
          <p:cNvSpPr>
            <a:spLocks noGrp="1"/>
          </p:cNvSpPr>
          <p:nvPr>
            <p:ph type="dt" sz="half" idx="10"/>
          </p:nvPr>
        </p:nvSpPr>
        <p:spPr/>
        <p:txBody>
          <a:bodyPr/>
          <a:lstStyle/>
          <a:p>
            <a:fld id="{035000D8-8AFB-492C-8DBC-258FBB02498F}" type="datetimeFigureOut">
              <a:rPr lang="en-US" smtClean="0"/>
              <a:t>9/18/2025</a:t>
            </a:fld>
            <a:endParaRPr lang="en-US" dirty="0"/>
          </a:p>
        </p:txBody>
      </p:sp>
      <p:sp>
        <p:nvSpPr>
          <p:cNvPr id="6" name="Footer Placeholder 5">
            <a:extLst>
              <a:ext uri="{FF2B5EF4-FFF2-40B4-BE49-F238E27FC236}">
                <a16:creationId xmlns:a16="http://schemas.microsoft.com/office/drawing/2014/main" id="{CF782EFC-8B5B-4D4A-A8D3-4575D38CCD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FBB6F9-AD7D-4F1B-BF3F-DFF8D2FFE505}"/>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85433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13A62-FD47-490F-BD46-37B003975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D9F083-C7C5-47EC-87C6-A35B4B209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2C7E0-5A74-49E8-804D-8499ACB2B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000D8-8AFB-492C-8DBC-258FBB02498F}" type="datetimeFigureOut">
              <a:rPr lang="en-US" smtClean="0"/>
              <a:t>9/18/2025</a:t>
            </a:fld>
            <a:endParaRPr lang="en-US" dirty="0"/>
          </a:p>
        </p:txBody>
      </p:sp>
      <p:sp>
        <p:nvSpPr>
          <p:cNvPr id="5" name="Footer Placeholder 4">
            <a:extLst>
              <a:ext uri="{FF2B5EF4-FFF2-40B4-BE49-F238E27FC236}">
                <a16:creationId xmlns:a16="http://schemas.microsoft.com/office/drawing/2014/main" id="{3DE680B8-9C5F-4B26-BCC1-60439850EA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DB0A3F-6077-4CD3-8459-66C5149F0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EA622-6BF9-4CCC-98CC-65A0B0D96549}" type="slidenum">
              <a:rPr lang="en-US" smtClean="0"/>
              <a:t>‹#›</a:t>
            </a:fld>
            <a:endParaRPr lang="en-US" dirty="0"/>
          </a:p>
        </p:txBody>
      </p:sp>
    </p:spTree>
    <p:extLst>
      <p:ext uri="{BB962C8B-B14F-4D97-AF65-F5344CB8AC3E}">
        <p14:creationId xmlns:p14="http://schemas.microsoft.com/office/powerpoint/2010/main" val="415043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F5CF-23D0-4ACD-B77E-50B6BBDD9178}"/>
              </a:ext>
            </a:extLst>
          </p:cNvPr>
          <p:cNvSpPr>
            <a:spLocks noGrp="1"/>
          </p:cNvSpPr>
          <p:nvPr>
            <p:ph type="title"/>
          </p:nvPr>
        </p:nvSpPr>
        <p:spPr>
          <a:xfrm>
            <a:off x="1192714" y="259882"/>
            <a:ext cx="9760835" cy="1720516"/>
          </a:xfrm>
        </p:spPr>
        <p:txBody>
          <a:bodyPr>
            <a:normAutofit fontScale="90000"/>
          </a:bodyPr>
          <a:lstStyle/>
          <a:p>
            <a:pPr algn="ctr">
              <a:lnSpc>
                <a:spcPct val="150000"/>
              </a:lnSpc>
            </a:pPr>
            <a:r>
              <a:rPr lang="en-US" sz="9600" dirty="0"/>
              <a:t>PHISHING ATTACKS</a:t>
            </a:r>
          </a:p>
        </p:txBody>
      </p:sp>
      <p:sp>
        <p:nvSpPr>
          <p:cNvPr id="5" name="Text Placeholder 4">
            <a:extLst>
              <a:ext uri="{FF2B5EF4-FFF2-40B4-BE49-F238E27FC236}">
                <a16:creationId xmlns:a16="http://schemas.microsoft.com/office/drawing/2014/main" id="{31AEFCEB-A765-4394-B8F8-7B3B1BD0903B}"/>
              </a:ext>
            </a:extLst>
          </p:cNvPr>
          <p:cNvSpPr>
            <a:spLocks noGrp="1"/>
          </p:cNvSpPr>
          <p:nvPr>
            <p:ph type="body" sz="half" idx="2"/>
          </p:nvPr>
        </p:nvSpPr>
        <p:spPr>
          <a:xfrm>
            <a:off x="743536" y="2594447"/>
            <a:ext cx="3943968" cy="4263553"/>
          </a:xfrm>
        </p:spPr>
        <p:txBody>
          <a:bodyPr>
            <a:normAutofit/>
          </a:bodyPr>
          <a:lstStyle/>
          <a:p>
            <a:r>
              <a:rPr lang="en-US" sz="1800" dirty="0"/>
              <a:t>Phishing is a type of cyberattack where scammers use fake emails, text messages, phone calls, or websites to deceive people into giving away sensitive information, downloading harmful software, or falling victim to other types of cybercrime.                               </a:t>
            </a:r>
          </a:p>
          <a:p>
            <a:r>
              <a:rPr lang="en-US" sz="1800" dirty="0"/>
              <a:t>    Phishing is based on the word “fishing”, based on the concept of bait.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20" name="Content Placeholder 19">
            <a:extLst>
              <a:ext uri="{FF2B5EF4-FFF2-40B4-BE49-F238E27FC236}">
                <a16:creationId xmlns:a16="http://schemas.microsoft.com/office/drawing/2014/main" id="{351890FC-094D-4D49-AE78-A382E43DA1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79878" y="2594447"/>
            <a:ext cx="4685381" cy="3274541"/>
          </a:xfrm>
        </p:spPr>
      </p:pic>
    </p:spTree>
    <p:extLst>
      <p:ext uri="{BB962C8B-B14F-4D97-AF65-F5344CB8AC3E}">
        <p14:creationId xmlns:p14="http://schemas.microsoft.com/office/powerpoint/2010/main" val="85500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D94D-854E-4D90-BE04-78785B1DD04A}"/>
              </a:ext>
            </a:extLst>
          </p:cNvPr>
          <p:cNvSpPr>
            <a:spLocks noGrp="1"/>
          </p:cNvSpPr>
          <p:nvPr>
            <p:ph type="title"/>
          </p:nvPr>
        </p:nvSpPr>
        <p:spPr>
          <a:xfrm>
            <a:off x="328028" y="42503"/>
            <a:ext cx="6163523" cy="1127777"/>
          </a:xfrm>
        </p:spPr>
        <p:txBody>
          <a:bodyPr>
            <a:noAutofit/>
          </a:bodyPr>
          <a:lstStyle/>
          <a:p>
            <a:pPr algn="ctr"/>
            <a:r>
              <a:rPr lang="en-US" sz="4400" dirty="0"/>
              <a:t>Types Of Phishing Attacks</a:t>
            </a:r>
          </a:p>
        </p:txBody>
      </p:sp>
      <p:pic>
        <p:nvPicPr>
          <p:cNvPr id="5" name="Content Placeholder 4">
            <a:extLst>
              <a:ext uri="{FF2B5EF4-FFF2-40B4-BE49-F238E27FC236}">
                <a16:creationId xmlns:a16="http://schemas.microsoft.com/office/drawing/2014/main" id="{67A7A519-18C9-47A7-98E4-656F6DAE500D}"/>
              </a:ext>
            </a:extLst>
          </p:cNvPr>
          <p:cNvPicPr>
            <a:picLocks noGrp="1" noChangeAspect="1"/>
          </p:cNvPicPr>
          <p:nvPr>
            <p:ph idx="1"/>
          </p:nvPr>
        </p:nvPicPr>
        <p:blipFill>
          <a:blip r:embed="rId2"/>
          <a:stretch>
            <a:fillRect/>
          </a:stretch>
        </p:blipFill>
        <p:spPr>
          <a:xfrm>
            <a:off x="6575834" y="991402"/>
            <a:ext cx="6163523" cy="5071453"/>
          </a:xfrm>
          <a:prstGeom prst="rect">
            <a:avLst/>
          </a:prstGeom>
        </p:spPr>
      </p:pic>
      <p:sp>
        <p:nvSpPr>
          <p:cNvPr id="4" name="Text Placeholder 3">
            <a:extLst>
              <a:ext uri="{FF2B5EF4-FFF2-40B4-BE49-F238E27FC236}">
                <a16:creationId xmlns:a16="http://schemas.microsoft.com/office/drawing/2014/main" id="{884BC922-49C6-4CA0-8086-C4D560334981}"/>
              </a:ext>
            </a:extLst>
          </p:cNvPr>
          <p:cNvSpPr>
            <a:spLocks noGrp="1"/>
          </p:cNvSpPr>
          <p:nvPr>
            <p:ph type="body" sz="half" idx="2"/>
          </p:nvPr>
        </p:nvSpPr>
        <p:spPr>
          <a:xfrm>
            <a:off x="-1" y="1349159"/>
            <a:ext cx="7199697" cy="5508842"/>
          </a:xfrm>
        </p:spPr>
        <p:txBody>
          <a:bodyPr>
            <a:noAutofit/>
          </a:bodyPr>
          <a:lstStyle/>
          <a:p>
            <a:pPr marL="285750" indent="-285750">
              <a:buFontTx/>
              <a:buChar char="-"/>
            </a:pPr>
            <a:r>
              <a:rPr lang="en-US" sz="1400" dirty="0"/>
              <a:t>Spear Phishing: this type of phishing is to a specific target, as the name implies. This method is used to steal or compromise the device of a specific user.</a:t>
            </a:r>
          </a:p>
          <a:p>
            <a:pPr marL="285750" indent="-285750">
              <a:buFontTx/>
              <a:buChar char="-"/>
            </a:pPr>
            <a:r>
              <a:rPr lang="en-US" sz="1400" dirty="0"/>
              <a:t>HTTPS Phishing: this type of phishing creates fake websites using https to trick you into believing it’s secure, for instance it could be a link to learn free online courses or a link sent to your email , all to get your private information.</a:t>
            </a:r>
          </a:p>
          <a:p>
            <a:pPr marL="285750" indent="-285750">
              <a:buFontTx/>
              <a:buChar char="-"/>
            </a:pPr>
            <a:r>
              <a:rPr lang="en-US" sz="1400" dirty="0"/>
              <a:t>Vishing: this is also known as “. social engineering”. This method involves attackers using phone calls or messages , that is , communication with their target(s), to trick them into giving out personal info like bank 4-digit pin, email password, phone number, etc.  </a:t>
            </a:r>
          </a:p>
          <a:p>
            <a:pPr marL="285750" indent="-285750">
              <a:buFontTx/>
              <a:buChar char="-"/>
            </a:pPr>
            <a:r>
              <a:rPr lang="en-US" sz="1400" dirty="0"/>
              <a:t>Smishing: this method involves the use of SMS or text messages into downloading a malware or revealing personal or financial information, or even downloading software .</a:t>
            </a:r>
          </a:p>
          <a:p>
            <a:pPr marL="285750" indent="-285750">
              <a:buFontTx/>
              <a:buChar char="-"/>
            </a:pPr>
            <a:r>
              <a:rPr lang="en-US" sz="1400" dirty="0"/>
              <a:t>Pharming: is the use of malicious codes to redirect users to fake websites without their consent , for instance, clicking a movie website but it loaded a bet9ja website, and lots more. </a:t>
            </a:r>
          </a:p>
          <a:p>
            <a:pPr marL="285750" indent="-285750">
              <a:buFontTx/>
              <a:buChar char="-"/>
            </a:pPr>
            <a:r>
              <a:rPr lang="en-US" sz="1400" dirty="0"/>
              <a:t>Email Phishing: this is a type of phishing involves malicious emails using urgent language and fake links.</a:t>
            </a:r>
          </a:p>
          <a:p>
            <a:pPr marL="285750" indent="-285750">
              <a:buFontTx/>
              <a:buChar char="-"/>
            </a:pPr>
            <a:r>
              <a:rPr lang="en-US" sz="1400" dirty="0"/>
              <a:t>Whaling: this type of phishing targets individuals with high profiles in an organization, attackers do thorough research on that person and  pretend to be a senior staff to gain the  trust of their target. This method employs social engineering, you can call whaling “CEO FRAUD”.</a:t>
            </a:r>
          </a:p>
          <a:p>
            <a:pPr marL="285750" indent="-285750">
              <a:buFontTx/>
              <a:buChar char="-"/>
            </a:pPr>
            <a:r>
              <a:rPr lang="en-US" sz="1400" dirty="0"/>
              <a:t>Clone Phishing: this is a type of cyberattack that duplicates a legitimate email to make it look legit to exploits victims.</a:t>
            </a:r>
          </a:p>
          <a:p>
            <a:pPr marL="285750" indent="-285750">
              <a:buFontTx/>
              <a:buChar char="-"/>
            </a:pPr>
            <a:r>
              <a:rPr lang="en-US" sz="1400" dirty="0"/>
              <a:t>Evil Twin Phishing:  this involves fake Wi-Fi networks to steal information.</a:t>
            </a:r>
          </a:p>
          <a:p>
            <a:endParaRPr lang="en-US" sz="1400" dirty="0"/>
          </a:p>
        </p:txBody>
      </p:sp>
    </p:spTree>
    <p:extLst>
      <p:ext uri="{BB962C8B-B14F-4D97-AF65-F5344CB8AC3E}">
        <p14:creationId xmlns:p14="http://schemas.microsoft.com/office/powerpoint/2010/main" val="19639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C3D-73FA-4852-9258-78CB2768E0E0}"/>
              </a:ext>
            </a:extLst>
          </p:cNvPr>
          <p:cNvSpPr>
            <a:spLocks noGrp="1"/>
          </p:cNvSpPr>
          <p:nvPr>
            <p:ph type="title"/>
          </p:nvPr>
        </p:nvSpPr>
        <p:spPr>
          <a:xfrm>
            <a:off x="490467" y="580490"/>
            <a:ext cx="5447996" cy="1063376"/>
          </a:xfrm>
        </p:spPr>
        <p:txBody>
          <a:bodyPr/>
          <a:lstStyle/>
          <a:p>
            <a:r>
              <a:rPr lang="en-US" dirty="0"/>
              <a:t>How To Identify Some of These Phishing Attacks</a:t>
            </a:r>
          </a:p>
        </p:txBody>
      </p:sp>
      <p:pic>
        <p:nvPicPr>
          <p:cNvPr id="6" name="Content Placeholder 5">
            <a:extLst>
              <a:ext uri="{FF2B5EF4-FFF2-40B4-BE49-F238E27FC236}">
                <a16:creationId xmlns:a16="http://schemas.microsoft.com/office/drawing/2014/main" id="{CEC06B87-EECC-B5A5-93AB-C2B7455B45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2862" y="580490"/>
            <a:ext cx="5085709" cy="5714368"/>
          </a:xfrm>
        </p:spPr>
        <p:style>
          <a:lnRef idx="2">
            <a:schemeClr val="accent1"/>
          </a:lnRef>
          <a:fillRef idx="1">
            <a:schemeClr val="lt1"/>
          </a:fillRef>
          <a:effectRef idx="0">
            <a:schemeClr val="accent1"/>
          </a:effectRef>
          <a:fontRef idx="minor">
            <a:schemeClr val="dk1"/>
          </a:fontRef>
        </p:style>
      </p:pic>
      <p:sp>
        <p:nvSpPr>
          <p:cNvPr id="4" name="Text Placeholder 3">
            <a:extLst>
              <a:ext uri="{FF2B5EF4-FFF2-40B4-BE49-F238E27FC236}">
                <a16:creationId xmlns:a16="http://schemas.microsoft.com/office/drawing/2014/main" id="{386F88F0-51FA-4BE9-94D6-B3A4A13DF12F}"/>
              </a:ext>
            </a:extLst>
          </p:cNvPr>
          <p:cNvSpPr>
            <a:spLocks noGrp="1"/>
          </p:cNvSpPr>
          <p:nvPr>
            <p:ph type="body" sz="half" idx="2"/>
          </p:nvPr>
        </p:nvSpPr>
        <p:spPr>
          <a:xfrm>
            <a:off x="100048" y="1985480"/>
            <a:ext cx="6752814" cy="3901611"/>
          </a:xfrm>
        </p:spPr>
        <p:txBody>
          <a:bodyPr>
            <a:normAutofit fontScale="92500" lnSpcReduction="10000"/>
          </a:bodyPr>
          <a:lstStyle/>
          <a:p>
            <a:pPr marL="342900" indent="-342900">
              <a:buFontTx/>
              <a:buChar char="-"/>
            </a:pPr>
            <a:r>
              <a:rPr lang="en-US" sz="2400" dirty="0"/>
              <a:t>Email Phishing: </a:t>
            </a:r>
            <a:r>
              <a:rPr lang="en-US" dirty="0"/>
              <a:t>phishing emails often impersonate legitimate organizations (banks, services, etc.) to trick victims into clicking malicious links or giving up credentials, an example of a phishing email website is “caniphish”. Common Phishing cues are:</a:t>
            </a:r>
          </a:p>
          <a:p>
            <a:pPr marL="400050" indent="-400050">
              <a:buFont typeface="+mj-lt"/>
              <a:buAutoNum type="romanLcPeriod"/>
            </a:pPr>
            <a:r>
              <a:rPr lang="en-US" sz="1670" dirty="0"/>
              <a:t>Unfamiliar or Urgent Tone</a:t>
            </a:r>
            <a:r>
              <a:rPr lang="en-US" dirty="0"/>
              <a:t>: phishers often create a fake urgency (e.g. warning, deadline) to pressure immediate action.</a:t>
            </a:r>
          </a:p>
          <a:p>
            <a:pPr marL="400050" indent="-400050">
              <a:buFont typeface="+mj-lt"/>
              <a:buAutoNum type="romanLcPeriod"/>
            </a:pPr>
            <a:r>
              <a:rPr lang="en-US" sz="1670" dirty="0"/>
              <a:t>Spelling/grammar errors</a:t>
            </a:r>
            <a:r>
              <a:rPr lang="en-US" dirty="0"/>
              <a:t>: legitimate companies rarely send emails with obvious mistakes.</a:t>
            </a:r>
          </a:p>
          <a:p>
            <a:pPr marL="400050" indent="-400050">
              <a:buFont typeface="+mj-lt"/>
              <a:buAutoNum type="romanLcPeriod"/>
            </a:pPr>
            <a:r>
              <a:rPr lang="en-US" sz="1670" dirty="0"/>
              <a:t>Generic greetings</a:t>
            </a:r>
            <a:r>
              <a:rPr lang="en-US" dirty="0"/>
              <a:t>: emails that say “Dear customer” or “Sir/Madam” instead of your name can be suspected .</a:t>
            </a:r>
          </a:p>
          <a:p>
            <a:pPr marL="400050" indent="-400050">
              <a:buFont typeface="+mj-lt"/>
              <a:buAutoNum type="romanLcPeriod"/>
            </a:pPr>
            <a:r>
              <a:rPr lang="en-US" sz="1670" dirty="0"/>
              <a:t>Sender Mismatches</a:t>
            </a:r>
            <a:r>
              <a:rPr lang="en-US" dirty="0"/>
              <a:t>: Check if the email domain truly matches the organization(e.g. a message “from” Microsoft should use @microsoft.com).</a:t>
            </a:r>
          </a:p>
          <a:p>
            <a:pPr marL="400050" indent="-400050">
              <a:buFont typeface="+mj-lt"/>
              <a:buAutoNum type="romanLcPeriod"/>
            </a:pPr>
            <a:r>
              <a:rPr lang="en-US" sz="1670" dirty="0"/>
              <a:t>Suspicious links or attachments</a:t>
            </a:r>
            <a:r>
              <a:rPr lang="en-US" dirty="0"/>
              <a:t>: Hover (or long press on mobile phone) to preview URLs . Phishing messages often link to fake domains that look similar to real ones.</a:t>
            </a:r>
          </a:p>
          <a:p>
            <a:endParaRPr lang="en-US" dirty="0"/>
          </a:p>
          <a:p>
            <a:endParaRPr lang="en-US" sz="2400" dirty="0"/>
          </a:p>
        </p:txBody>
      </p:sp>
    </p:spTree>
    <p:extLst>
      <p:ext uri="{BB962C8B-B14F-4D97-AF65-F5344CB8AC3E}">
        <p14:creationId xmlns:p14="http://schemas.microsoft.com/office/powerpoint/2010/main" val="129400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908C-AC3A-47F1-4A6E-69BF530EFEDA}"/>
              </a:ext>
            </a:extLst>
          </p:cNvPr>
          <p:cNvSpPr>
            <a:spLocks noGrp="1"/>
          </p:cNvSpPr>
          <p:nvPr>
            <p:ph type="title"/>
          </p:nvPr>
        </p:nvSpPr>
        <p:spPr>
          <a:xfrm>
            <a:off x="706722" y="179321"/>
            <a:ext cx="10515600" cy="1254843"/>
          </a:xfrm>
        </p:spPr>
        <p:txBody>
          <a:bodyPr/>
          <a:lstStyle/>
          <a:p>
            <a:r>
              <a:rPr lang="en-US" dirty="0"/>
              <a:t>Avoiding Phishing Emails</a:t>
            </a:r>
          </a:p>
        </p:txBody>
      </p:sp>
      <p:sp>
        <p:nvSpPr>
          <p:cNvPr id="4" name="Text Placeholder 3">
            <a:extLst>
              <a:ext uri="{FF2B5EF4-FFF2-40B4-BE49-F238E27FC236}">
                <a16:creationId xmlns:a16="http://schemas.microsoft.com/office/drawing/2014/main" id="{621C4375-92C0-008E-3299-EC2CC4EEC027}"/>
              </a:ext>
            </a:extLst>
          </p:cNvPr>
          <p:cNvSpPr>
            <a:spLocks noGrp="1"/>
          </p:cNvSpPr>
          <p:nvPr>
            <p:ph type="body" idx="1"/>
          </p:nvPr>
        </p:nvSpPr>
        <p:spPr>
          <a:xfrm>
            <a:off x="706722" y="1586382"/>
            <a:ext cx="10362331" cy="2975994"/>
          </a:xfrm>
        </p:spPr>
        <p:txBody>
          <a:bodyPr>
            <a:normAutofit/>
          </a:bodyPr>
          <a:lstStyle/>
          <a:p>
            <a:pPr marL="342900" indent="-342900">
              <a:buFont typeface="+mj-lt"/>
              <a:buAutoNum type="arabicPeriod"/>
            </a:pPr>
            <a:r>
              <a:rPr lang="en-US" sz="1800" dirty="0"/>
              <a:t>Never click links or open attachments in unsolicited or suspicious emails. Instead navigate to website manually(</a:t>
            </a:r>
            <a:r>
              <a:rPr lang="en-US" sz="1800" dirty="0" err="1"/>
              <a:t>e.g</a:t>
            </a:r>
            <a:r>
              <a:rPr lang="en-US" sz="1800" dirty="0"/>
              <a:t> type the  bank’s URL or use a known bookmark) or call the organization using a verified phone number.</a:t>
            </a:r>
          </a:p>
          <a:p>
            <a:pPr marL="342900" indent="-342900">
              <a:buFont typeface="+mj-lt"/>
              <a:buAutoNum type="arabicPeriod"/>
            </a:pPr>
            <a:r>
              <a:rPr lang="en-US" sz="1800" dirty="0"/>
              <a:t>If the email appears to be from a colleague or vendor but seems odd, call that person separately to confirm.</a:t>
            </a:r>
          </a:p>
          <a:p>
            <a:pPr marL="342900" indent="-342900">
              <a:buFont typeface="+mj-lt"/>
              <a:buAutoNum type="arabicPeriod"/>
            </a:pPr>
            <a:r>
              <a:rPr lang="en-US" sz="1800" dirty="0"/>
              <a:t>Keep your software and antivirus and antispyware updated , also use email filters.</a:t>
            </a:r>
          </a:p>
          <a:p>
            <a:pPr marL="342900" indent="-342900">
              <a:buFont typeface="+mj-lt"/>
              <a:buAutoNum type="arabicPeriod"/>
            </a:pPr>
            <a:r>
              <a:rPr lang="en-US" sz="1800" dirty="0"/>
              <a:t>Report any suspected phishing mail</a:t>
            </a:r>
          </a:p>
          <a:p>
            <a:pPr marL="342900" indent="-342900">
              <a:buFont typeface="+mj-lt"/>
              <a:buAutoNum type="arabicPeriod"/>
            </a:pPr>
            <a:r>
              <a:rPr lang="en-US" sz="1800" dirty="0"/>
              <a:t>Legitimate organizations will never email asking for passwords, social security </a:t>
            </a:r>
            <a:r>
              <a:rPr lang="en-US" sz="1800" dirty="0" err="1"/>
              <a:t>numbersor</a:t>
            </a:r>
            <a:r>
              <a:rPr lang="en-US" sz="1800" dirty="0"/>
              <a:t> direct payment via odd methods.</a:t>
            </a:r>
          </a:p>
          <a:p>
            <a:endParaRPr lang="en-US" dirty="0"/>
          </a:p>
        </p:txBody>
      </p:sp>
    </p:spTree>
    <p:extLst>
      <p:ext uri="{BB962C8B-B14F-4D97-AF65-F5344CB8AC3E}">
        <p14:creationId xmlns:p14="http://schemas.microsoft.com/office/powerpoint/2010/main" val="397245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0910-CE84-FFAF-46B8-976E105282E1}"/>
              </a:ext>
            </a:extLst>
          </p:cNvPr>
          <p:cNvSpPr>
            <a:spLocks noGrp="1"/>
          </p:cNvSpPr>
          <p:nvPr>
            <p:ph type="title" idx="4294967295"/>
          </p:nvPr>
        </p:nvSpPr>
        <p:spPr>
          <a:xfrm>
            <a:off x="2358190" y="309212"/>
            <a:ext cx="6602930" cy="1187450"/>
          </a:xfrm>
        </p:spPr>
        <p:txBody>
          <a:bodyPr>
            <a:normAutofit/>
          </a:bodyPr>
          <a:lstStyle/>
          <a:p>
            <a:pPr algn="ctr"/>
            <a:r>
              <a:rPr lang="en-US" dirty="0"/>
              <a:t>Social </a:t>
            </a:r>
            <a:r>
              <a:rPr lang="en-US" sz="4800" dirty="0"/>
              <a:t>Engineering</a:t>
            </a:r>
            <a:r>
              <a:rPr lang="en-US" dirty="0"/>
              <a:t> Attacks</a:t>
            </a:r>
          </a:p>
        </p:txBody>
      </p:sp>
      <p:sp>
        <p:nvSpPr>
          <p:cNvPr id="3" name="Text Placeholder 2">
            <a:extLst>
              <a:ext uri="{FF2B5EF4-FFF2-40B4-BE49-F238E27FC236}">
                <a16:creationId xmlns:a16="http://schemas.microsoft.com/office/drawing/2014/main" id="{FCE320F0-AEDA-E0CA-FB32-6A76CCE3A233}"/>
              </a:ext>
            </a:extLst>
          </p:cNvPr>
          <p:cNvSpPr>
            <a:spLocks noGrp="1"/>
          </p:cNvSpPr>
          <p:nvPr>
            <p:ph type="body" idx="4294967295"/>
          </p:nvPr>
        </p:nvSpPr>
        <p:spPr>
          <a:xfrm>
            <a:off x="105877" y="1450975"/>
            <a:ext cx="11617693" cy="4391560"/>
          </a:xfrm>
        </p:spPr>
        <p:txBody>
          <a:bodyPr>
            <a:normAutofit/>
          </a:bodyPr>
          <a:lstStyle/>
          <a:p>
            <a:pPr marL="0" indent="0">
              <a:buNone/>
            </a:pPr>
            <a:r>
              <a:rPr lang="en-US" sz="1800" dirty="0"/>
              <a:t>        What is Social Engineering? Social engineering uses psychological manipulation to trick people into revealing sensitive information or bypassing security practices. Attackers might impersonate authority figures, use fear or reward tactics, or exploit natural trust. “Phishing” is a form of Social Engineering.</a:t>
            </a:r>
          </a:p>
          <a:p>
            <a:pPr marL="0" indent="0">
              <a:buNone/>
            </a:pPr>
            <a:r>
              <a:rPr lang="en-US" sz="1800" dirty="0"/>
              <a:t>        These tactics exploit human emotions and authority. For example, fraudsters once tricked a company by emailing “ Change of Bank Details” from a seemingly real supplier, inducing staff to quickly pay a fake invoice. That scam used urgency (“early payment discount within 24hours”) and personal details to succeed.</a:t>
            </a:r>
          </a:p>
          <a:p>
            <a:pPr marL="0" indent="0">
              <a:buNone/>
            </a:pPr>
            <a:endParaRPr lang="en-US" sz="3200" dirty="0"/>
          </a:p>
          <a:p>
            <a:pPr marL="0" indent="0">
              <a:buNone/>
            </a:pPr>
            <a:r>
              <a:rPr lang="en-US" sz="3200" dirty="0"/>
              <a:t>  </a:t>
            </a:r>
            <a:r>
              <a:rPr lang="en-US" sz="3200" dirty="0">
                <a:latin typeface="+mj-lt"/>
              </a:rPr>
              <a:t>Preventing Social Engineering: </a:t>
            </a:r>
            <a:r>
              <a:rPr lang="en-US" sz="1800" dirty="0"/>
              <a:t>Key advice includes:</a:t>
            </a:r>
          </a:p>
          <a:p>
            <a:r>
              <a:rPr lang="en-US" sz="1800" dirty="0">
                <a:latin typeface="+mj-lt"/>
              </a:rPr>
              <a:t>Don’t trust unsolicited requests: Never click links or download attachments from unknown sources. If an email or call requests personal or financial details, assume it’s suspicious.</a:t>
            </a:r>
          </a:p>
          <a:p>
            <a:r>
              <a:rPr lang="en-US" sz="1800" dirty="0">
                <a:latin typeface="+mj-lt"/>
              </a:rPr>
              <a:t>Verify Identities.</a:t>
            </a:r>
          </a:p>
          <a:p>
            <a:r>
              <a:rPr lang="en-US" sz="1800" dirty="0">
                <a:latin typeface="+mj-lt"/>
              </a:rPr>
              <a:t>Be cautious with </a:t>
            </a:r>
            <a:r>
              <a:rPr lang="en-US" sz="1800">
                <a:latin typeface="+mj-lt"/>
              </a:rPr>
              <a:t>odd giveaways.</a:t>
            </a:r>
            <a:endParaRPr lang="en-US" sz="3200" dirty="0">
              <a:latin typeface="+mj-lt"/>
            </a:endParaRPr>
          </a:p>
          <a:p>
            <a:pPr marL="0" indent="0">
              <a:buNone/>
            </a:pPr>
            <a:endParaRPr lang="en-US" sz="1800" dirty="0"/>
          </a:p>
        </p:txBody>
      </p:sp>
    </p:spTree>
    <p:extLst>
      <p:ext uri="{BB962C8B-B14F-4D97-AF65-F5344CB8AC3E}">
        <p14:creationId xmlns:p14="http://schemas.microsoft.com/office/powerpoint/2010/main" val="3033131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