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0" r:id="rId8"/>
    <p:sldId id="261" r:id="rId9"/>
    <p:sldId id="262" r:id="rId10"/>
    <p:sldId id="268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E312-ACB2-4ACC-8A8D-B245F13D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156" y="727400"/>
            <a:ext cx="8791575" cy="2387600"/>
          </a:xfrm>
        </p:spPr>
        <p:txBody>
          <a:bodyPr/>
          <a:lstStyle/>
          <a:p>
            <a:r>
              <a:rPr lang="es-ES" dirty="0"/>
              <a:t>Sistema de mensajería y redes sociales (SMRS)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BC784-5E42-40AE-975C-8119719B5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57788"/>
          </a:xfrm>
        </p:spPr>
        <p:txBody>
          <a:bodyPr/>
          <a:lstStyle/>
          <a:p>
            <a:r>
              <a:rPr lang="es-CL" dirty="0"/>
              <a:t>Integrantes:</a:t>
            </a:r>
          </a:p>
          <a:p>
            <a:r>
              <a:rPr lang="es-CL" dirty="0"/>
              <a:t>	-Adolfo Cañoles</a:t>
            </a:r>
          </a:p>
          <a:p>
            <a:r>
              <a:rPr lang="es-CL" dirty="0"/>
              <a:t>	-Juan Contreras</a:t>
            </a:r>
          </a:p>
          <a:p>
            <a:r>
              <a:rPr lang="es-CL" dirty="0"/>
              <a:t>Profesores:</a:t>
            </a:r>
          </a:p>
          <a:p>
            <a:r>
              <a:rPr lang="es-CL" dirty="0"/>
              <a:t>	-Valeria Henríquez </a:t>
            </a:r>
          </a:p>
          <a:p>
            <a:r>
              <a:rPr lang="es-CL" dirty="0"/>
              <a:t>	-Raimundo vega</a:t>
            </a:r>
          </a:p>
        </p:txBody>
      </p:sp>
      <p:pic>
        <p:nvPicPr>
          <p:cNvPr id="4" name="Shape 130">
            <a:extLst>
              <a:ext uri="{FF2B5EF4-FFF2-40B4-BE49-F238E27FC236}">
                <a16:creationId xmlns:a16="http://schemas.microsoft.com/office/drawing/2014/main" id="{90F4B93E-A69A-40ED-A53C-7B4C9E18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4800" y="371159"/>
            <a:ext cx="1063080" cy="12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3F6C8-540D-4438-9620-19FA7842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353" y="90477"/>
            <a:ext cx="3138446" cy="18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E118E-11CA-4C19-929C-418073B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 relación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7AC388-ECAE-4803-B1FA-55E8F086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Actualizar</a:t>
            </a:r>
          </a:p>
        </p:txBody>
      </p:sp>
    </p:spTree>
    <p:extLst>
      <p:ext uri="{BB962C8B-B14F-4D97-AF65-F5344CB8AC3E}">
        <p14:creationId xmlns:p14="http://schemas.microsoft.com/office/powerpoint/2010/main" val="79930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598D-EB44-45E1-BF2F-4E450424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032"/>
            <a:ext cx="9905998" cy="1478570"/>
          </a:xfrm>
        </p:spPr>
        <p:txBody>
          <a:bodyPr/>
          <a:lstStyle/>
          <a:p>
            <a:r>
              <a:rPr lang="es-CL" dirty="0"/>
              <a:t>Diagrama de proceso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EBB867F-E870-495F-994D-F2C4CCEBB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1" y="1142999"/>
            <a:ext cx="11673840" cy="5717439"/>
          </a:xfrm>
        </p:spPr>
      </p:pic>
    </p:spTree>
    <p:extLst>
      <p:ext uri="{BB962C8B-B14F-4D97-AF65-F5344CB8AC3E}">
        <p14:creationId xmlns:p14="http://schemas.microsoft.com/office/powerpoint/2010/main" val="115305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C8CA5-8641-4507-A29B-41CEB3C8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Carta Gantt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0703-3B36-410A-83D7-063D9C3F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97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50D7-9294-4D57-A5D9-DB90AC1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CL" dirty="0"/>
              <a:t>CLIENTE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A560F-FD94-4CB1-822B-BC88B6E1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Claudia Padilla, Gerenta general de la empresa MEDIACOOP, esta empresa se de dedica a ofrecer servicios de difusión, publicidad ,marketing e información en todos los soportes actuales y futuros en la región de los </a:t>
            </a:r>
            <a:r>
              <a:rPr lang="es-ES" dirty="0" err="1"/>
              <a:t>Rios</a:t>
            </a:r>
            <a:endParaRPr lang="es-ES" dirty="0"/>
          </a:p>
          <a:p>
            <a:r>
              <a:rPr lang="es-ES" dirty="0"/>
              <a:t>Ubicación : Arauco #159,Edificio </a:t>
            </a:r>
            <a:r>
              <a:rPr lang="es-ES" dirty="0" err="1"/>
              <a:t>Zerene</a:t>
            </a:r>
            <a:r>
              <a:rPr lang="es-ES" dirty="0"/>
              <a:t> ,  Piso 4  oficina #403</a:t>
            </a:r>
          </a:p>
          <a:p>
            <a:r>
              <a:rPr lang="es-ES" dirty="0"/>
              <a:t>Correo es : cooperativademedios@gmail.com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2943E-3DDD-40A9-8592-5BBC00AB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6" y="662292"/>
            <a:ext cx="5462244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3C2943-2D56-4E20-85BB-7823D13E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PROBLEMA A SOLUCIONAR	</a:t>
            </a:r>
            <a:endParaRPr lang="es-CL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9703-830E-4AC8-A13E-80489ACF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ES" sz="2000" dirty="0"/>
              <a:t>Gestión de un Software Informático, que permita, mediante una plataforma,  el  </a:t>
            </a:r>
            <a:r>
              <a:rPr lang="es-ES" sz="2000" b="1" dirty="0"/>
              <a:t>envío de información vía emails masivos</a:t>
            </a:r>
            <a:r>
              <a:rPr lang="es-ES" sz="2000" dirty="0"/>
              <a:t> y  </a:t>
            </a:r>
            <a:r>
              <a:rPr lang="es-ES" sz="2000" b="1" dirty="0"/>
              <a:t>subir contenidos simultáneos a plataforma web y redes sociales  </a:t>
            </a:r>
            <a:r>
              <a:rPr lang="es-ES" sz="2000" dirty="0"/>
              <a:t>,</a:t>
            </a:r>
            <a:r>
              <a:rPr lang="es-ES" sz="2000" dirty="0" err="1"/>
              <a:t>facebook</a:t>
            </a:r>
            <a:r>
              <a:rPr lang="es-ES" sz="2000" dirty="0"/>
              <a:t>, </a:t>
            </a:r>
            <a:r>
              <a:rPr lang="es-ES" sz="2000" dirty="0" err="1"/>
              <a:t>twitter</a:t>
            </a:r>
            <a:r>
              <a:rPr lang="es-ES" sz="2000" dirty="0"/>
              <a:t>, </a:t>
            </a:r>
            <a:r>
              <a:rPr lang="es-ES" sz="2000" dirty="0" err="1"/>
              <a:t>instagram</a:t>
            </a:r>
            <a:r>
              <a:rPr lang="es-ES" sz="2000" dirty="0"/>
              <a:t>, </a:t>
            </a:r>
            <a:r>
              <a:rPr lang="es-ES" sz="2000" dirty="0" err="1"/>
              <a:t>etc</a:t>
            </a:r>
            <a:r>
              <a:rPr lang="es-ES" sz="2000" dirty="0"/>
              <a:t> …</a:t>
            </a:r>
          </a:p>
          <a:p>
            <a:pPr marL="0" indent="0">
              <a:buNone/>
            </a:pPr>
            <a:endParaRPr lang="es-CL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99F919-B145-4A3D-9F48-06D9BCAF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77" y="618518"/>
            <a:ext cx="536652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65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A530D-27D3-4D3B-846B-24E219B0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852473"/>
          </a:xfrm>
        </p:spPr>
        <p:txBody>
          <a:bodyPr/>
          <a:lstStyle/>
          <a:p>
            <a:r>
              <a:rPr lang="es-CL" dirty="0"/>
              <a:t>Proceso actual </a:t>
            </a:r>
          </a:p>
        </p:txBody>
      </p:sp>
      <p:pic>
        <p:nvPicPr>
          <p:cNvPr id="5" name="Marcador de contenido 4" descr="Imagen que contiene captura de pantalla, mapa&#10;&#10;Descripción generada con confianza alta">
            <a:extLst>
              <a:ext uri="{FF2B5EF4-FFF2-40B4-BE49-F238E27FC236}">
                <a16:creationId xmlns:a16="http://schemas.microsoft.com/office/drawing/2014/main" id="{DB630CEC-B39E-454E-A53B-E48A275DF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272210"/>
            <a:ext cx="10202449" cy="5585790"/>
          </a:xfrm>
        </p:spPr>
      </p:pic>
    </p:spTree>
    <p:extLst>
      <p:ext uri="{BB962C8B-B14F-4D97-AF65-F5344CB8AC3E}">
        <p14:creationId xmlns:p14="http://schemas.microsoft.com/office/powerpoint/2010/main" val="30412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3A51-28AA-4FE3-AAA9-D5730B68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E1F2-3387-4C80-99A8-11B01B8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cliente desea realizar un </a:t>
            </a:r>
            <a:r>
              <a:rPr lang="es-ES" dirty="0" err="1"/>
              <a:t>envio</a:t>
            </a:r>
            <a:r>
              <a:rPr lang="es-ES" dirty="0"/>
              <a:t> masivo de correos electrónicos y realizar </a:t>
            </a:r>
            <a:r>
              <a:rPr lang="es-ES" dirty="0" err="1"/>
              <a:t>posteos</a:t>
            </a:r>
            <a:r>
              <a:rPr lang="es-ES" dirty="0"/>
              <a:t> </a:t>
            </a:r>
            <a:r>
              <a:rPr lang="es-ES" dirty="0" err="1"/>
              <a:t>multiples</a:t>
            </a:r>
            <a:r>
              <a:rPr lang="es-ES" dirty="0"/>
              <a:t> en redes sociales </a:t>
            </a:r>
          </a:p>
        </p:txBody>
      </p:sp>
    </p:spTree>
    <p:extLst>
      <p:ext uri="{BB962C8B-B14F-4D97-AF65-F5344CB8AC3E}">
        <p14:creationId xmlns:p14="http://schemas.microsoft.com/office/powerpoint/2010/main" val="150544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7396-58CE-48FA-B823-0AA179CD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no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F4314-93A1-4038-9372-1AA76D1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400" dirty="0"/>
              <a:t>El sistema deberá contar con un manual de uso.</a:t>
            </a:r>
          </a:p>
          <a:p>
            <a:pPr marL="457200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El sistema proporcionará mensajes de error, cuando no se pueda concretar una acción correctamente.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El sistema debe asegurar la protección de datos a personal no autorizado.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866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D98C8-58ED-4C37-AE3E-7E85E5BB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4D65E-D268-4B24-9786-1E4C159B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4306955"/>
          </a:xfrm>
        </p:spPr>
        <p:txBody>
          <a:bodyPr>
            <a:normAutofit lnSpcReduction="10000"/>
          </a:bodyPr>
          <a:lstStyle/>
          <a:p>
            <a:r>
              <a:rPr lang="es-CL" dirty="0"/>
              <a:t>Utilizando </a:t>
            </a:r>
            <a:r>
              <a:rPr lang="es-CL" dirty="0" err="1"/>
              <a:t>Enterprice</a:t>
            </a:r>
            <a:r>
              <a:rPr lang="es-CL" dirty="0"/>
              <a:t> </a:t>
            </a:r>
            <a:r>
              <a:rPr lang="es-CL" dirty="0" err="1"/>
              <a:t>Architech</a:t>
            </a:r>
            <a:r>
              <a:rPr lang="es-CL" dirty="0"/>
              <a:t>, calculamos el esfuerzo de horas de trabajo y el costo de la aplicación mediante actores y casos asociados  </a:t>
            </a:r>
          </a:p>
          <a:p>
            <a:r>
              <a:rPr lang="es-CL" dirty="0"/>
              <a:t>Horas de trabajo :520 </a:t>
            </a:r>
            <a:r>
              <a:rPr lang="es-CL" dirty="0" err="1"/>
              <a:t>hrs</a:t>
            </a:r>
            <a:r>
              <a:rPr lang="es-CL" dirty="0"/>
              <a:t> en Total</a:t>
            </a:r>
          </a:p>
          <a:p>
            <a:r>
              <a:rPr lang="es-CL" dirty="0"/>
              <a:t>173 </a:t>
            </a:r>
            <a:r>
              <a:rPr lang="es-CL" dirty="0" err="1"/>
              <a:t>hrs</a:t>
            </a:r>
            <a:r>
              <a:rPr lang="es-CL" dirty="0"/>
              <a:t> mensuales</a:t>
            </a:r>
          </a:p>
          <a:p>
            <a:r>
              <a:rPr lang="es-CL" dirty="0"/>
              <a:t>43 </a:t>
            </a:r>
            <a:r>
              <a:rPr lang="es-CL" dirty="0" err="1"/>
              <a:t>hrs</a:t>
            </a:r>
            <a:r>
              <a:rPr lang="es-CL" dirty="0"/>
              <a:t> Semanales</a:t>
            </a:r>
          </a:p>
          <a:p>
            <a:r>
              <a:rPr lang="es-CL" dirty="0"/>
              <a:t>6 </a:t>
            </a:r>
            <a:r>
              <a:rPr lang="es-CL" dirty="0" err="1"/>
              <a:t>hrs</a:t>
            </a:r>
            <a:r>
              <a:rPr lang="es-CL" dirty="0"/>
              <a:t> diarias </a:t>
            </a:r>
          </a:p>
          <a:p>
            <a:r>
              <a:rPr lang="es-CL" dirty="0"/>
              <a:t>3 </a:t>
            </a:r>
            <a:r>
              <a:rPr lang="es-CL" dirty="0" err="1"/>
              <a:t>hrs</a:t>
            </a:r>
            <a:r>
              <a:rPr lang="es-CL" dirty="0"/>
              <a:t> PP diarias</a:t>
            </a:r>
          </a:p>
          <a:p>
            <a:r>
              <a:rPr lang="es-CL" dirty="0"/>
              <a:t>Costo (3000 la hora de programación): 1.560.000 CLP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964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E4BB-F967-4BDD-9D25-752405B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7836A-7E3F-41C6-BDD1-4BEC11B8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2783"/>
            <a:ext cx="7035178" cy="4929808"/>
          </a:xfrm>
        </p:spPr>
        <p:txBody>
          <a:bodyPr/>
          <a:lstStyle/>
          <a:p>
            <a:r>
              <a:rPr lang="es-ES" dirty="0"/>
              <a:t>Modelo vista controlador</a:t>
            </a:r>
          </a:p>
          <a:p>
            <a:r>
              <a:rPr lang="es-ES" dirty="0"/>
              <a:t>Desarrollo ágil: Programación extrema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CL" sz="2400" dirty="0"/>
              <a:t>El objetivo principal de XP es entregar un 	software de calidad controlado por las 	necesidades del cliente y d</a:t>
            </a:r>
            <a:r>
              <a:rPr lang="es-CL" dirty="0"/>
              <a:t>a prioridad a los 	trabajos que dan un resultado directo</a:t>
            </a:r>
            <a:endParaRPr lang="es-CL" sz="2400" dirty="0"/>
          </a:p>
          <a:p>
            <a:pPr marL="0" indent="0">
              <a:buNone/>
            </a:pPr>
            <a:r>
              <a:rPr lang="es-CL" dirty="0"/>
              <a:t>	- Dentro de sus características fundamentales 	tenemos programación en parejas, Simplicidad 	en el código, refactorización del código, </a:t>
            </a:r>
            <a:r>
              <a:rPr lang="es-CL" dirty="0" err="1"/>
              <a:t>etc</a:t>
            </a:r>
            <a:r>
              <a:rPr lang="es-CL" dirty="0"/>
              <a:t>…</a:t>
            </a:r>
            <a:endParaRPr lang="es-ES" sz="2400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6950A-B6E7-4A19-9402-461FC73A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1" y="1924984"/>
            <a:ext cx="4525405" cy="45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7776-1159-494A-85D8-00D19F7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 ( especificar cada una)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6465-FA16-460D-A698-86037B55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8314"/>
            <a:ext cx="9905999" cy="4770782"/>
          </a:xfrm>
        </p:spPr>
        <p:txBody>
          <a:bodyPr>
            <a:normAutofit/>
          </a:bodyPr>
          <a:lstStyle/>
          <a:p>
            <a:r>
              <a:rPr lang="es-ES" dirty="0"/>
              <a:t>Angular 4	   </a:t>
            </a:r>
            <a:r>
              <a:rPr lang="es-ES" dirty="0">
                <a:sym typeface="Wingdings" panose="05000000000000000000" pitchFamily="2" charset="2"/>
              </a:rPr>
              <a:t></a:t>
            </a:r>
          </a:p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          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CL" dirty="0">
                <a:sym typeface="Wingdings" panose="05000000000000000000" pitchFamily="2" charset="2"/>
              </a:rPr>
              <a:t>Es una librería y entorno de ejecución de E/S dirigida por       		        eventos y  se ejecuta sobre el  intérprete de JavaScript</a:t>
            </a:r>
            <a:endParaRPr lang="es-ES" dirty="0"/>
          </a:p>
          <a:p>
            <a:r>
              <a:rPr lang="es-ES" dirty="0"/>
              <a:t>MongoDB        </a:t>
            </a:r>
            <a:r>
              <a:rPr lang="es-ES" dirty="0">
                <a:sym typeface="Wingdings" panose="05000000000000000000" pitchFamily="2" charset="2"/>
              </a:rPr>
              <a:t> Es una</a:t>
            </a:r>
            <a:r>
              <a:rPr lang="es-CL" dirty="0">
                <a:sym typeface="Wingdings" panose="05000000000000000000" pitchFamily="2" charset="2"/>
              </a:rPr>
              <a:t> base de datos NoSQL orientado a 				        documentos, desarrollado bajo el concepto de código 			         abierto.</a:t>
            </a:r>
          </a:p>
          <a:p>
            <a:r>
              <a:rPr lang="es-ES" dirty="0" err="1">
                <a:sym typeface="Wingdings" panose="05000000000000000000" pitchFamily="2" charset="2"/>
              </a:rPr>
              <a:t>Coureui</a:t>
            </a:r>
            <a:r>
              <a:rPr lang="es-ES" dirty="0">
                <a:sym typeface="Wingdings" panose="05000000000000000000" pitchFamily="2" charset="2"/>
              </a:rPr>
              <a:t>            Facilita planillas de administración de </a:t>
            </a:r>
            <a:r>
              <a:rPr lang="es-ES" altLang="es-CL" dirty="0">
                <a:latin typeface="inherit"/>
              </a:rPr>
              <a:t>Bootstrap</a:t>
            </a:r>
            <a:r>
              <a:rPr lang="es-ES" dirty="0">
                <a:sym typeface="Wingdings" panose="05000000000000000000" pitchFamily="2" charset="2"/>
              </a:rPr>
              <a:t> gratis</a:t>
            </a:r>
            <a:endParaRPr lang="es-ES" dirty="0"/>
          </a:p>
          <a:p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2D13C8-5C3C-4E5F-B9E4-33A843F5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5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1843</TotalTime>
  <Words>236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inherit</vt:lpstr>
      <vt:lpstr>Trebuchet MS</vt:lpstr>
      <vt:lpstr>Tw Cen MT</vt:lpstr>
      <vt:lpstr>Wingdings</vt:lpstr>
      <vt:lpstr>Circuito</vt:lpstr>
      <vt:lpstr>Sistema de mensajería y redes sociales (SMRS)</vt:lpstr>
      <vt:lpstr> CLIENTE </vt:lpstr>
      <vt:lpstr>PROBLEMA A SOLUCIONAR </vt:lpstr>
      <vt:lpstr>Proceso actual </vt:lpstr>
      <vt:lpstr>REQUERIMIENTOS funcionales</vt:lpstr>
      <vt:lpstr>Requerimientos no funcionales</vt:lpstr>
      <vt:lpstr>Estimación</vt:lpstr>
      <vt:lpstr>Arquitectura y metodología</vt:lpstr>
      <vt:lpstr>Arquitectura y metodología ( especificar cada una) </vt:lpstr>
      <vt:lpstr>Modelo entidad relación</vt:lpstr>
      <vt:lpstr>Diagrama de proceso</vt:lpstr>
      <vt:lpstr>Carta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ESTEBAN CANOLES DE LA FUENTE</dc:creator>
  <cp:lastModifiedBy>JUAN GUILLERMO CONTRERAS SEPULVEDA</cp:lastModifiedBy>
  <cp:revision>33</cp:revision>
  <dcterms:created xsi:type="dcterms:W3CDTF">2018-09-05T19:27:21Z</dcterms:created>
  <dcterms:modified xsi:type="dcterms:W3CDTF">2018-10-02T20:36:08Z</dcterms:modified>
</cp:coreProperties>
</file>