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3" r:id="rId8"/>
    <p:sldId id="270" r:id="rId9"/>
    <p:sldId id="261" r:id="rId10"/>
    <p:sldId id="262" r:id="rId11"/>
    <p:sldId id="268" r:id="rId12"/>
    <p:sldId id="264" r:id="rId13"/>
    <p:sldId id="27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56" y="727400"/>
            <a:ext cx="8791575" cy="2387600"/>
          </a:xfrm>
        </p:spPr>
        <p:txBody>
          <a:bodyPr/>
          <a:lstStyle/>
          <a:p>
            <a:r>
              <a:rPr lang="es-ES" dirty="0"/>
              <a:t>Sistema de mensajería y redes sociales (SMRS)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57788"/>
          </a:xfrm>
        </p:spPr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	-Adolfo Cañoles</a:t>
            </a:r>
          </a:p>
          <a:p>
            <a:r>
              <a:rPr lang="es-CL" dirty="0"/>
              <a:t>	-Juan Contreras</a:t>
            </a:r>
          </a:p>
          <a:p>
            <a:r>
              <a:rPr lang="es-CL" dirty="0"/>
              <a:t>Profesores:</a:t>
            </a:r>
          </a:p>
          <a:p>
            <a:r>
              <a:rPr lang="es-CL" dirty="0"/>
              <a:t>	-Valeria Henríquez </a:t>
            </a:r>
          </a:p>
          <a:p>
            <a:r>
              <a:rPr lang="es-CL" dirty="0"/>
              <a:t>	-Raimundo vega</a:t>
            </a:r>
          </a:p>
        </p:txBody>
      </p:sp>
      <p:pic>
        <p:nvPicPr>
          <p:cNvPr id="4" name="Shape 130">
            <a:extLst>
              <a:ext uri="{FF2B5EF4-FFF2-40B4-BE49-F238E27FC236}">
                <a16:creationId xmlns:a16="http://schemas.microsoft.com/office/drawing/2014/main" id="{90F4B93E-A69A-40ED-A53C-7B4C9E1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800" y="371159"/>
            <a:ext cx="1063080" cy="12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3F6C8-540D-4438-9620-19FA7842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3" y="90477"/>
            <a:ext cx="3138446" cy="1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314"/>
            <a:ext cx="9905999" cy="4770782"/>
          </a:xfrm>
        </p:spPr>
        <p:txBody>
          <a:bodyPr>
            <a:normAutofit/>
          </a:bodyPr>
          <a:lstStyle/>
          <a:p>
            <a:r>
              <a:rPr lang="es-ES" dirty="0"/>
              <a:t>Angular	</a:t>
            </a:r>
            <a:r>
              <a:rPr lang="es-ES" dirty="0">
                <a:sym typeface="Wingdings" panose="05000000000000000000" pitchFamily="2" charset="2"/>
              </a:rPr>
              <a:t> Framework para creación y mantención de aplicaciones web 		    con capacidad de MVC, (Versión 4.0 mucho mas estable y                          		    compatible con versiones anteriores)</a:t>
            </a:r>
            <a:endParaRPr lang="es-ES" dirty="0"/>
          </a:p>
          <a:p>
            <a:r>
              <a:rPr lang="es-ES" dirty="0"/>
              <a:t>Nodejs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CL" dirty="0">
                <a:sym typeface="Wingdings" panose="05000000000000000000" pitchFamily="2" charset="2"/>
              </a:rPr>
              <a:t>Es una librería y entorno de ejecución de E/S dirigida por       		     eventos y  se ejecuta sobre el  intérprete de JavaScript</a:t>
            </a:r>
            <a:endParaRPr lang="es-ES" dirty="0"/>
          </a:p>
          <a:p>
            <a:r>
              <a:rPr lang="es-ES" dirty="0"/>
              <a:t>MongoDB	</a:t>
            </a:r>
            <a:r>
              <a:rPr lang="es-ES" dirty="0">
                <a:sym typeface="Wingdings" panose="05000000000000000000" pitchFamily="2" charset="2"/>
              </a:rPr>
              <a:t> Es una</a:t>
            </a:r>
            <a:r>
              <a:rPr lang="es-CL" dirty="0">
                <a:sym typeface="Wingdings" panose="05000000000000000000" pitchFamily="2" charset="2"/>
              </a:rPr>
              <a:t> base de datos NoSQL orientado a documentos, 			    desarrollado bajo el concepto de código abierto.</a:t>
            </a:r>
          </a:p>
          <a:p>
            <a:r>
              <a:rPr lang="es-ES" dirty="0">
                <a:sym typeface="Wingdings" panose="05000000000000000000" pitchFamily="2" charset="2"/>
              </a:rPr>
              <a:t>CoreUI	 Facilita planillas de administración de </a:t>
            </a:r>
            <a:r>
              <a:rPr lang="es-ES" altLang="es-CL" dirty="0">
                <a:latin typeface="inherit"/>
              </a:rPr>
              <a:t>Bootstrap</a:t>
            </a:r>
            <a:r>
              <a:rPr lang="es-ES" dirty="0">
                <a:sym typeface="Wingdings" panose="05000000000000000000" pitchFamily="2" charset="2"/>
              </a:rPr>
              <a:t> gratis</a:t>
            </a:r>
            <a:endParaRPr lang="es-ES" dirty="0"/>
          </a:p>
          <a:p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2D13C8-5C3C-4E5F-B9E4-33A843F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118E-11CA-4C19-929C-418073BE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Modelo entidad relación</a:t>
            </a:r>
            <a:endParaRPr lang="es-CL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742A779-16D2-40AB-88F9-64299274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26" y="1667465"/>
            <a:ext cx="6574842" cy="489968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2A51F4F-4E86-4CF4-A1A3-F69C40D0EB6D}"/>
              </a:ext>
            </a:extLst>
          </p:cNvPr>
          <p:cNvCxnSpPr>
            <a:cxnSpLocks/>
          </p:cNvCxnSpPr>
          <p:nvPr/>
        </p:nvCxnSpPr>
        <p:spPr>
          <a:xfrm>
            <a:off x="6007695" y="6165921"/>
            <a:ext cx="4871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598D-EB44-45E1-BF2F-4E45042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/>
          <a:lstStyle/>
          <a:p>
            <a:r>
              <a:rPr lang="es-CL" dirty="0"/>
              <a:t>Diagrama de proceso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EBB867F-E870-495F-994D-F2C4CCEBB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1" y="1142999"/>
            <a:ext cx="11673840" cy="5717439"/>
          </a:xfrm>
        </p:spPr>
      </p:pic>
    </p:spTree>
    <p:extLst>
      <p:ext uri="{BB962C8B-B14F-4D97-AF65-F5344CB8AC3E}">
        <p14:creationId xmlns:p14="http://schemas.microsoft.com/office/powerpoint/2010/main" val="115305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4ED3A-4318-42C3-9E61-DDC4618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E649E7A-21D3-409A-AFB7-60F93FB7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521" y="-3"/>
            <a:ext cx="6136639" cy="3429000"/>
          </a:xfrm>
        </p:spPr>
      </p:pic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AB8B644-3FFD-4A99-A04C-3B3DE0F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0"/>
            <a:ext cx="6099176" cy="3429000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76F098C-C658-4653-BA4C-E2A4CADB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640" y="3428997"/>
            <a:ext cx="6136640" cy="3429001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C24DB33-61E2-445D-8B36-7B959FEC6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8997"/>
            <a:ext cx="6147275" cy="34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C8CA5-8641-4507-A29B-41CEB3C8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159"/>
            <a:ext cx="9905998" cy="1478570"/>
          </a:xfrm>
        </p:spPr>
        <p:txBody>
          <a:bodyPr/>
          <a:lstStyle/>
          <a:p>
            <a:r>
              <a:rPr lang="es-CL" dirty="0"/>
              <a:t>Carta Gantt: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8B42A93-5BFA-4A27-BDF5-EE9AAA8DA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657043"/>
              </p:ext>
            </p:extLst>
          </p:nvPr>
        </p:nvGraphicFramePr>
        <p:xfrm>
          <a:off x="3695178" y="0"/>
          <a:ext cx="8333983" cy="3194685"/>
        </p:xfrm>
        <a:graphic>
          <a:graphicData uri="http://schemas.openxmlformats.org/drawingml/2006/table">
            <a:tbl>
              <a:tblPr/>
              <a:tblGrid>
                <a:gridCol w="185958">
                  <a:extLst>
                    <a:ext uri="{9D8B030D-6E8A-4147-A177-3AD203B41FA5}">
                      <a16:colId xmlns:a16="http://schemas.microsoft.com/office/drawing/2014/main" val="3053745399"/>
                    </a:ext>
                  </a:extLst>
                </a:gridCol>
                <a:gridCol w="3449507">
                  <a:extLst>
                    <a:ext uri="{9D8B030D-6E8A-4147-A177-3AD203B41FA5}">
                      <a16:colId xmlns:a16="http://schemas.microsoft.com/office/drawing/2014/main" val="2060014728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4226698896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773164652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610997927"/>
                    </a:ext>
                  </a:extLst>
                </a:gridCol>
                <a:gridCol w="1078551">
                  <a:extLst>
                    <a:ext uri="{9D8B030D-6E8A-4147-A177-3AD203B41FA5}">
                      <a16:colId xmlns:a16="http://schemas.microsoft.com/office/drawing/2014/main" val="3303660366"/>
                    </a:ext>
                  </a:extLst>
                </a:gridCol>
                <a:gridCol w="1202522">
                  <a:extLst>
                    <a:ext uri="{9D8B030D-6E8A-4147-A177-3AD203B41FA5}">
                      <a16:colId xmlns:a16="http://schemas.microsoft.com/office/drawing/2014/main" val="3689793587"/>
                    </a:ext>
                  </a:extLst>
                </a:gridCol>
              </a:tblGrid>
              <a:tr h="29942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TAREAS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TERMINO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 DE INICIO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DIAS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PORCENTAJE COMPLETADO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80370"/>
                  </a:ext>
                </a:extLst>
              </a:tr>
              <a:tr h="1832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Primer 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90514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Instalar Herramientas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B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46799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Crear BD de prueba y Practicar lenguaje a utilizar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0768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Funcion basica realizada y Reunión con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80952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Mostrar avance del proyecto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72575"/>
                  </a:ext>
                </a:extLst>
              </a:tr>
              <a:tr h="1832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Segundo 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03022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Funcion post twitter terminada y Reunion con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10/29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57324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Realizar mejoras + refactoring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55529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Incorporar facebook y Reunion con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28734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Crear BD para servicio de mensajeria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79425"/>
                  </a:ext>
                </a:extLst>
              </a:tr>
              <a:tr h="1832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Tercer 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20816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Implementar servicio de mensajeria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11/26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90723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Función de filtrado y selección de contactos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48987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Verificacion/Validacion Gral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59417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Presentacion 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43897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Extension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12/30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43434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79485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CAD58D7A-E7C7-44A1-B410-1CBBEB43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77" y="3194685"/>
            <a:ext cx="8333983" cy="37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dedica a ofrecer servicios de difusión, publicidad, marketing e información en todos los soportes actuales y futuros, en la región de los Ríos.</a:t>
            </a:r>
          </a:p>
          <a:p>
            <a:r>
              <a:rPr lang="es-ES" dirty="0"/>
              <a:t>Ubicación : Arauco #159, Edificio Zerene, Piso 4  oficina #403</a:t>
            </a:r>
          </a:p>
          <a:p>
            <a:r>
              <a:rPr lang="es-ES" dirty="0"/>
              <a:t>Correo es : cooperativademedios@gmail.com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PROBLEMA A SOLUCIONAR	</a:t>
            </a:r>
            <a:endParaRPr lang="es-CL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 dirty="0"/>
              <a:t>Gestión de un Software Informático, que permita, mediante una plataforma,  el  </a:t>
            </a:r>
            <a:r>
              <a:rPr lang="es-ES" sz="2000" b="1" dirty="0"/>
              <a:t>envío de información vía emails masivos</a:t>
            </a:r>
            <a:r>
              <a:rPr lang="es-ES" sz="2000" dirty="0"/>
              <a:t> y además </a:t>
            </a:r>
            <a:r>
              <a:rPr lang="es-ES" sz="2000" b="1" dirty="0"/>
              <a:t>subir contenidos simultáneos a una plataforma web y </a:t>
            </a:r>
            <a:r>
              <a:rPr lang="es-ES" sz="2000" b="1"/>
              <a:t>redes sociales </a:t>
            </a:r>
            <a:r>
              <a:rPr lang="es-ES" sz="2000"/>
              <a:t>como </a:t>
            </a:r>
            <a:r>
              <a:rPr lang="es-ES" sz="2000" dirty="0"/>
              <a:t>Facebook</a:t>
            </a:r>
            <a:r>
              <a:rPr lang="es-ES" sz="2000"/>
              <a:t>, Twitter e </a:t>
            </a:r>
            <a:r>
              <a:rPr lang="es-ES" sz="2000" dirty="0"/>
              <a:t>Instagram.</a:t>
            </a:r>
          </a:p>
          <a:p>
            <a:pPr marL="0" indent="0">
              <a:buNone/>
            </a:pPr>
            <a:endParaRPr lang="es-CL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F919-B145-4A3D-9F48-06D9BCAF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77" y="618518"/>
            <a:ext cx="536652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A530D-27D3-4D3B-846B-24E219B0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852473"/>
          </a:xfrm>
        </p:spPr>
        <p:txBody>
          <a:bodyPr/>
          <a:lstStyle/>
          <a:p>
            <a:r>
              <a:rPr lang="es-CL" dirty="0"/>
              <a:t>Proceso actual </a:t>
            </a:r>
          </a:p>
        </p:txBody>
      </p:sp>
      <p:pic>
        <p:nvPicPr>
          <p:cNvPr id="5" name="Marcador de contenido 4" descr="Imagen que contiene captura de pantalla, mapa&#10;&#10;Descripción generada con confianza alta">
            <a:extLst>
              <a:ext uri="{FF2B5EF4-FFF2-40B4-BE49-F238E27FC236}">
                <a16:creationId xmlns:a16="http://schemas.microsoft.com/office/drawing/2014/main" id="{DB630CEC-B39E-454E-A53B-E48A275DF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272210"/>
            <a:ext cx="10202449" cy="5585790"/>
          </a:xfrm>
        </p:spPr>
      </p:pic>
    </p:spTree>
    <p:extLst>
      <p:ext uri="{BB962C8B-B14F-4D97-AF65-F5344CB8AC3E}">
        <p14:creationId xmlns:p14="http://schemas.microsoft.com/office/powerpoint/2010/main" val="30412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cliente desea realizar un envío masivo de correos electrónicos y realizar posteos múltiples en redes sociales </a:t>
            </a:r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El sistema proporcionará mensajes de error, cuando no se pueda concretar una acción correctamente.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El sistema debe asegurar la protección de datos a personal no autorizado.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CF18-FCCE-4ADA-B75F-7CCB112B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casos de uso</a:t>
            </a:r>
            <a:endParaRPr lang="es-CL" dirty="0"/>
          </a:p>
        </p:txBody>
      </p:sp>
      <p:pic>
        <p:nvPicPr>
          <p:cNvPr id="5" name="Marcador de contenido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5480D33E-B72A-40D0-A3BE-DB001131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185" y="1623701"/>
            <a:ext cx="6876565" cy="4962258"/>
          </a:xfrm>
        </p:spPr>
      </p:pic>
    </p:spTree>
    <p:extLst>
      <p:ext uri="{BB962C8B-B14F-4D97-AF65-F5344CB8AC3E}">
        <p14:creationId xmlns:p14="http://schemas.microsoft.com/office/powerpoint/2010/main" val="24911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98C8-58ED-4C37-AE3E-7E85E5B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4D65E-D268-4B24-9786-1E4C159B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4306955"/>
          </a:xfrm>
        </p:spPr>
        <p:txBody>
          <a:bodyPr>
            <a:normAutofit lnSpcReduction="10000"/>
          </a:bodyPr>
          <a:lstStyle/>
          <a:p>
            <a:r>
              <a:rPr lang="es-CL" dirty="0"/>
              <a:t>Utilizando Enterprise Architect, calculamos el esfuerzo de horas de trabajo y el costo de la aplicación, mediante actores y puntos de caso de uso. </a:t>
            </a:r>
          </a:p>
          <a:p>
            <a:r>
              <a:rPr lang="es-CL" dirty="0"/>
              <a:t>Horas de trabajo : 520 Hrs en Total</a:t>
            </a:r>
          </a:p>
          <a:p>
            <a:r>
              <a:rPr lang="es-CL" dirty="0"/>
              <a:t>173 Hrs mensuales</a:t>
            </a:r>
          </a:p>
          <a:p>
            <a:r>
              <a:rPr lang="es-CL" dirty="0"/>
              <a:t>43 Hrs Semanales</a:t>
            </a:r>
          </a:p>
          <a:p>
            <a:r>
              <a:rPr lang="es-CL" dirty="0"/>
              <a:t>6 Hrs diarias </a:t>
            </a:r>
          </a:p>
          <a:p>
            <a:r>
              <a:rPr lang="es-CL" dirty="0"/>
              <a:t>3 Hrs PP diarias</a:t>
            </a:r>
          </a:p>
          <a:p>
            <a:r>
              <a:rPr lang="es-CL" dirty="0"/>
              <a:t>Costo (3000 CLP la hora de programación) ≈ 1.560.000 CLP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964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2783"/>
            <a:ext cx="7035178" cy="4929808"/>
          </a:xfrm>
        </p:spPr>
        <p:txBody>
          <a:bodyPr/>
          <a:lstStyle/>
          <a:p>
            <a:r>
              <a:rPr lang="es-ES" dirty="0"/>
              <a:t>Modelo vista controlador</a:t>
            </a:r>
          </a:p>
          <a:p>
            <a:r>
              <a:rPr lang="es-ES" dirty="0"/>
              <a:t>Desarrollo ágil: Programación extrema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CL" sz="2400" dirty="0"/>
              <a:t>El objetivo principal de XP es entregar un 	software de calidad controlado por las 	necesidades del cliente y d</a:t>
            </a:r>
            <a:r>
              <a:rPr lang="es-CL" dirty="0"/>
              <a:t>a prioridad a los 	trabajos que dan un resultado directo</a:t>
            </a:r>
            <a:endParaRPr lang="es-CL" sz="2400" dirty="0"/>
          </a:p>
          <a:p>
            <a:pPr marL="0" indent="0">
              <a:buNone/>
            </a:pPr>
            <a:r>
              <a:rPr lang="es-CL" dirty="0"/>
              <a:t>	- Dentro de sus características fundamentales 	tenemos programación en parejas, Simplicidad 	en el código, refactorización del código, etc...</a:t>
            </a:r>
            <a:endParaRPr lang="es-ES" sz="2400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1" y="1924984"/>
            <a:ext cx="4525405" cy="45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2211</TotalTime>
  <Words>391</Words>
  <Application>Microsoft Office PowerPoint</Application>
  <PresentationFormat>Panorámica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inherit</vt:lpstr>
      <vt:lpstr>Trebuchet MS</vt:lpstr>
      <vt:lpstr>Tw Cen MT</vt:lpstr>
      <vt:lpstr>Wingdings</vt:lpstr>
      <vt:lpstr>Circuito</vt:lpstr>
      <vt:lpstr>Sistema de mensajería y redes sociales (SMRS)</vt:lpstr>
      <vt:lpstr> CLIENTE </vt:lpstr>
      <vt:lpstr>PROBLEMA A SOLUCIONAR </vt:lpstr>
      <vt:lpstr>Proceso actual </vt:lpstr>
      <vt:lpstr>REQUERIMIENTOS funcionales</vt:lpstr>
      <vt:lpstr>Requerimientos no funcionales</vt:lpstr>
      <vt:lpstr>Diagrama casos de uso</vt:lpstr>
      <vt:lpstr>Estimación</vt:lpstr>
      <vt:lpstr>Arquitectura y metodología</vt:lpstr>
      <vt:lpstr>Arquitectura y metodología</vt:lpstr>
      <vt:lpstr>Modelo entidad relación</vt:lpstr>
      <vt:lpstr>Diagrama de proceso</vt:lpstr>
      <vt:lpstr>Presentación de PowerPoint</vt:lpstr>
      <vt:lpstr>Carta Gantt: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ADOLFO ESTEBAN CANOLES DE LA FUENTE</cp:lastModifiedBy>
  <cp:revision>44</cp:revision>
  <dcterms:created xsi:type="dcterms:W3CDTF">2018-09-05T19:27:21Z</dcterms:created>
  <dcterms:modified xsi:type="dcterms:W3CDTF">2018-10-03T13:25:13Z</dcterms:modified>
</cp:coreProperties>
</file>