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E312-ACB2-4ACC-8A8D-B245F13D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156" y="727400"/>
            <a:ext cx="8791575" cy="2387600"/>
          </a:xfrm>
        </p:spPr>
        <p:txBody>
          <a:bodyPr/>
          <a:lstStyle/>
          <a:p>
            <a:r>
              <a:rPr lang="es-ES" dirty="0"/>
              <a:t>Sistema de mensajería y redes sociales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BC784-5E42-40AE-975C-8119719B5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Integrantes:</a:t>
            </a:r>
          </a:p>
          <a:p>
            <a:r>
              <a:rPr lang="es-CL" dirty="0"/>
              <a:t>	-Adolfo Cañoles</a:t>
            </a:r>
          </a:p>
          <a:p>
            <a:r>
              <a:rPr lang="es-CL" dirty="0"/>
              <a:t>	-Juan Contreras</a:t>
            </a:r>
          </a:p>
        </p:txBody>
      </p:sp>
      <p:pic>
        <p:nvPicPr>
          <p:cNvPr id="4" name="Shape 130">
            <a:extLst>
              <a:ext uri="{FF2B5EF4-FFF2-40B4-BE49-F238E27FC236}">
                <a16:creationId xmlns:a16="http://schemas.microsoft.com/office/drawing/2014/main" id="{90F4B93E-A69A-40ED-A53C-7B4C9E18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4800" y="371159"/>
            <a:ext cx="1063080" cy="126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A3F6C8-540D-4438-9620-19FA7842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353" y="90477"/>
            <a:ext cx="3138446" cy="18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7776-1159-494A-85D8-00D19F7D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6465-FA16-460D-A698-86037B55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Angular</a:t>
            </a:r>
          </a:p>
          <a:p>
            <a:r>
              <a:rPr lang="es-ES" dirty="0"/>
              <a:t>Nodejs</a:t>
            </a:r>
          </a:p>
          <a:p>
            <a:r>
              <a:rPr lang="es-ES" dirty="0"/>
              <a:t>MongoDB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5FADB8-E7E6-47B4-991E-0327DDE0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27" y="4779523"/>
            <a:ext cx="1608243" cy="16082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4E0413-E25F-45EE-AEB8-42F621FA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429000"/>
            <a:ext cx="2273945" cy="13929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41719C-2E66-42C6-A655-5653DDFB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594" y="4043916"/>
            <a:ext cx="3079456" cy="30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5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598D-EB44-45E1-BF2F-4E450424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032"/>
            <a:ext cx="9905998" cy="1478570"/>
          </a:xfrm>
        </p:spPr>
        <p:txBody>
          <a:bodyPr/>
          <a:lstStyle/>
          <a:p>
            <a:r>
              <a:rPr lang="es-CL" dirty="0"/>
              <a:t>Diagrama de proceso: Inicio</a:t>
            </a:r>
          </a:p>
        </p:txBody>
      </p:sp>
      <p:pic>
        <p:nvPicPr>
          <p:cNvPr id="9" name="Marcador de contenido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BD0E155-4091-468B-9D1D-A7697C6BA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22" y="1465943"/>
            <a:ext cx="9695689" cy="5138057"/>
          </a:xfrm>
        </p:spPr>
      </p:pic>
    </p:spTree>
    <p:extLst>
      <p:ext uri="{BB962C8B-B14F-4D97-AF65-F5344CB8AC3E}">
        <p14:creationId xmlns:p14="http://schemas.microsoft.com/office/powerpoint/2010/main" val="115305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B9FB7-DA33-4C53-8400-93E8AD25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-339425"/>
            <a:ext cx="9905998" cy="1478570"/>
          </a:xfrm>
        </p:spPr>
        <p:txBody>
          <a:bodyPr/>
          <a:lstStyle/>
          <a:p>
            <a:r>
              <a:rPr lang="es-CL" dirty="0"/>
              <a:t>Diagramas de Procesos  : Post Múltiple</a:t>
            </a:r>
          </a:p>
        </p:txBody>
      </p:sp>
      <p:pic>
        <p:nvPicPr>
          <p:cNvPr id="6" name="Marcador de contenido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DD9A6DD-EB49-499B-8A32-0CBA32196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20" y="1753758"/>
            <a:ext cx="9029149" cy="4918711"/>
          </a:xfrm>
        </p:spPr>
      </p:pic>
    </p:spTree>
    <p:extLst>
      <p:ext uri="{BB962C8B-B14F-4D97-AF65-F5344CB8AC3E}">
        <p14:creationId xmlns:p14="http://schemas.microsoft.com/office/powerpoint/2010/main" val="66446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BFE39F-970F-40E4-97D7-07A6A18C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CL" sz="2800" dirty="0">
                <a:solidFill>
                  <a:srgbClr val="FFFFFF"/>
                </a:solidFill>
              </a:rPr>
              <a:t>Diagrama de proceso : envió de correo</a:t>
            </a:r>
          </a:p>
        </p:txBody>
      </p:sp>
      <p:sp useBgFill="1">
        <p:nvSpPr>
          <p:cNvPr id="5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63C9936C-D4F7-450C-8F20-9A797E36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7" y="1516151"/>
            <a:ext cx="6250801" cy="3906749"/>
          </a:xfrm>
          <a:prstGeom prst="rect">
            <a:avLst/>
          </a:prstGeom>
        </p:spPr>
      </p:pic>
      <p:pic>
        <p:nvPicPr>
          <p:cNvPr id="6" name="Imagen 5" descr="Imagen que contiene animal, mamífero, interior, primate&#10;&#10;Descripción generada con confianza muy alta">
            <a:extLst>
              <a:ext uri="{FF2B5EF4-FFF2-40B4-BE49-F238E27FC236}">
                <a16:creationId xmlns:a16="http://schemas.microsoft.com/office/drawing/2014/main" id="{D8E7A040-5124-4586-A0D9-099A2676C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263683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5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50D7-9294-4D57-A5D9-DB90AC1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CL" dirty="0"/>
              <a:t>CLIENTE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A560F-FD94-4CB1-822B-BC88B6E1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Claudia Padilla, Gerenta general de la empresa MEDIACOOP, esta empresa se de dedica a ofrecer servicios de difusión, publicidad ,marketing e información en todos los soportes actuales y futuros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2943E-3DDD-40A9-8592-5BBC00AB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6" y="662292"/>
            <a:ext cx="5462244" cy="154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3C2943-2D56-4E20-85BB-7823D13E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PROBLEMA A SOLUCIONAR	</a:t>
            </a:r>
            <a:endParaRPr lang="es-CL" sz="3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29703-830E-4AC8-A13E-80489ACF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ES" sz="2000"/>
              <a:t>Gestión de un Software Informático, que permita, mediante una plataforma,  el  </a:t>
            </a:r>
            <a:r>
              <a:rPr lang="es-ES" sz="2000" b="1"/>
              <a:t>envío de información vía emails masivos</a:t>
            </a:r>
            <a:r>
              <a:rPr lang="es-ES" sz="2000"/>
              <a:t> y  </a:t>
            </a:r>
            <a:r>
              <a:rPr lang="es-ES" sz="2000" b="1"/>
              <a:t>subir contenidos simultáneos a plataforma web y redes sociales  </a:t>
            </a:r>
            <a:r>
              <a:rPr lang="es-ES" sz="2000"/>
              <a:t>,facebook, twitter, instagram, etc …</a:t>
            </a:r>
            <a:endParaRPr lang="es-CL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99F919-B145-4A3D-9F48-06D9BCAF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877" y="618518"/>
            <a:ext cx="536652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265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D3A51-28AA-4FE3-AAA9-D5730B68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E1F2-3387-4C80-99A8-11B01B8D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Gestión de una base de datos que contenga correos electrónicos de empresas, socios y clientes.</a:t>
            </a:r>
          </a:p>
          <a:p>
            <a:r>
              <a:rPr lang="es-ES" dirty="0"/>
              <a:t>Selección y filtrado de destinatarios </a:t>
            </a:r>
          </a:p>
          <a:p>
            <a:r>
              <a:rPr lang="es-ES" dirty="0"/>
              <a:t>Envío masivo de correo electrónico</a:t>
            </a:r>
          </a:p>
          <a:p>
            <a:r>
              <a:rPr lang="es-ES" dirty="0"/>
              <a:t>Posteo único escrito en la plataforma, para luego ser replicado de forma automática en Facebook , Twitter e Instagram.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544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97396-58CE-48FA-B823-0AA179CD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no funcionales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F4314-93A1-4038-9372-1AA76D1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400" dirty="0"/>
              <a:t>El sistema deberá contar con un manual de uso.</a:t>
            </a:r>
          </a:p>
          <a:p>
            <a:pPr marL="457200" lvl="1" indent="0">
              <a:buNone/>
            </a:pPr>
            <a:endParaRPr lang="es-ES" sz="2400" dirty="0"/>
          </a:p>
          <a:p>
            <a:pPr lvl="1"/>
            <a:r>
              <a:rPr lang="es-ES" sz="2400" dirty="0"/>
              <a:t>El sistema proporcionará mensajes de error, cuando no se pueda concretar una acción correctamente.</a:t>
            </a:r>
          </a:p>
          <a:p>
            <a:pPr lvl="1"/>
            <a:endParaRPr lang="es-ES" sz="2400" dirty="0"/>
          </a:p>
          <a:p>
            <a:pPr lvl="1"/>
            <a:r>
              <a:rPr lang="es-ES" sz="2400" dirty="0"/>
              <a:t>El sistema debe asegurar la protección de datos a personal no autorizado.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86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7E7EE-35A6-4F56-AF57-6C6FB187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8017318-0C5C-48A7-94AB-2EE5BDC97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30267"/>
              </p:ext>
            </p:extLst>
          </p:nvPr>
        </p:nvGraphicFramePr>
        <p:xfrm>
          <a:off x="1141413" y="2097088"/>
          <a:ext cx="5160533" cy="3682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863">
                  <a:extLst>
                    <a:ext uri="{9D8B030D-6E8A-4147-A177-3AD203B41FA5}">
                      <a16:colId xmlns:a16="http://schemas.microsoft.com/office/drawing/2014/main" val="3945191831"/>
                    </a:ext>
                  </a:extLst>
                </a:gridCol>
                <a:gridCol w="3694670">
                  <a:extLst>
                    <a:ext uri="{9D8B030D-6E8A-4147-A177-3AD203B41FA5}">
                      <a16:colId xmlns:a16="http://schemas.microsoft.com/office/drawing/2014/main" val="1833221345"/>
                    </a:ext>
                  </a:extLst>
                </a:gridCol>
              </a:tblGrid>
              <a:tr h="725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Identificación del requerimiento: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A01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539679"/>
                  </a:ext>
                </a:extLst>
              </a:tr>
              <a:tr h="725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Autentificación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363842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El usuario deberá identificarse para acceder a todas sus RRSS y correo electrónico.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5094170"/>
                  </a:ext>
                </a:extLst>
              </a:tr>
              <a:tr h="725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El sistema pedirá al usuario su correo electrónico y contraseña para acceder a cada una de las RRSS.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480370"/>
                  </a:ext>
                </a:extLst>
              </a:tr>
              <a:tr h="76218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4784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D0C961-1E4D-4E80-85C9-871C6097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99452"/>
              </p:ext>
            </p:extLst>
          </p:nvPr>
        </p:nvGraphicFramePr>
        <p:xfrm>
          <a:off x="6301946" y="2081022"/>
          <a:ext cx="5160533" cy="3698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221">
                  <a:extLst>
                    <a:ext uri="{9D8B030D-6E8A-4147-A177-3AD203B41FA5}">
                      <a16:colId xmlns:a16="http://schemas.microsoft.com/office/drawing/2014/main" val="40822789"/>
                    </a:ext>
                  </a:extLst>
                </a:gridCol>
                <a:gridCol w="3682312">
                  <a:extLst>
                    <a:ext uri="{9D8B030D-6E8A-4147-A177-3AD203B41FA5}">
                      <a16:colId xmlns:a16="http://schemas.microsoft.com/office/drawing/2014/main" val="1544550461"/>
                    </a:ext>
                  </a:extLst>
                </a:gridCol>
              </a:tblGrid>
              <a:tr h="8459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Identificación del requerimiento: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A03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593070"/>
                  </a:ext>
                </a:extLst>
              </a:tr>
              <a:tr h="6045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Consultar Destinatario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777750"/>
                  </a:ext>
                </a:extLst>
              </a:tr>
              <a:tr h="5338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El usuario consulta la lista de destinatarios.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609059"/>
                  </a:ext>
                </a:extLst>
              </a:tr>
              <a:tr h="1085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 dirty="0">
                          <a:effectLst/>
                        </a:rPr>
                        <a:t>Descripción del requerimiento: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El usuario realiza diversas consultas a la base de datos con el fin de filtrar, ordenar y seleccionar los destinatarios para el envío de mensajes.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668355"/>
                  </a:ext>
                </a:extLst>
              </a:tr>
              <a:tr h="62878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8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7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F310F-147C-40D2-A9E7-A0F93DD9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A349314-F85D-4507-AAEC-7B48988B9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523869"/>
              </p:ext>
            </p:extLst>
          </p:nvPr>
        </p:nvGraphicFramePr>
        <p:xfrm>
          <a:off x="605472" y="2120989"/>
          <a:ext cx="5488940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323">
                  <a:extLst>
                    <a:ext uri="{9D8B030D-6E8A-4147-A177-3AD203B41FA5}">
                      <a16:colId xmlns:a16="http://schemas.microsoft.com/office/drawing/2014/main" val="593543465"/>
                    </a:ext>
                  </a:extLst>
                </a:gridCol>
                <a:gridCol w="4092617">
                  <a:extLst>
                    <a:ext uri="{9D8B030D-6E8A-4147-A177-3AD203B41FA5}">
                      <a16:colId xmlns:a16="http://schemas.microsoft.com/office/drawing/2014/main" val="3952523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Identificación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A06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93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Enviar Correo Múltiple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73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Envió masivo de mensajes vía e-mail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55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El sistema envía a todos los destinatarios seleccionados previamente, el mensaje escrito en la plataforma, por el usuario.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9286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7828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E900242-B03A-4FD3-8095-9482D8FD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29589"/>
              </p:ext>
            </p:extLst>
          </p:nvPr>
        </p:nvGraphicFramePr>
        <p:xfrm>
          <a:off x="6097588" y="2122479"/>
          <a:ext cx="5488940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5893">
                  <a:extLst>
                    <a:ext uri="{9D8B030D-6E8A-4147-A177-3AD203B41FA5}">
                      <a16:colId xmlns:a16="http://schemas.microsoft.com/office/drawing/2014/main" val="814570830"/>
                    </a:ext>
                  </a:extLst>
                </a:gridCol>
                <a:gridCol w="4123047">
                  <a:extLst>
                    <a:ext uri="{9D8B030D-6E8A-4147-A177-3AD203B41FA5}">
                      <a16:colId xmlns:a16="http://schemas.microsoft.com/office/drawing/2014/main" val="2688030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Identificación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A08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18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Nombre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Publicación Simultanea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245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Características: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Publicación simultánea en cada una de las RRSS activas por el Usuario.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6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kern="1200">
                          <a:effectLst/>
                        </a:rPr>
                        <a:t>Descripción del requerimiento: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</a:rPr>
                        <a:t>El sistema publica un mismo post escrito en la plataforma, por el usuario, a cada una de las RRSS activas previamente.</a:t>
                      </a:r>
                      <a:endParaRPr lang="es-C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6551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Prioridad del requerimiento:</a:t>
                      </a:r>
                      <a:endParaRPr lang="es-CL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</a:rPr>
                        <a:t>Alta</a:t>
                      </a:r>
                      <a:endParaRPr lang="es-CL" sz="16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2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E118E-11CA-4C19-929C-418073BE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entidad relación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098114-7EF5-4389-9154-E7ED8AE90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027" y="2249488"/>
            <a:ext cx="6914771" cy="3541712"/>
          </a:xfrm>
        </p:spPr>
      </p:pic>
    </p:spTree>
    <p:extLst>
      <p:ext uri="{BB962C8B-B14F-4D97-AF65-F5344CB8AC3E}">
        <p14:creationId xmlns:p14="http://schemas.microsoft.com/office/powerpoint/2010/main" val="79930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1E4BB-F967-4BDD-9D25-752405B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y 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7836A-7E3F-41C6-BDD1-4BEC11B8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 vista controlador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Desarrollo ágil: Programación extrema</a:t>
            </a:r>
          </a:p>
          <a:p>
            <a:endParaRPr lang="es-ES" dirty="0"/>
          </a:p>
          <a:p>
            <a:endParaRPr lang="es-ES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46950A-B6E7-4A19-9402-461FC73A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76" y="1961322"/>
            <a:ext cx="4525405" cy="45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1615</TotalTime>
  <Words>408</Words>
  <Application>Microsoft Office PowerPoint</Application>
  <PresentationFormat>Panorámica</PresentationFormat>
  <Paragraphs>75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Trebuchet MS</vt:lpstr>
      <vt:lpstr>Tw Cen MT</vt:lpstr>
      <vt:lpstr>Circuito</vt:lpstr>
      <vt:lpstr>Sistema de mensajería y redes sociales</vt:lpstr>
      <vt:lpstr> CLIENTE </vt:lpstr>
      <vt:lpstr>PROBLEMA A SOLUCIONAR </vt:lpstr>
      <vt:lpstr>REQUERIMIENTOS funcionales</vt:lpstr>
      <vt:lpstr>Requerimientos no funcionales</vt:lpstr>
      <vt:lpstr>CASOS DE USO</vt:lpstr>
      <vt:lpstr>Presentación de PowerPoint</vt:lpstr>
      <vt:lpstr>Modelo entidad relación</vt:lpstr>
      <vt:lpstr>Arquitectura y metodología</vt:lpstr>
      <vt:lpstr>Herramientas </vt:lpstr>
      <vt:lpstr>Diagrama de proceso: Inicio</vt:lpstr>
      <vt:lpstr>Diagramas de Procesos  : Post Múltiple</vt:lpstr>
      <vt:lpstr>Diagrama de proceso : envió de correo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ADOLFO ESTEBAN CANOLES DE LA FUENTE</dc:creator>
  <cp:lastModifiedBy>ADOLFO ESTEBAN CANOLES DE LA FUENTE</cp:lastModifiedBy>
  <cp:revision>20</cp:revision>
  <dcterms:created xsi:type="dcterms:W3CDTF">2018-09-05T19:27:21Z</dcterms:created>
  <dcterms:modified xsi:type="dcterms:W3CDTF">2018-09-07T13:34:39Z</dcterms:modified>
</cp:coreProperties>
</file>