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2"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5" r:id="rId41"/>
    <p:sldId id="298" r:id="rId42"/>
    <p:sldId id="300" r:id="rId43"/>
    <p:sldId id="302" r:id="rId44"/>
    <p:sldId id="303" r:id="rId45"/>
    <p:sldId id="304" r:id="rId46"/>
    <p:sldId id="305" r:id="rId47"/>
    <p:sldId id="307" r:id="rId48"/>
    <p:sldId id="306"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A4D8-56BD-33B4-6BBB-8A09F94DF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D688C5-A904-B140-CF38-9259A5D2D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AE7953-E0E2-B097-E2C5-0D77FDA25BD9}"/>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5" name="Footer Placeholder 4">
            <a:extLst>
              <a:ext uri="{FF2B5EF4-FFF2-40B4-BE49-F238E27FC236}">
                <a16:creationId xmlns:a16="http://schemas.microsoft.com/office/drawing/2014/main" id="{772E59C9-AD5A-461D-CE18-373407C8C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57687-B3FA-6A71-FFD8-90CEE4AFE745}"/>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97599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FF3A-86BB-7646-BF42-6182DF647D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D97F5B-4D2E-9D60-A3EF-38B6A81BD5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0B5AF-8896-4571-4098-F917DB4F83D0}"/>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5" name="Footer Placeholder 4">
            <a:extLst>
              <a:ext uri="{FF2B5EF4-FFF2-40B4-BE49-F238E27FC236}">
                <a16:creationId xmlns:a16="http://schemas.microsoft.com/office/drawing/2014/main" id="{50D88376-AA75-324D-6F37-C073CC5D2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698AF-40D1-96CC-2ACA-85012A289FA0}"/>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347281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27EDA-FE31-6808-C053-ECB8A37413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B7051-6FCA-D6A7-13DD-D66C2E1F3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D157F-88A2-3961-5165-E7C2F5C3894D}"/>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5" name="Footer Placeholder 4">
            <a:extLst>
              <a:ext uri="{FF2B5EF4-FFF2-40B4-BE49-F238E27FC236}">
                <a16:creationId xmlns:a16="http://schemas.microsoft.com/office/drawing/2014/main" id="{B18E86CD-875A-6CE5-BB91-023F7D71AC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715FC-E354-DAAD-5BDE-B45060546B83}"/>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219252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38B2-ADAF-E30D-4618-4D7245D9FF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0602F-1744-2FA7-551A-177590083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41DD4-636C-8DE3-25B4-1D0FE428240C}"/>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5" name="Footer Placeholder 4">
            <a:extLst>
              <a:ext uri="{FF2B5EF4-FFF2-40B4-BE49-F238E27FC236}">
                <a16:creationId xmlns:a16="http://schemas.microsoft.com/office/drawing/2014/main" id="{35E805B7-6A6C-1EA2-2932-475AA7A88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0B891-5170-B11F-025E-108CBB439A0D}"/>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171940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8D17-AC6C-8C96-5CC8-708FC4B05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6155DA-2111-C12A-D04E-E0D6E85A5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611AC8-9554-0B55-DC6F-C9BD6792F9D5}"/>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5" name="Footer Placeholder 4">
            <a:extLst>
              <a:ext uri="{FF2B5EF4-FFF2-40B4-BE49-F238E27FC236}">
                <a16:creationId xmlns:a16="http://schemas.microsoft.com/office/drawing/2014/main" id="{7DC68E39-4CB3-7E0F-DC98-635697A90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C71C2-AF75-9AD4-CAE5-23B4EF3E144F}"/>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362233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BDF1-5CA1-BDAF-94F5-22A78962BD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60949D-C097-6DA1-F89A-726EEB599F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1B3857-2C43-55E1-384F-539B9CDA2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DC5901-4B2B-ED79-0A04-5240058DA539}"/>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6" name="Footer Placeholder 5">
            <a:extLst>
              <a:ext uri="{FF2B5EF4-FFF2-40B4-BE49-F238E27FC236}">
                <a16:creationId xmlns:a16="http://schemas.microsoft.com/office/drawing/2014/main" id="{D9001B5C-2AC5-78E6-7516-155B222BF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43C67-3FB7-E2DB-D255-9E3CFEF1465D}"/>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65822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B30E-CC5D-0E33-1078-854A2D3C07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F2D1BA-EE35-0EED-15FE-82F39515F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65938-25E4-6D45-DE47-B6EA0F0F4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72D19E-CC5E-3902-EEBE-8B9202AB33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CE58A6-4AFB-E4F1-B7DB-68E47AB65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0663A3-6614-FB95-6527-767409E49CF5}"/>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8" name="Footer Placeholder 7">
            <a:extLst>
              <a:ext uri="{FF2B5EF4-FFF2-40B4-BE49-F238E27FC236}">
                <a16:creationId xmlns:a16="http://schemas.microsoft.com/office/drawing/2014/main" id="{A38C3C67-F398-52F6-3CE6-AF2DF28E14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580F1D-107D-7DD0-AC83-A14107D757AE}"/>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372496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DE0B-33AE-257E-B8FB-C47CA7D345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282F0E-D931-AEC5-1A0C-8F1CE14B079A}"/>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4" name="Footer Placeholder 3">
            <a:extLst>
              <a:ext uri="{FF2B5EF4-FFF2-40B4-BE49-F238E27FC236}">
                <a16:creationId xmlns:a16="http://schemas.microsoft.com/office/drawing/2014/main" id="{90522D00-00D2-E4EF-A64F-C77BF34730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DA4F2-749B-A6E0-3E58-A3CE22E9B795}"/>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373514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CD8E1-793E-A30F-CF1E-0CA2770BD26B}"/>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3" name="Footer Placeholder 2">
            <a:extLst>
              <a:ext uri="{FF2B5EF4-FFF2-40B4-BE49-F238E27FC236}">
                <a16:creationId xmlns:a16="http://schemas.microsoft.com/office/drawing/2014/main" id="{ACA787D0-D2D9-5B3F-F9EF-4FC69D0AF3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E864C6-8DF9-3963-5C1B-18777E2B41B1}"/>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337844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AAC4-F1C1-2AAA-469C-028549B55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DBB82E-BB08-E7ED-4F8D-3E26FA94C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18DEFA-B48B-6FAF-0E6F-DC434E48A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1AEA4-B540-7BFB-ABDA-87958A7DE8A9}"/>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6" name="Footer Placeholder 5">
            <a:extLst>
              <a:ext uri="{FF2B5EF4-FFF2-40B4-BE49-F238E27FC236}">
                <a16:creationId xmlns:a16="http://schemas.microsoft.com/office/drawing/2014/main" id="{F0F4DEA6-A05C-8BBF-FC2E-BB7F4DEF3A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D58558-DFE1-0EB9-23F6-A9F94132B66E}"/>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106947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022-1B4B-F3B2-CF30-EDB097E06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876397-A56F-A7AD-94C2-2FE2B8748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5C8826-2217-B039-8DF3-A28AC0962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6D207-AC9C-6A88-905A-2C6EDEE98A5E}"/>
              </a:ext>
            </a:extLst>
          </p:cNvPr>
          <p:cNvSpPr>
            <a:spLocks noGrp="1"/>
          </p:cNvSpPr>
          <p:nvPr>
            <p:ph type="dt" sz="half" idx="10"/>
          </p:nvPr>
        </p:nvSpPr>
        <p:spPr/>
        <p:txBody>
          <a:bodyPr/>
          <a:lstStyle/>
          <a:p>
            <a:fld id="{A147692E-1D2D-40D5-A4C3-A8E9DAB75386}" type="datetimeFigureOut">
              <a:rPr lang="en-IN" smtClean="0"/>
              <a:t>27-09-2022</a:t>
            </a:fld>
            <a:endParaRPr lang="en-IN"/>
          </a:p>
        </p:txBody>
      </p:sp>
      <p:sp>
        <p:nvSpPr>
          <p:cNvPr id="6" name="Footer Placeholder 5">
            <a:extLst>
              <a:ext uri="{FF2B5EF4-FFF2-40B4-BE49-F238E27FC236}">
                <a16:creationId xmlns:a16="http://schemas.microsoft.com/office/drawing/2014/main" id="{1B033241-FC63-9CBE-7CF1-F6E2ECBCD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56C9B-21D0-008F-F0AD-44136B22C144}"/>
              </a:ext>
            </a:extLst>
          </p:cNvPr>
          <p:cNvSpPr>
            <a:spLocks noGrp="1"/>
          </p:cNvSpPr>
          <p:nvPr>
            <p:ph type="sldNum" sz="quarter" idx="12"/>
          </p:nvPr>
        </p:nvSpPr>
        <p:spPr/>
        <p:txBody>
          <a:bodyPr/>
          <a:lstStyle/>
          <a:p>
            <a:fld id="{600E2222-E797-440F-B00F-1FC6249AA052}" type="slidenum">
              <a:rPr lang="en-IN" smtClean="0"/>
              <a:t>‹#›</a:t>
            </a:fld>
            <a:endParaRPr lang="en-IN"/>
          </a:p>
        </p:txBody>
      </p:sp>
    </p:spTree>
    <p:extLst>
      <p:ext uri="{BB962C8B-B14F-4D97-AF65-F5344CB8AC3E}">
        <p14:creationId xmlns:p14="http://schemas.microsoft.com/office/powerpoint/2010/main" val="287101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BF888E-0D37-4336-957D-6D35F0069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C7DB2-B7F9-3AA5-0D84-0AB99DF35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CA68B-B60C-73D1-24C6-8FA10515B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7692E-1D2D-40D5-A4C3-A8E9DAB75386}" type="datetimeFigureOut">
              <a:rPr lang="en-IN" smtClean="0"/>
              <a:t>27-09-2022</a:t>
            </a:fld>
            <a:endParaRPr lang="en-IN"/>
          </a:p>
        </p:txBody>
      </p:sp>
      <p:sp>
        <p:nvSpPr>
          <p:cNvPr id="5" name="Footer Placeholder 4">
            <a:extLst>
              <a:ext uri="{FF2B5EF4-FFF2-40B4-BE49-F238E27FC236}">
                <a16:creationId xmlns:a16="http://schemas.microsoft.com/office/drawing/2014/main" id="{F552D820-2ED4-7A7E-A1D3-7C72C4482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1D714F-06F4-7979-E81D-B424406B0B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E2222-E797-440F-B00F-1FC6249AA052}" type="slidenum">
              <a:rPr lang="en-IN" smtClean="0"/>
              <a:t>‹#›</a:t>
            </a:fld>
            <a:endParaRPr lang="en-IN"/>
          </a:p>
        </p:txBody>
      </p:sp>
    </p:spTree>
    <p:extLst>
      <p:ext uri="{BB962C8B-B14F-4D97-AF65-F5344CB8AC3E}">
        <p14:creationId xmlns:p14="http://schemas.microsoft.com/office/powerpoint/2010/main" val="72759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07879"/>
            <a:ext cx="8531525" cy="2862322"/>
          </a:xfrm>
          <a:prstGeom prst="rect">
            <a:avLst/>
          </a:prstGeom>
          <a:noFill/>
        </p:spPr>
        <p:txBody>
          <a:bodyPr wrap="square">
            <a:spAutoFit/>
          </a:bodyPr>
          <a:lstStyle/>
          <a:p>
            <a:r>
              <a:rPr lang="en-US" b="1" dirty="0"/>
              <a:t>CCSP QUESTION 1 </a:t>
            </a:r>
          </a:p>
          <a:p>
            <a:endParaRPr lang="en-US" b="1" dirty="0"/>
          </a:p>
          <a:p>
            <a:r>
              <a:rPr lang="en-US" b="1" dirty="0"/>
              <a:t> ______ can often be the result of inadvertent activity. </a:t>
            </a:r>
          </a:p>
          <a:p>
            <a:endParaRPr lang="en-US" b="1" dirty="0"/>
          </a:p>
          <a:p>
            <a:r>
              <a:rPr lang="en-US" b="1" dirty="0"/>
              <a:t>Response:</a:t>
            </a:r>
          </a:p>
          <a:p>
            <a:r>
              <a:rPr lang="en-US" b="1" dirty="0"/>
              <a:t> </a:t>
            </a:r>
          </a:p>
          <a:p>
            <a:pPr marL="342900" indent="-342900">
              <a:buAutoNum type="alphaUcPeriod"/>
            </a:pPr>
            <a:r>
              <a:rPr lang="en-US" b="1" dirty="0"/>
              <a:t>DDoS </a:t>
            </a:r>
          </a:p>
          <a:p>
            <a:pPr marL="342900" indent="-342900">
              <a:buAutoNum type="alphaUcPeriod"/>
            </a:pPr>
            <a:r>
              <a:rPr lang="en-US" b="1" dirty="0"/>
              <a:t>Phishing </a:t>
            </a:r>
          </a:p>
          <a:p>
            <a:pPr marL="342900" indent="-342900">
              <a:buAutoNum type="alphaUcPeriod"/>
            </a:pPr>
            <a:r>
              <a:rPr lang="en-US" b="1" dirty="0"/>
              <a:t>Sprawl </a:t>
            </a:r>
          </a:p>
          <a:p>
            <a:pPr marL="342900" indent="-342900">
              <a:buAutoNum type="alphaUcPeriod"/>
            </a:pPr>
            <a:r>
              <a:rPr lang="en-US" b="1" dirty="0"/>
              <a:t>Disasters</a:t>
            </a:r>
            <a:endParaRPr lang="en-IN" b="1" dirty="0"/>
          </a:p>
        </p:txBody>
      </p:sp>
    </p:spTree>
    <p:extLst>
      <p:ext uri="{BB962C8B-B14F-4D97-AF65-F5344CB8AC3E}">
        <p14:creationId xmlns:p14="http://schemas.microsoft.com/office/powerpoint/2010/main" val="2362262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16506"/>
            <a:ext cx="8531525" cy="2862322"/>
          </a:xfrm>
          <a:prstGeom prst="rect">
            <a:avLst/>
          </a:prstGeom>
          <a:noFill/>
        </p:spPr>
        <p:txBody>
          <a:bodyPr wrap="square">
            <a:spAutoFit/>
          </a:bodyPr>
          <a:lstStyle/>
          <a:p>
            <a:r>
              <a:rPr lang="en-US" b="1" dirty="0"/>
              <a:t>CCSP QUESTION 10 </a:t>
            </a:r>
          </a:p>
          <a:p>
            <a:endParaRPr lang="en-US" b="1" dirty="0"/>
          </a:p>
          <a:p>
            <a:r>
              <a:rPr lang="en-US" b="1" dirty="0"/>
              <a:t>Which of the following is not a factor an organization might use in the cost-benefit analysis when deciding whether to migrate to a cloud environment? </a:t>
            </a:r>
          </a:p>
          <a:p>
            <a:endParaRPr lang="en-US" dirty="0"/>
          </a:p>
          <a:p>
            <a:pPr marL="342900" indent="-342900">
              <a:buAutoNum type="alphaUcPeriod"/>
            </a:pPr>
            <a:r>
              <a:rPr lang="en-US" dirty="0"/>
              <a:t>Pooled resources in the cloud </a:t>
            </a:r>
          </a:p>
          <a:p>
            <a:pPr marL="342900" indent="-342900">
              <a:buAutoNum type="alphaUcPeriod"/>
            </a:pPr>
            <a:r>
              <a:rPr lang="en-US" dirty="0"/>
              <a:t>B. Shifting from capital expenditures to support IT investment to operational expenditures </a:t>
            </a:r>
          </a:p>
          <a:p>
            <a:r>
              <a:rPr lang="en-US" dirty="0"/>
              <a:t>C. The time savings and efficiencies offered by the </a:t>
            </a:r>
            <a:r>
              <a:rPr lang="en-US"/>
              <a:t>cloud service</a:t>
            </a:r>
            <a:endParaRPr lang="en-US" b="1" dirty="0"/>
          </a:p>
          <a:p>
            <a:r>
              <a:rPr lang="en-US" b="1" dirty="0"/>
              <a:t>D. Branding associated with which cloud provider might be selected</a:t>
            </a:r>
          </a:p>
        </p:txBody>
      </p:sp>
    </p:spTree>
    <p:extLst>
      <p:ext uri="{BB962C8B-B14F-4D97-AF65-F5344CB8AC3E}">
        <p14:creationId xmlns:p14="http://schemas.microsoft.com/office/powerpoint/2010/main" val="146810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07879"/>
            <a:ext cx="8531525" cy="2585323"/>
          </a:xfrm>
          <a:prstGeom prst="rect">
            <a:avLst/>
          </a:prstGeom>
          <a:noFill/>
        </p:spPr>
        <p:txBody>
          <a:bodyPr wrap="square">
            <a:spAutoFit/>
          </a:bodyPr>
          <a:lstStyle/>
          <a:p>
            <a:r>
              <a:rPr lang="en-US" b="1" dirty="0"/>
              <a:t>CCSP QUESTION 7</a:t>
            </a:r>
          </a:p>
          <a:p>
            <a:endParaRPr lang="en-US" b="1" dirty="0"/>
          </a:p>
          <a:p>
            <a:r>
              <a:rPr lang="en-US" b="1" dirty="0"/>
              <a:t>Which of the following is a risk in the cloud environment that is not existing or is as prevalent in the legacy environment? </a:t>
            </a:r>
          </a:p>
          <a:p>
            <a:endParaRPr lang="en-US" b="1" dirty="0"/>
          </a:p>
          <a:p>
            <a:pPr marL="342900" indent="-342900">
              <a:buAutoNum type="alphaUcPeriod"/>
            </a:pPr>
            <a:r>
              <a:rPr lang="en-US" dirty="0"/>
              <a:t>Legal liability in multiple jurisdictions </a:t>
            </a:r>
          </a:p>
          <a:p>
            <a:pPr marL="342900" indent="-342900">
              <a:buAutoNum type="alphaUcPeriod"/>
            </a:pPr>
            <a:r>
              <a:rPr lang="en-US" dirty="0"/>
              <a:t>Loss of productivity due to DDoS </a:t>
            </a:r>
          </a:p>
          <a:p>
            <a:pPr marL="342900" indent="-342900">
              <a:buAutoNum type="alphaUcPeriod"/>
            </a:pPr>
            <a:r>
              <a:rPr lang="en-US" dirty="0"/>
              <a:t>Ability of users to gain access to their physical workplace</a:t>
            </a:r>
          </a:p>
          <a:p>
            <a:pPr marL="342900" indent="-342900">
              <a:buAutoNum type="alphaUcPeriod"/>
            </a:pPr>
            <a:r>
              <a:rPr lang="en-US" dirty="0"/>
              <a:t>fire</a:t>
            </a:r>
            <a:endParaRPr lang="en-IN" dirty="0"/>
          </a:p>
        </p:txBody>
      </p:sp>
    </p:spTree>
    <p:extLst>
      <p:ext uri="{BB962C8B-B14F-4D97-AF65-F5344CB8AC3E}">
        <p14:creationId xmlns:p14="http://schemas.microsoft.com/office/powerpoint/2010/main" val="336437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303252" y="1440460"/>
            <a:ext cx="8531525" cy="3693319"/>
          </a:xfrm>
          <a:prstGeom prst="rect">
            <a:avLst/>
          </a:prstGeom>
          <a:noFill/>
        </p:spPr>
        <p:txBody>
          <a:bodyPr wrap="square">
            <a:spAutoFit/>
          </a:bodyPr>
          <a:lstStyle/>
          <a:p>
            <a:r>
              <a:rPr lang="en-US" b="1" dirty="0"/>
              <a:t>CCSP QUESTION 12 </a:t>
            </a:r>
          </a:p>
          <a:p>
            <a:endParaRPr lang="en-US" b="1" dirty="0"/>
          </a:p>
          <a:p>
            <a:r>
              <a:rPr lang="en-US" b="1" dirty="0"/>
              <a:t>_____ is the legal concept whereby a cloud customer is held to a reasonable expectation for providing security of its users’ and clients’ privacy data in their control. </a:t>
            </a:r>
          </a:p>
          <a:p>
            <a:r>
              <a:rPr lang="en-US" dirty="0"/>
              <a:t>Response: </a:t>
            </a:r>
          </a:p>
          <a:p>
            <a:r>
              <a:rPr lang="en-US" dirty="0"/>
              <a:t>A. Due care </a:t>
            </a:r>
          </a:p>
          <a:p>
            <a:r>
              <a:rPr lang="en-US" b="1" dirty="0"/>
              <a:t>B. Due diligence </a:t>
            </a:r>
          </a:p>
          <a:p>
            <a:r>
              <a:rPr lang="en-US" dirty="0"/>
              <a:t>C. Liability </a:t>
            </a:r>
          </a:p>
          <a:p>
            <a:r>
              <a:rPr lang="en-US" dirty="0"/>
              <a:t>D. Reciprocity</a:t>
            </a:r>
          </a:p>
          <a:p>
            <a:endParaRPr lang="en-US" b="1" dirty="0"/>
          </a:p>
          <a:p>
            <a:r>
              <a:rPr lang="en-US" b="1" dirty="0"/>
              <a:t>&gt;&gt; Due diligence </a:t>
            </a:r>
            <a:r>
              <a:rPr lang="en-US" dirty="0"/>
              <a:t>is the research or exercise of care that a reasonable business or individual is required to perform before entering into an agreement or contract with another party or performing an act with a specific degree of care.</a:t>
            </a:r>
          </a:p>
        </p:txBody>
      </p:sp>
    </p:spTree>
    <p:extLst>
      <p:ext uri="{BB962C8B-B14F-4D97-AF65-F5344CB8AC3E}">
        <p14:creationId xmlns:p14="http://schemas.microsoft.com/office/powerpoint/2010/main" val="16010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303252" y="1440460"/>
            <a:ext cx="8531525" cy="4247317"/>
          </a:xfrm>
          <a:prstGeom prst="rect">
            <a:avLst/>
          </a:prstGeom>
          <a:noFill/>
        </p:spPr>
        <p:txBody>
          <a:bodyPr wrap="square">
            <a:spAutoFit/>
          </a:bodyPr>
          <a:lstStyle/>
          <a:p>
            <a:r>
              <a:rPr lang="en-US" b="1" dirty="0"/>
              <a:t>CCSP QUESTION 13 </a:t>
            </a:r>
          </a:p>
          <a:p>
            <a:endParaRPr lang="en-US" b="1" dirty="0"/>
          </a:p>
          <a:p>
            <a:r>
              <a:rPr lang="en-US" b="1" dirty="0"/>
              <a:t>You are the security manager of a small firm that has just purchased a DLP solution to implement in your cloud-based production environment. In order to get truly holistic coverage of your environment, you should be sure to include ______ as a step in the deployment process.</a:t>
            </a:r>
          </a:p>
          <a:p>
            <a:endParaRPr lang="en-US" b="1" dirty="0"/>
          </a:p>
          <a:p>
            <a:r>
              <a:rPr lang="en-US" b="1" dirty="0"/>
              <a:t> Response: </a:t>
            </a:r>
          </a:p>
          <a:p>
            <a:endParaRPr lang="en-US" b="1" dirty="0"/>
          </a:p>
          <a:p>
            <a:pPr marL="342900" indent="-342900">
              <a:buAutoNum type="alphaUcPeriod"/>
            </a:pPr>
            <a:r>
              <a:rPr lang="en-US" b="1" dirty="0"/>
              <a:t>Getting signed user agreements from all users </a:t>
            </a:r>
          </a:p>
          <a:p>
            <a:r>
              <a:rPr lang="en-US" dirty="0"/>
              <a:t>B. Installation of the solution on all assets in the cloud data center </a:t>
            </a:r>
          </a:p>
          <a:p>
            <a:r>
              <a:rPr lang="en-US" dirty="0"/>
              <a:t>C. Adoption of the tool in all routers between your users and the cloud provider </a:t>
            </a:r>
          </a:p>
          <a:p>
            <a:r>
              <a:rPr lang="en-US" dirty="0"/>
              <a:t>D. All of your customers to install the tool</a:t>
            </a:r>
          </a:p>
          <a:p>
            <a:endParaRPr lang="en-US" dirty="0"/>
          </a:p>
          <a:p>
            <a:endParaRPr lang="en-US" dirty="0"/>
          </a:p>
        </p:txBody>
      </p:sp>
    </p:spTree>
    <p:extLst>
      <p:ext uri="{BB962C8B-B14F-4D97-AF65-F5344CB8AC3E}">
        <p14:creationId xmlns:p14="http://schemas.microsoft.com/office/powerpoint/2010/main" val="228531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268746" y="889843"/>
            <a:ext cx="8531525" cy="5078313"/>
          </a:xfrm>
          <a:prstGeom prst="rect">
            <a:avLst/>
          </a:prstGeom>
          <a:noFill/>
        </p:spPr>
        <p:txBody>
          <a:bodyPr wrap="square">
            <a:spAutoFit/>
          </a:bodyPr>
          <a:lstStyle/>
          <a:p>
            <a:r>
              <a:rPr lang="en-US" b="1" dirty="0"/>
              <a:t>CCSP QUESTION 14</a:t>
            </a:r>
          </a:p>
          <a:p>
            <a:endParaRPr lang="en-US" b="1" dirty="0"/>
          </a:p>
          <a:p>
            <a:pPr algn="just"/>
            <a:r>
              <a:rPr lang="en-US" b="1" dirty="0"/>
              <a:t>You work for a government research facility. Your organization often shares data with other government research organizations. You would like to create a single sign-on experience across the organizations, where users at each organization can sign in with the user ID/authentication issued by that organization, then access research data in all the other organizations. Instead of replicating the data stores of each organization at every other organization (which is one way of accomplishing this goal), you instead want every user to have access to each organization’s specific storage resources. If you don’t use cross-certification, what other model can you implement for this purpose? </a:t>
            </a:r>
          </a:p>
          <a:p>
            <a:endParaRPr lang="en-US" b="1" dirty="0"/>
          </a:p>
          <a:p>
            <a:r>
              <a:rPr lang="en-US" b="1" dirty="0"/>
              <a:t>Response: </a:t>
            </a:r>
          </a:p>
          <a:p>
            <a:endParaRPr lang="en-US" b="1" dirty="0"/>
          </a:p>
          <a:p>
            <a:pPr marL="342900" indent="-342900">
              <a:buAutoNum type="alphaUcPeriod"/>
            </a:pPr>
            <a:r>
              <a:rPr lang="en-US" b="1" dirty="0"/>
              <a:t>Third-party identity broker </a:t>
            </a:r>
          </a:p>
          <a:p>
            <a:r>
              <a:rPr lang="en-US" dirty="0"/>
              <a:t>B.  Cloud reseller </a:t>
            </a:r>
          </a:p>
          <a:p>
            <a:r>
              <a:rPr lang="en-US" dirty="0"/>
              <a:t>C.  Intractable nuanced variance </a:t>
            </a:r>
          </a:p>
          <a:p>
            <a:r>
              <a:rPr lang="en-US" dirty="0"/>
              <a:t>D.  Mandatory access control (MAC)</a:t>
            </a:r>
          </a:p>
          <a:p>
            <a:endParaRPr lang="en-US" dirty="0"/>
          </a:p>
        </p:txBody>
      </p:sp>
    </p:spTree>
    <p:extLst>
      <p:ext uri="{BB962C8B-B14F-4D97-AF65-F5344CB8AC3E}">
        <p14:creationId xmlns:p14="http://schemas.microsoft.com/office/powerpoint/2010/main" val="132189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786330" y="1795616"/>
            <a:ext cx="8531525" cy="2308324"/>
          </a:xfrm>
          <a:prstGeom prst="rect">
            <a:avLst/>
          </a:prstGeom>
          <a:noFill/>
        </p:spPr>
        <p:txBody>
          <a:bodyPr wrap="square">
            <a:spAutoFit/>
          </a:bodyPr>
          <a:lstStyle/>
          <a:p>
            <a:r>
              <a:rPr lang="en-US" b="1" dirty="0"/>
              <a:t>CCSP QUESTION 15</a:t>
            </a:r>
          </a:p>
          <a:p>
            <a:endParaRPr lang="en-US" b="1" dirty="0"/>
          </a:p>
          <a:p>
            <a:pPr algn="just"/>
            <a:r>
              <a:rPr lang="en-US" b="1" dirty="0"/>
              <a:t>At which phase of the SDLC process should security begin participating?</a:t>
            </a:r>
          </a:p>
          <a:p>
            <a:pPr algn="just"/>
            <a:r>
              <a:rPr lang="en-US" b="1" dirty="0"/>
              <a:t> </a:t>
            </a:r>
          </a:p>
          <a:p>
            <a:pPr marL="342900" indent="-342900" algn="just">
              <a:buAutoNum type="alphaUcPeriod"/>
            </a:pPr>
            <a:r>
              <a:rPr lang="en-US" b="1" dirty="0"/>
              <a:t>Requirements gathering </a:t>
            </a:r>
          </a:p>
          <a:p>
            <a:pPr algn="just"/>
            <a:r>
              <a:rPr lang="en-US" dirty="0"/>
              <a:t>B.   Requirements analysis </a:t>
            </a:r>
          </a:p>
          <a:p>
            <a:pPr algn="just"/>
            <a:r>
              <a:rPr lang="en-US" dirty="0"/>
              <a:t>C.   Design </a:t>
            </a:r>
          </a:p>
          <a:p>
            <a:pPr algn="just"/>
            <a:r>
              <a:rPr lang="en-US" dirty="0"/>
              <a:t>D.   Testing</a:t>
            </a:r>
          </a:p>
        </p:txBody>
      </p:sp>
    </p:spTree>
    <p:extLst>
      <p:ext uri="{BB962C8B-B14F-4D97-AF65-F5344CB8AC3E}">
        <p14:creationId xmlns:p14="http://schemas.microsoft.com/office/powerpoint/2010/main" val="396920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786330" y="1795616"/>
            <a:ext cx="8531525" cy="2585323"/>
          </a:xfrm>
          <a:prstGeom prst="rect">
            <a:avLst/>
          </a:prstGeom>
          <a:noFill/>
        </p:spPr>
        <p:txBody>
          <a:bodyPr wrap="square">
            <a:spAutoFit/>
          </a:bodyPr>
          <a:lstStyle/>
          <a:p>
            <a:r>
              <a:rPr lang="en-US" b="1" dirty="0"/>
              <a:t>CCSP QUESTION 16</a:t>
            </a:r>
          </a:p>
          <a:p>
            <a:endParaRPr lang="en-US" b="1" dirty="0"/>
          </a:p>
          <a:p>
            <a:pPr algn="just"/>
            <a:r>
              <a:rPr lang="en-US" b="1" dirty="0"/>
              <a:t>Which of the following tools might be useful in data discovery efforts that are based on content analysis?</a:t>
            </a:r>
          </a:p>
          <a:p>
            <a:pPr algn="just"/>
            <a:endParaRPr lang="en-US" b="1" dirty="0"/>
          </a:p>
          <a:p>
            <a:pPr algn="just"/>
            <a:r>
              <a:rPr lang="en-US" b="1" dirty="0"/>
              <a:t>A. DLP </a:t>
            </a:r>
          </a:p>
          <a:p>
            <a:pPr algn="just"/>
            <a:r>
              <a:rPr lang="en-US" dirty="0"/>
              <a:t>B. Digital Rights Management (DRM) </a:t>
            </a:r>
          </a:p>
          <a:p>
            <a:pPr algn="just"/>
            <a:r>
              <a:rPr lang="en-US" dirty="0"/>
              <a:t>C. iSCSI </a:t>
            </a:r>
          </a:p>
          <a:p>
            <a:pPr algn="just"/>
            <a:r>
              <a:rPr lang="en-US" dirty="0"/>
              <a:t>D. </a:t>
            </a:r>
            <a:r>
              <a:rPr lang="en-US" dirty="0" err="1"/>
              <a:t>Fibre</a:t>
            </a:r>
            <a:r>
              <a:rPr lang="en-US" dirty="0"/>
              <a:t> Channel over Ethernet (</a:t>
            </a:r>
            <a:r>
              <a:rPr lang="en-US" dirty="0" err="1"/>
              <a:t>FCoE</a:t>
            </a:r>
            <a:r>
              <a:rPr lang="en-US" dirty="0"/>
              <a:t>)</a:t>
            </a:r>
          </a:p>
        </p:txBody>
      </p:sp>
    </p:spTree>
    <p:extLst>
      <p:ext uri="{BB962C8B-B14F-4D97-AF65-F5344CB8AC3E}">
        <p14:creationId xmlns:p14="http://schemas.microsoft.com/office/powerpoint/2010/main" val="89575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21764" y="1582340"/>
            <a:ext cx="8531525" cy="3693319"/>
          </a:xfrm>
          <a:prstGeom prst="rect">
            <a:avLst/>
          </a:prstGeom>
          <a:noFill/>
        </p:spPr>
        <p:txBody>
          <a:bodyPr wrap="square">
            <a:spAutoFit/>
          </a:bodyPr>
          <a:lstStyle/>
          <a:p>
            <a:r>
              <a:rPr lang="en-US" b="1" dirty="0"/>
              <a:t>CCSP QUESTION 17</a:t>
            </a:r>
          </a:p>
          <a:p>
            <a:endParaRPr lang="en-US" b="1" dirty="0"/>
          </a:p>
          <a:p>
            <a:pPr algn="just"/>
            <a:r>
              <a:rPr lang="en-US" b="1" dirty="0"/>
              <a:t>Because PaaS implementations are so often used for software development, what is one of the vulnerabilities that should always be kept in mind?</a:t>
            </a:r>
          </a:p>
          <a:p>
            <a:pPr algn="just"/>
            <a:r>
              <a:rPr lang="en-US" dirty="0"/>
              <a:t>Response:</a:t>
            </a:r>
          </a:p>
          <a:p>
            <a:pPr algn="just"/>
            <a:r>
              <a:rPr lang="en-US" dirty="0"/>
              <a:t>A. Malware</a:t>
            </a:r>
          </a:p>
          <a:p>
            <a:pPr algn="just"/>
            <a:r>
              <a:rPr lang="en-US" dirty="0"/>
              <a:t>B. Loss/theft of portable devices</a:t>
            </a:r>
          </a:p>
          <a:p>
            <a:pPr algn="just"/>
            <a:r>
              <a:rPr lang="en-US" b="1" dirty="0"/>
              <a:t>C. Backdoors</a:t>
            </a:r>
          </a:p>
          <a:p>
            <a:pPr algn="just"/>
            <a:r>
              <a:rPr lang="en-US" dirty="0"/>
              <a:t>D. DoS/DDoS</a:t>
            </a:r>
          </a:p>
          <a:p>
            <a:pPr algn="just"/>
            <a:endParaRPr lang="en-US" dirty="0"/>
          </a:p>
          <a:p>
            <a:pPr algn="just"/>
            <a:r>
              <a:rPr lang="en-US" b="0" i="0" u="none" strike="noStrike" dirty="0">
                <a:effectLst/>
                <a:latin typeface="hurme_no2-webfont"/>
              </a:rPr>
              <a:t>Software developers often install backdoors as a means to avoid performing entire workflows when adjusting the programs, they're working on; they often leave backdoors behind in production software, inadvertently or intentionally.</a:t>
            </a:r>
            <a:endParaRPr lang="en-US" dirty="0"/>
          </a:p>
        </p:txBody>
      </p:sp>
    </p:spTree>
    <p:extLst>
      <p:ext uri="{BB962C8B-B14F-4D97-AF65-F5344CB8AC3E}">
        <p14:creationId xmlns:p14="http://schemas.microsoft.com/office/powerpoint/2010/main" val="375398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21764" y="1582340"/>
            <a:ext cx="8531525" cy="2585323"/>
          </a:xfrm>
          <a:prstGeom prst="rect">
            <a:avLst/>
          </a:prstGeom>
          <a:noFill/>
        </p:spPr>
        <p:txBody>
          <a:bodyPr wrap="square">
            <a:spAutoFit/>
          </a:bodyPr>
          <a:lstStyle/>
          <a:p>
            <a:r>
              <a:rPr lang="en-US" b="1" dirty="0"/>
              <a:t>CCSP QUESTION 18</a:t>
            </a:r>
          </a:p>
          <a:p>
            <a:endParaRPr lang="en-US" b="1" dirty="0"/>
          </a:p>
          <a:p>
            <a:pPr algn="just"/>
            <a:r>
              <a:rPr lang="en-IN" b="1" dirty="0"/>
              <a:t>Every cloud service provider that opts to join the CSA STAR program registry must complete a ______. </a:t>
            </a:r>
          </a:p>
          <a:p>
            <a:pPr algn="just"/>
            <a:endParaRPr lang="en-IN" dirty="0"/>
          </a:p>
          <a:p>
            <a:pPr marL="342900" indent="-342900" algn="just">
              <a:buAutoNum type="alphaUcPeriod"/>
            </a:pPr>
            <a:r>
              <a:rPr lang="en-IN" dirty="0"/>
              <a:t>SOC 2, Type 2 audit report </a:t>
            </a:r>
          </a:p>
          <a:p>
            <a:pPr algn="just"/>
            <a:r>
              <a:rPr lang="en-IN" b="1" dirty="0"/>
              <a:t>B. Consensus Assessment Initiative Questionnaire (CAIQ) </a:t>
            </a:r>
          </a:p>
          <a:p>
            <a:pPr algn="just"/>
            <a:r>
              <a:rPr lang="en-IN" dirty="0"/>
              <a:t>C. NIST 800-37 RMF audit </a:t>
            </a:r>
          </a:p>
          <a:p>
            <a:pPr algn="just"/>
            <a:r>
              <a:rPr lang="en-IN" dirty="0"/>
              <a:t>D. ISO 27001 ISMS review</a:t>
            </a:r>
            <a:endParaRPr lang="en-US" dirty="0"/>
          </a:p>
        </p:txBody>
      </p:sp>
    </p:spTree>
    <p:extLst>
      <p:ext uri="{BB962C8B-B14F-4D97-AF65-F5344CB8AC3E}">
        <p14:creationId xmlns:p14="http://schemas.microsoft.com/office/powerpoint/2010/main" val="349647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21764" y="1582340"/>
            <a:ext cx="8531525" cy="3139321"/>
          </a:xfrm>
          <a:prstGeom prst="rect">
            <a:avLst/>
          </a:prstGeom>
          <a:noFill/>
        </p:spPr>
        <p:txBody>
          <a:bodyPr wrap="square">
            <a:spAutoFit/>
          </a:bodyPr>
          <a:lstStyle/>
          <a:p>
            <a:r>
              <a:rPr lang="en-US" b="1" dirty="0"/>
              <a:t>CCSP QUESTION 19</a:t>
            </a:r>
          </a:p>
          <a:p>
            <a:endParaRPr lang="en-US" b="1" dirty="0"/>
          </a:p>
          <a:p>
            <a:pPr algn="just"/>
            <a:r>
              <a:rPr lang="en-US" b="1" dirty="0"/>
              <a:t>What sort of legal enforcement may the Payment Card Industry (PCI) Security Standards Council not bring to bear against organizations that fail to comply with the Payment Card Industry Data Security Standard (PCI DSS)? </a:t>
            </a:r>
          </a:p>
          <a:p>
            <a:pPr algn="just"/>
            <a:endParaRPr lang="en-US" b="1" dirty="0"/>
          </a:p>
          <a:p>
            <a:pPr algn="just"/>
            <a:r>
              <a:rPr lang="en-US" dirty="0"/>
              <a:t>Response: </a:t>
            </a:r>
          </a:p>
          <a:p>
            <a:pPr marL="342900" indent="-342900" algn="just">
              <a:buAutoNum type="alphaUcPeriod"/>
            </a:pPr>
            <a:r>
              <a:rPr lang="en-US" dirty="0"/>
              <a:t>Fines </a:t>
            </a:r>
          </a:p>
          <a:p>
            <a:pPr algn="just"/>
            <a:r>
              <a:rPr lang="en-US" b="1" dirty="0"/>
              <a:t>B.   Jail time</a:t>
            </a:r>
          </a:p>
          <a:p>
            <a:pPr algn="just"/>
            <a:r>
              <a:rPr lang="en-US" dirty="0"/>
              <a:t>C.   Suspension of credit card processing privileges </a:t>
            </a:r>
          </a:p>
          <a:p>
            <a:pPr algn="just"/>
            <a:r>
              <a:rPr lang="en-US" dirty="0"/>
              <a:t>D.   Subject to increased audit frequency and scope</a:t>
            </a:r>
          </a:p>
        </p:txBody>
      </p:sp>
    </p:spTree>
    <p:extLst>
      <p:ext uri="{BB962C8B-B14F-4D97-AF65-F5344CB8AC3E}">
        <p14:creationId xmlns:p14="http://schemas.microsoft.com/office/powerpoint/2010/main" val="88253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07879"/>
            <a:ext cx="8531525" cy="2585323"/>
          </a:xfrm>
          <a:prstGeom prst="rect">
            <a:avLst/>
          </a:prstGeom>
          <a:noFill/>
        </p:spPr>
        <p:txBody>
          <a:bodyPr wrap="square">
            <a:spAutoFit/>
          </a:bodyPr>
          <a:lstStyle/>
          <a:p>
            <a:r>
              <a:rPr lang="en-US" b="1" dirty="0"/>
              <a:t>CCSP QUESTION 2 – </a:t>
            </a:r>
          </a:p>
          <a:p>
            <a:r>
              <a:rPr lang="en-US" b="1" dirty="0"/>
              <a:t>What can tokenization be used for? </a:t>
            </a:r>
          </a:p>
          <a:p>
            <a:endParaRPr lang="en-US" b="1" dirty="0"/>
          </a:p>
          <a:p>
            <a:r>
              <a:rPr lang="en-US" b="1" dirty="0"/>
              <a:t>Responses: </a:t>
            </a:r>
          </a:p>
          <a:p>
            <a:endParaRPr lang="en-US" b="1" dirty="0"/>
          </a:p>
          <a:p>
            <a:pPr marL="342900" indent="-342900">
              <a:buAutoNum type="alphaUcPeriod"/>
            </a:pPr>
            <a:r>
              <a:rPr lang="en-US" b="1" dirty="0"/>
              <a:t>Encryption </a:t>
            </a:r>
          </a:p>
          <a:p>
            <a:pPr marL="342900" indent="-342900">
              <a:buAutoNum type="alphaUcPeriod"/>
            </a:pPr>
            <a:r>
              <a:rPr lang="en-US" b="1" dirty="0"/>
              <a:t>Compliance with PCI DSS </a:t>
            </a:r>
          </a:p>
          <a:p>
            <a:pPr marL="342900" indent="-342900">
              <a:buAutoNum type="alphaUcPeriod"/>
            </a:pPr>
            <a:r>
              <a:rPr lang="en-US" b="1" dirty="0"/>
              <a:t>Enhancing the user experience </a:t>
            </a:r>
          </a:p>
          <a:p>
            <a:pPr marL="342900" indent="-342900">
              <a:buAutoNum type="alphaUcPeriod"/>
            </a:pPr>
            <a:r>
              <a:rPr lang="en-US" b="1" dirty="0"/>
              <a:t>Giving management oversight to e-commerce functions </a:t>
            </a:r>
          </a:p>
        </p:txBody>
      </p:sp>
    </p:spTree>
    <p:extLst>
      <p:ext uri="{BB962C8B-B14F-4D97-AF65-F5344CB8AC3E}">
        <p14:creationId xmlns:p14="http://schemas.microsoft.com/office/powerpoint/2010/main" val="115922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21764" y="1582340"/>
            <a:ext cx="8531525" cy="2585323"/>
          </a:xfrm>
          <a:prstGeom prst="rect">
            <a:avLst/>
          </a:prstGeom>
          <a:noFill/>
        </p:spPr>
        <p:txBody>
          <a:bodyPr wrap="square">
            <a:spAutoFit/>
          </a:bodyPr>
          <a:lstStyle/>
          <a:p>
            <a:r>
              <a:rPr lang="en-US" b="1" dirty="0"/>
              <a:t>CCSP QUESTION 20</a:t>
            </a:r>
          </a:p>
          <a:p>
            <a:endParaRPr lang="en-US" b="1" dirty="0"/>
          </a:p>
          <a:p>
            <a:pPr algn="just"/>
            <a:r>
              <a:rPr lang="en-US" b="1" dirty="0"/>
              <a:t>Which of the following types of organizations is most likely to make use of opensource software technologies? </a:t>
            </a:r>
          </a:p>
          <a:p>
            <a:pPr algn="just"/>
            <a:endParaRPr lang="en-US" dirty="0"/>
          </a:p>
          <a:p>
            <a:pPr marL="342900" indent="-342900" algn="just">
              <a:buAutoNum type="alphaUcPeriod"/>
            </a:pPr>
            <a:r>
              <a:rPr lang="en-US" dirty="0"/>
              <a:t>Government agencies </a:t>
            </a:r>
          </a:p>
          <a:p>
            <a:pPr algn="just"/>
            <a:r>
              <a:rPr lang="en-US" dirty="0"/>
              <a:t>B.   Corporations </a:t>
            </a:r>
          </a:p>
          <a:p>
            <a:pPr algn="just"/>
            <a:r>
              <a:rPr lang="en-US" b="1" dirty="0"/>
              <a:t>C.   Universities </a:t>
            </a:r>
          </a:p>
          <a:p>
            <a:pPr algn="just"/>
            <a:r>
              <a:rPr lang="en-US" dirty="0"/>
              <a:t>D.   Military</a:t>
            </a:r>
          </a:p>
        </p:txBody>
      </p:sp>
    </p:spTree>
    <p:extLst>
      <p:ext uri="{BB962C8B-B14F-4D97-AF65-F5344CB8AC3E}">
        <p14:creationId xmlns:p14="http://schemas.microsoft.com/office/powerpoint/2010/main" val="1559820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260119" y="1849760"/>
            <a:ext cx="8531525" cy="2862322"/>
          </a:xfrm>
          <a:prstGeom prst="rect">
            <a:avLst/>
          </a:prstGeom>
          <a:noFill/>
        </p:spPr>
        <p:txBody>
          <a:bodyPr wrap="square">
            <a:spAutoFit/>
          </a:bodyPr>
          <a:lstStyle/>
          <a:p>
            <a:r>
              <a:rPr lang="en-US" b="1" dirty="0"/>
              <a:t>CCSP QUESTION 21</a:t>
            </a:r>
          </a:p>
          <a:p>
            <a:endParaRPr lang="en-US" b="1" dirty="0"/>
          </a:p>
          <a:p>
            <a:pPr algn="just"/>
            <a:r>
              <a:rPr lang="en-US" b="1" dirty="0"/>
              <a:t>DAST checks software functionality in ______. </a:t>
            </a:r>
          </a:p>
          <a:p>
            <a:pPr algn="just"/>
            <a:endParaRPr lang="en-US" dirty="0"/>
          </a:p>
          <a:p>
            <a:pPr algn="just"/>
            <a:r>
              <a:rPr lang="en-US" dirty="0"/>
              <a:t>Response: </a:t>
            </a:r>
          </a:p>
          <a:p>
            <a:pPr algn="just"/>
            <a:endParaRPr lang="en-US" dirty="0"/>
          </a:p>
          <a:p>
            <a:pPr marL="342900" indent="-342900" algn="just">
              <a:buAutoNum type="alphaUcPeriod"/>
            </a:pPr>
            <a:r>
              <a:rPr lang="en-US" dirty="0"/>
              <a:t>The production environment </a:t>
            </a:r>
          </a:p>
          <a:p>
            <a:pPr algn="just"/>
            <a:r>
              <a:rPr lang="en-US" b="1" dirty="0"/>
              <a:t>B.   A runtime state </a:t>
            </a:r>
          </a:p>
          <a:p>
            <a:pPr algn="just"/>
            <a:r>
              <a:rPr lang="en-US" dirty="0"/>
              <a:t>C.   The cloud </a:t>
            </a:r>
          </a:p>
          <a:p>
            <a:pPr algn="just"/>
            <a:r>
              <a:rPr lang="en-US" dirty="0"/>
              <a:t>D.   An IaaS configuration </a:t>
            </a:r>
            <a:endParaRPr lang="en-US" b="1" dirty="0"/>
          </a:p>
        </p:txBody>
      </p:sp>
    </p:spTree>
    <p:extLst>
      <p:ext uri="{BB962C8B-B14F-4D97-AF65-F5344CB8AC3E}">
        <p14:creationId xmlns:p14="http://schemas.microsoft.com/office/powerpoint/2010/main" val="4132728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82149" y="1176899"/>
            <a:ext cx="8531525" cy="4524315"/>
          </a:xfrm>
          <a:prstGeom prst="rect">
            <a:avLst/>
          </a:prstGeom>
          <a:noFill/>
        </p:spPr>
        <p:txBody>
          <a:bodyPr wrap="square">
            <a:spAutoFit/>
          </a:bodyPr>
          <a:lstStyle/>
          <a:p>
            <a:r>
              <a:rPr lang="en-US" b="1" dirty="0"/>
              <a:t>CCSP QUESTION 22</a:t>
            </a:r>
          </a:p>
          <a:p>
            <a:endParaRPr lang="en-US" b="1" dirty="0"/>
          </a:p>
          <a:p>
            <a:pPr algn="just"/>
            <a:r>
              <a:rPr lang="en-US" b="1" dirty="0"/>
              <a:t>Which of the following practices can enhance both operational capabilities and configuration management efforts? </a:t>
            </a:r>
          </a:p>
          <a:p>
            <a:pPr algn="just"/>
            <a:endParaRPr lang="en-US" dirty="0"/>
          </a:p>
          <a:p>
            <a:pPr algn="just"/>
            <a:r>
              <a:rPr lang="en-US" dirty="0"/>
              <a:t>Response: </a:t>
            </a:r>
          </a:p>
          <a:p>
            <a:pPr marL="342900" indent="-342900" algn="just">
              <a:buAutoNum type="alphaUcPeriod"/>
            </a:pPr>
            <a:r>
              <a:rPr lang="en-US" dirty="0"/>
              <a:t>Regular backups </a:t>
            </a:r>
          </a:p>
          <a:p>
            <a:pPr algn="just"/>
            <a:r>
              <a:rPr lang="en-US" dirty="0"/>
              <a:t>B.   Constant uptime </a:t>
            </a:r>
          </a:p>
          <a:p>
            <a:pPr algn="just"/>
            <a:r>
              <a:rPr lang="en-US" dirty="0"/>
              <a:t>C.   Multifactor authentication </a:t>
            </a:r>
          </a:p>
          <a:p>
            <a:pPr marL="342900" indent="-342900" algn="just">
              <a:buAutoNum type="alphaUcPeriod" startAt="4"/>
            </a:pPr>
            <a:r>
              <a:rPr lang="en-US" b="1" dirty="0"/>
              <a:t>File hashes </a:t>
            </a:r>
          </a:p>
          <a:p>
            <a:pPr algn="just"/>
            <a:endParaRPr lang="en-US" b="1" dirty="0">
              <a:latin typeface="hurme_no2-webfont"/>
            </a:endParaRPr>
          </a:p>
          <a:p>
            <a:pPr algn="just"/>
            <a:r>
              <a:rPr lang="en-US" b="0" i="0" dirty="0">
                <a:solidFill>
                  <a:srgbClr val="111111"/>
                </a:solidFill>
                <a:effectLst/>
                <a:latin typeface="Roboto" panose="02000000000000000000" pitchFamily="2" charset="0"/>
              </a:rPr>
              <a:t>File hashes, also known as</a:t>
            </a:r>
            <a:r>
              <a:rPr lang="en-US" b="1" i="0" dirty="0">
                <a:solidFill>
                  <a:srgbClr val="111111"/>
                </a:solidFill>
                <a:effectLst/>
                <a:latin typeface="Roboto" panose="02000000000000000000" pitchFamily="2" charset="0"/>
              </a:rPr>
              <a:t> file checksums</a:t>
            </a:r>
            <a:r>
              <a:rPr lang="en-US" b="0" i="0" dirty="0">
                <a:solidFill>
                  <a:srgbClr val="111111"/>
                </a:solidFill>
                <a:effectLst/>
                <a:latin typeface="Roboto" panose="02000000000000000000" pitchFamily="2" charset="0"/>
              </a:rPr>
              <a:t>, are values calculated using a variety of special cryptographic algorithms based on the data contained within the file. There are numerous hashing algorithms available, including MD5, RIPEMD, SHA-1, Whirlpool, Tiger, and others. These hashes can be used to see if the contents of the files have changed.</a:t>
            </a:r>
            <a:endParaRPr lang="en-US" b="1" dirty="0"/>
          </a:p>
        </p:txBody>
      </p:sp>
    </p:spTree>
    <p:extLst>
      <p:ext uri="{BB962C8B-B14F-4D97-AF65-F5344CB8AC3E}">
        <p14:creationId xmlns:p14="http://schemas.microsoft.com/office/powerpoint/2010/main" val="624691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82149" y="1176899"/>
            <a:ext cx="8531525" cy="4247317"/>
          </a:xfrm>
          <a:prstGeom prst="rect">
            <a:avLst/>
          </a:prstGeom>
          <a:noFill/>
        </p:spPr>
        <p:txBody>
          <a:bodyPr wrap="square">
            <a:spAutoFit/>
          </a:bodyPr>
          <a:lstStyle/>
          <a:p>
            <a:r>
              <a:rPr lang="en-US" b="1" dirty="0"/>
              <a:t>CCSP QUESTION 23</a:t>
            </a:r>
          </a:p>
          <a:p>
            <a:endParaRPr lang="en-US" b="1" dirty="0"/>
          </a:p>
          <a:p>
            <a:pPr algn="just"/>
            <a:r>
              <a:rPr lang="en-US" b="1" dirty="0"/>
              <a:t>Each of the following are dependencies that must be considered when reviewing the BIA after cloud migration except: </a:t>
            </a:r>
          </a:p>
          <a:p>
            <a:pPr algn="just"/>
            <a:endParaRPr lang="en-US" dirty="0"/>
          </a:p>
          <a:p>
            <a:pPr algn="just"/>
            <a:r>
              <a:rPr lang="en-US" dirty="0"/>
              <a:t>Response: </a:t>
            </a:r>
          </a:p>
          <a:p>
            <a:pPr algn="just"/>
            <a:endParaRPr lang="en-US" dirty="0"/>
          </a:p>
          <a:p>
            <a:pPr marL="342900" indent="-342900" algn="just">
              <a:buAutoNum type="alphaUcPeriod"/>
            </a:pPr>
            <a:r>
              <a:rPr lang="en-US" dirty="0"/>
              <a:t>The cloud provider’s suppliers </a:t>
            </a:r>
          </a:p>
          <a:p>
            <a:pPr algn="just"/>
            <a:r>
              <a:rPr lang="en-US" dirty="0"/>
              <a:t>B.   The cloud provider’s vendors </a:t>
            </a:r>
          </a:p>
          <a:p>
            <a:pPr algn="just"/>
            <a:r>
              <a:rPr lang="en-US" dirty="0"/>
              <a:t>C.   The cloud provider’s utilities </a:t>
            </a:r>
          </a:p>
          <a:p>
            <a:pPr marL="342900" indent="-342900" algn="just">
              <a:buAutoNum type="alphaUcPeriod" startAt="4"/>
            </a:pPr>
            <a:r>
              <a:rPr lang="en-US" b="1" dirty="0"/>
              <a:t>The cloud provider’s resellers</a:t>
            </a:r>
          </a:p>
          <a:p>
            <a:pPr marL="342900" indent="-342900" algn="just">
              <a:buAutoNum type="alphaUcPeriod" startAt="4"/>
            </a:pPr>
            <a:endParaRPr lang="en-US" b="1" dirty="0"/>
          </a:p>
          <a:p>
            <a:pPr marL="342900" indent="-342900" algn="just">
              <a:buAutoNum type="alphaUcPeriod" startAt="4"/>
            </a:pPr>
            <a:endParaRPr lang="en-US" b="1" dirty="0"/>
          </a:p>
          <a:p>
            <a:pPr algn="just"/>
            <a:r>
              <a:rPr lang="en-US" b="0" i="0" dirty="0">
                <a:solidFill>
                  <a:srgbClr val="505050"/>
                </a:solidFill>
                <a:effectLst/>
                <a:latin typeface="Roboto Condensed" panose="020B0604020202020204" pitchFamily="2" charset="0"/>
              </a:rPr>
              <a:t>The cloud provider's resellers are a marketing and sales mechanism, not an operational dependency that could affect the security of a cloud customer.</a:t>
            </a:r>
            <a:endParaRPr lang="en-US" b="1" dirty="0"/>
          </a:p>
        </p:txBody>
      </p:sp>
    </p:spTree>
    <p:extLst>
      <p:ext uri="{BB962C8B-B14F-4D97-AF65-F5344CB8AC3E}">
        <p14:creationId xmlns:p14="http://schemas.microsoft.com/office/powerpoint/2010/main" val="102725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82149" y="1176899"/>
            <a:ext cx="8531525" cy="4247317"/>
          </a:xfrm>
          <a:prstGeom prst="rect">
            <a:avLst/>
          </a:prstGeom>
          <a:noFill/>
        </p:spPr>
        <p:txBody>
          <a:bodyPr wrap="square">
            <a:spAutoFit/>
          </a:bodyPr>
          <a:lstStyle/>
          <a:p>
            <a:r>
              <a:rPr lang="en-US" b="1" dirty="0"/>
              <a:t>CCSP QUESTION 24</a:t>
            </a:r>
          </a:p>
          <a:p>
            <a:endParaRPr lang="en-US" b="1" dirty="0"/>
          </a:p>
          <a:p>
            <a:pPr algn="just"/>
            <a:r>
              <a:rPr lang="en-US" b="1" dirty="0"/>
              <a:t>Which of the following top security threats involves attempting to send invalid commands to an application in an attempt to get the application to execute the code? </a:t>
            </a:r>
          </a:p>
          <a:p>
            <a:pPr algn="just"/>
            <a:endParaRPr lang="en-US" dirty="0"/>
          </a:p>
          <a:p>
            <a:pPr algn="just"/>
            <a:r>
              <a:rPr lang="en-US" dirty="0"/>
              <a:t>Response: </a:t>
            </a:r>
          </a:p>
          <a:p>
            <a:pPr marL="342900" indent="-342900" algn="just">
              <a:buAutoNum type="alphaUcPeriod"/>
            </a:pPr>
            <a:r>
              <a:rPr lang="en-US" dirty="0"/>
              <a:t>Cross-site scripting </a:t>
            </a:r>
          </a:p>
          <a:p>
            <a:pPr algn="just"/>
            <a:r>
              <a:rPr lang="en-US" b="1" dirty="0"/>
              <a:t>B.   Injection </a:t>
            </a:r>
          </a:p>
          <a:p>
            <a:pPr algn="just"/>
            <a:r>
              <a:rPr lang="en-US" dirty="0"/>
              <a:t>C.   Insecure direct object references </a:t>
            </a:r>
          </a:p>
          <a:p>
            <a:pPr marL="342900" indent="-342900" algn="just">
              <a:buAutoNum type="alphaUcPeriod" startAt="4"/>
            </a:pPr>
            <a:r>
              <a:rPr lang="en-US" dirty="0"/>
              <a:t>Cross-site request forgery</a:t>
            </a:r>
            <a:endParaRPr lang="en-US" b="1" dirty="0"/>
          </a:p>
          <a:p>
            <a:pPr algn="just"/>
            <a:endParaRPr lang="en-US" b="1" dirty="0"/>
          </a:p>
          <a:p>
            <a:pPr algn="just"/>
            <a:r>
              <a:rPr lang="en-US" b="0" i="0" dirty="0">
                <a:solidFill>
                  <a:srgbClr val="202124"/>
                </a:solidFill>
                <a:effectLst/>
                <a:latin typeface="arial" panose="020B0604020202020204" pitchFamily="34" charset="0"/>
              </a:rPr>
              <a:t>During an injection attack, untrusted inputs or unauthorized code are “injected” into a program and interpreted as part of a query or command. Injection is involved in four prevalent attack types: </a:t>
            </a:r>
            <a:r>
              <a:rPr lang="en-US" b="1" i="0" dirty="0">
                <a:solidFill>
                  <a:srgbClr val="202124"/>
                </a:solidFill>
                <a:effectLst/>
                <a:latin typeface="arial" panose="020B0604020202020204" pitchFamily="34" charset="0"/>
              </a:rPr>
              <a:t>OGNL injection, Expression Language Injection, command injection, and SQL injection</a:t>
            </a:r>
            <a:r>
              <a:rPr lang="en-US" b="0" i="0" dirty="0">
                <a:solidFill>
                  <a:srgbClr val="202124"/>
                </a:solidFill>
                <a:effectLst/>
                <a:latin typeface="arial" panose="020B0604020202020204" pitchFamily="34" charset="0"/>
              </a:rPr>
              <a:t>. </a:t>
            </a:r>
            <a:endParaRPr lang="en-US" b="1" dirty="0"/>
          </a:p>
        </p:txBody>
      </p:sp>
    </p:spTree>
    <p:extLst>
      <p:ext uri="{BB962C8B-B14F-4D97-AF65-F5344CB8AC3E}">
        <p14:creationId xmlns:p14="http://schemas.microsoft.com/office/powerpoint/2010/main" val="3891970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82149" y="1176899"/>
            <a:ext cx="8531525" cy="3970318"/>
          </a:xfrm>
          <a:prstGeom prst="rect">
            <a:avLst/>
          </a:prstGeom>
          <a:noFill/>
        </p:spPr>
        <p:txBody>
          <a:bodyPr wrap="square">
            <a:spAutoFit/>
          </a:bodyPr>
          <a:lstStyle/>
          <a:p>
            <a:r>
              <a:rPr lang="en-US" b="1" dirty="0"/>
              <a:t>CCSP QUESTION 25</a:t>
            </a:r>
          </a:p>
          <a:p>
            <a:endParaRPr lang="en-US" b="1" dirty="0"/>
          </a:p>
          <a:p>
            <a:pPr algn="just"/>
            <a:r>
              <a:rPr lang="en-US" b="1" dirty="0"/>
              <a:t>Open Web Application Security Project (OWASP) Top Ten is a list of web application security threats that is composed by a member-driven OWASP committee of application development experts and published approximately every 24 months. The 2013 OWASP Top Ten list includes “sensitive data exposure.” Which of these is a technique to reduce the potential for a sensitive data exposure? </a:t>
            </a:r>
          </a:p>
          <a:p>
            <a:pPr algn="just"/>
            <a:endParaRPr lang="en-US" b="1" dirty="0"/>
          </a:p>
          <a:p>
            <a:pPr algn="just"/>
            <a:r>
              <a:rPr lang="en-US" b="1" dirty="0"/>
              <a:t>Response: </a:t>
            </a:r>
          </a:p>
          <a:p>
            <a:pPr algn="just"/>
            <a:endParaRPr lang="en-US" b="1" dirty="0"/>
          </a:p>
          <a:p>
            <a:pPr marL="342900" indent="-342900" algn="just">
              <a:buAutoNum type="alphaUcPeriod"/>
            </a:pPr>
            <a:r>
              <a:rPr lang="en-US" b="1" dirty="0"/>
              <a:t>Extensive user training on proper data handling techniques </a:t>
            </a:r>
          </a:p>
          <a:p>
            <a:pPr algn="just"/>
            <a:r>
              <a:rPr lang="en-US" dirty="0"/>
              <a:t>B.   Advanced firewalls inspecting all inbound traffic, to include content-based screening</a:t>
            </a:r>
          </a:p>
          <a:p>
            <a:pPr algn="just"/>
            <a:r>
              <a:rPr lang="en-US" dirty="0"/>
              <a:t>C.   Ensuring the use of utility backup power supplies</a:t>
            </a:r>
          </a:p>
          <a:p>
            <a:pPr algn="just"/>
            <a:r>
              <a:rPr lang="en-US" dirty="0"/>
              <a:t>D.   Roving security guards</a:t>
            </a:r>
            <a:endParaRPr lang="en-US" b="1" dirty="0"/>
          </a:p>
        </p:txBody>
      </p:sp>
    </p:spTree>
    <p:extLst>
      <p:ext uri="{BB962C8B-B14F-4D97-AF65-F5344CB8AC3E}">
        <p14:creationId xmlns:p14="http://schemas.microsoft.com/office/powerpoint/2010/main" val="2690477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830237" y="1166842"/>
            <a:ext cx="8531525" cy="4524315"/>
          </a:xfrm>
          <a:prstGeom prst="rect">
            <a:avLst/>
          </a:prstGeom>
          <a:noFill/>
        </p:spPr>
        <p:txBody>
          <a:bodyPr wrap="square">
            <a:spAutoFit/>
          </a:bodyPr>
          <a:lstStyle/>
          <a:p>
            <a:r>
              <a:rPr lang="en-US" b="1" dirty="0"/>
              <a:t>CCSP QUESTION 26</a:t>
            </a:r>
          </a:p>
          <a:p>
            <a:endParaRPr lang="en-US" b="1" dirty="0"/>
          </a:p>
          <a:p>
            <a:pPr algn="just"/>
            <a:r>
              <a:rPr lang="en-US" b="1" dirty="0"/>
              <a:t>What does nonrepudiation mean? </a:t>
            </a:r>
          </a:p>
          <a:p>
            <a:pPr algn="just"/>
            <a:endParaRPr lang="en-US" dirty="0"/>
          </a:p>
          <a:p>
            <a:pPr algn="just"/>
            <a:r>
              <a:rPr lang="en-US" dirty="0"/>
              <a:t>Response: </a:t>
            </a:r>
          </a:p>
          <a:p>
            <a:pPr marL="342900" indent="-342900" algn="just">
              <a:buAutoNum type="alphaUcPeriod"/>
            </a:pPr>
            <a:r>
              <a:rPr lang="en-US" dirty="0"/>
              <a:t>Prohibiting certain parties from a private conversation </a:t>
            </a:r>
          </a:p>
          <a:p>
            <a:pPr algn="just"/>
            <a:r>
              <a:rPr lang="en-US" dirty="0"/>
              <a:t>B.   Ensuring that a transaction is completed before saving the results </a:t>
            </a:r>
          </a:p>
          <a:p>
            <a:pPr algn="just"/>
            <a:r>
              <a:rPr lang="en-US" dirty="0"/>
              <a:t>C.  Ensuring that someone cannot turn off auditing capabilities while performing a function </a:t>
            </a:r>
          </a:p>
          <a:p>
            <a:pPr marL="342900" indent="-342900" algn="just">
              <a:buAutoNum type="alphaUcPeriod" startAt="4"/>
            </a:pPr>
            <a:r>
              <a:rPr lang="en-US" b="1" dirty="0"/>
              <a:t>Preventing any party that participates in a transaction from claiming that it did not</a:t>
            </a:r>
          </a:p>
          <a:p>
            <a:pPr marL="342900" indent="-342900" algn="just">
              <a:buAutoNum type="alphaUcPeriod" startAt="4"/>
            </a:pPr>
            <a:endParaRPr lang="en-US" b="1" dirty="0"/>
          </a:p>
          <a:p>
            <a:pPr algn="just"/>
            <a:endParaRPr lang="en-US" b="0" i="0" dirty="0">
              <a:solidFill>
                <a:srgbClr val="111111"/>
              </a:solidFill>
              <a:effectLst/>
              <a:latin typeface="Roboto" panose="02000000000000000000" pitchFamily="2" charset="0"/>
            </a:endParaRPr>
          </a:p>
          <a:p>
            <a:pPr algn="just"/>
            <a:r>
              <a:rPr lang="en-US" b="0" i="0" dirty="0">
                <a:solidFill>
                  <a:srgbClr val="111111"/>
                </a:solidFill>
                <a:effectLst/>
                <a:latin typeface="Roboto" panose="02000000000000000000" pitchFamily="2" charset="0"/>
              </a:rPr>
              <a:t>Non-repudiation is the</a:t>
            </a:r>
            <a:r>
              <a:rPr lang="en-US" b="1" i="0" dirty="0">
                <a:solidFill>
                  <a:srgbClr val="111111"/>
                </a:solidFill>
                <a:effectLst/>
                <a:latin typeface="Roboto" panose="02000000000000000000" pitchFamily="2" charset="0"/>
              </a:rPr>
              <a:t> assurance that someone cannot deny the validity of something</a:t>
            </a:r>
            <a:r>
              <a:rPr lang="en-US" b="0" i="0" dirty="0">
                <a:solidFill>
                  <a:srgbClr val="111111"/>
                </a:solidFill>
                <a:effectLst/>
                <a:latin typeface="Roboto" panose="02000000000000000000" pitchFamily="2" charset="0"/>
              </a:rPr>
              <a:t>. Non-repudiation is a legal concept that is widely used in information security and refers to a service, which provides proof of the origin of data and the integrity of the data.</a:t>
            </a:r>
            <a:endParaRPr lang="en-US" b="1" dirty="0"/>
          </a:p>
        </p:txBody>
      </p:sp>
    </p:spTree>
    <p:extLst>
      <p:ext uri="{BB962C8B-B14F-4D97-AF65-F5344CB8AC3E}">
        <p14:creationId xmlns:p14="http://schemas.microsoft.com/office/powerpoint/2010/main" val="3461735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07879"/>
            <a:ext cx="8531525" cy="3139321"/>
          </a:xfrm>
          <a:prstGeom prst="rect">
            <a:avLst/>
          </a:prstGeom>
          <a:noFill/>
        </p:spPr>
        <p:txBody>
          <a:bodyPr wrap="square">
            <a:spAutoFit/>
          </a:bodyPr>
          <a:lstStyle/>
          <a:p>
            <a:r>
              <a:rPr lang="en-US" b="1" dirty="0"/>
              <a:t>CCSP QUESTION  27</a:t>
            </a:r>
          </a:p>
          <a:p>
            <a:endParaRPr lang="en-US" b="1" dirty="0"/>
          </a:p>
          <a:p>
            <a:r>
              <a:rPr lang="en-US" b="1" dirty="0"/>
              <a:t> Using one cloud provider for your operational environment and another for your BC/DR backup will also give you the additional benefit of ______. </a:t>
            </a:r>
          </a:p>
          <a:p>
            <a:endParaRPr lang="en-US" b="1" dirty="0"/>
          </a:p>
          <a:p>
            <a:r>
              <a:rPr lang="en-US" dirty="0"/>
              <a:t>Response: </a:t>
            </a:r>
          </a:p>
          <a:p>
            <a:pPr marL="342900" indent="-342900">
              <a:buAutoNum type="alphaUcPeriod"/>
            </a:pPr>
            <a:r>
              <a:rPr lang="en-US" dirty="0"/>
              <a:t>Allowing any custom VM builds you use to be instantly ported to another environment </a:t>
            </a:r>
          </a:p>
          <a:p>
            <a:r>
              <a:rPr lang="en-US" b="1" dirty="0"/>
              <a:t>B. Avoiding vendor lock-in/lockout </a:t>
            </a:r>
          </a:p>
          <a:p>
            <a:r>
              <a:rPr lang="en-US" dirty="0"/>
              <a:t>C. Increased performance </a:t>
            </a:r>
          </a:p>
          <a:p>
            <a:r>
              <a:rPr lang="en-US" dirty="0"/>
              <a:t>D. Lower cost</a:t>
            </a:r>
            <a:endParaRPr lang="en-IN" b="1" dirty="0"/>
          </a:p>
        </p:txBody>
      </p:sp>
    </p:spTree>
    <p:extLst>
      <p:ext uri="{BB962C8B-B14F-4D97-AF65-F5344CB8AC3E}">
        <p14:creationId xmlns:p14="http://schemas.microsoft.com/office/powerpoint/2010/main" val="284242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621764" y="1582340"/>
            <a:ext cx="8531525" cy="3416320"/>
          </a:xfrm>
          <a:prstGeom prst="rect">
            <a:avLst/>
          </a:prstGeom>
          <a:noFill/>
        </p:spPr>
        <p:txBody>
          <a:bodyPr wrap="square">
            <a:spAutoFit/>
          </a:bodyPr>
          <a:lstStyle/>
          <a:p>
            <a:r>
              <a:rPr lang="en-US" b="1" dirty="0"/>
              <a:t>CCSP QUESTION 28</a:t>
            </a:r>
          </a:p>
          <a:p>
            <a:endParaRPr lang="en-US" b="1" dirty="0"/>
          </a:p>
          <a:p>
            <a:pPr algn="just"/>
            <a:r>
              <a:rPr lang="en-US" b="1" dirty="0"/>
              <a:t>Cloud Security Alliance (CSA) publishes the Notorious Nine, a list of common threats to organizations participating in cloud computing. According to the CSA, an organization that suffers a data breach might suffer all of the following negative effects except ______. </a:t>
            </a:r>
          </a:p>
          <a:p>
            <a:pPr algn="just"/>
            <a:endParaRPr lang="en-US" dirty="0"/>
          </a:p>
          <a:p>
            <a:pPr algn="just"/>
            <a:r>
              <a:rPr lang="en-US" dirty="0"/>
              <a:t>Response: </a:t>
            </a:r>
          </a:p>
          <a:p>
            <a:pPr marL="342900" indent="-342900" algn="just">
              <a:buAutoNum type="alphaUcPeriod"/>
            </a:pPr>
            <a:r>
              <a:rPr lang="en-US" dirty="0"/>
              <a:t>Cost of compliance with notification laws </a:t>
            </a:r>
          </a:p>
          <a:p>
            <a:pPr algn="just"/>
            <a:r>
              <a:rPr lang="en-US" dirty="0"/>
              <a:t>B.   Loss of public perception/goodwill </a:t>
            </a:r>
          </a:p>
          <a:p>
            <a:pPr algn="just"/>
            <a:r>
              <a:rPr lang="en-US" dirty="0"/>
              <a:t>C.   Loss of market share </a:t>
            </a:r>
          </a:p>
          <a:p>
            <a:pPr algn="just"/>
            <a:r>
              <a:rPr lang="en-US" b="1" dirty="0"/>
              <a:t>D.   Cost of detection</a:t>
            </a:r>
          </a:p>
        </p:txBody>
      </p:sp>
    </p:spTree>
    <p:extLst>
      <p:ext uri="{BB962C8B-B14F-4D97-AF65-F5344CB8AC3E}">
        <p14:creationId xmlns:p14="http://schemas.microsoft.com/office/powerpoint/2010/main" val="1446477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830237" y="1358053"/>
            <a:ext cx="8531525" cy="4524315"/>
          </a:xfrm>
          <a:prstGeom prst="rect">
            <a:avLst/>
          </a:prstGeom>
          <a:noFill/>
        </p:spPr>
        <p:txBody>
          <a:bodyPr wrap="square">
            <a:spAutoFit/>
          </a:bodyPr>
          <a:lstStyle/>
          <a:p>
            <a:r>
              <a:rPr lang="en-US" b="1" dirty="0"/>
              <a:t>CCSP QUESTION 29</a:t>
            </a:r>
          </a:p>
          <a:p>
            <a:endParaRPr lang="en-US" b="1" dirty="0"/>
          </a:p>
          <a:p>
            <a:pPr algn="just"/>
            <a:r>
              <a:rPr lang="en-US" b="1" dirty="0"/>
              <a:t>A honeypot should contain data______. </a:t>
            </a:r>
          </a:p>
          <a:p>
            <a:pPr algn="just"/>
            <a:endParaRPr lang="en-US" b="1" dirty="0"/>
          </a:p>
          <a:p>
            <a:pPr algn="just"/>
            <a:r>
              <a:rPr lang="en-US" dirty="0"/>
              <a:t>Response: </a:t>
            </a:r>
          </a:p>
          <a:p>
            <a:pPr algn="just"/>
            <a:endParaRPr lang="en-US" dirty="0"/>
          </a:p>
          <a:p>
            <a:pPr marL="342900" indent="-342900" algn="just">
              <a:buAutoNum type="alphaUcPeriod"/>
            </a:pPr>
            <a:r>
              <a:rPr lang="en-US" dirty="0"/>
              <a:t>Raw </a:t>
            </a:r>
          </a:p>
          <a:p>
            <a:pPr algn="just"/>
            <a:r>
              <a:rPr lang="en-US" dirty="0"/>
              <a:t>B.   Production </a:t>
            </a:r>
          </a:p>
          <a:p>
            <a:pPr algn="just"/>
            <a:r>
              <a:rPr lang="en-US" b="1" dirty="0"/>
              <a:t>C.   Useless </a:t>
            </a:r>
          </a:p>
          <a:p>
            <a:pPr algn="just"/>
            <a:r>
              <a:rPr lang="en-US" dirty="0"/>
              <a:t>D.   Sensitive</a:t>
            </a:r>
          </a:p>
          <a:p>
            <a:pPr algn="just"/>
            <a:endParaRPr lang="en-US" b="1" dirty="0"/>
          </a:p>
          <a:p>
            <a:pPr algn="just"/>
            <a:r>
              <a:rPr lang="en-US" b="1" i="0" dirty="0">
                <a:solidFill>
                  <a:srgbClr val="8F8F8F"/>
                </a:solidFill>
                <a:effectLst/>
                <a:latin typeface="MuseoSans"/>
              </a:rPr>
              <a:t>A honeypot looks like a real computer system, with applications and data, fooling cybercriminals into thinking it's a legitimate target. For example, a honeypot could mimic a company's customer billing system - a frequent target of attack for criminals who want to find credit card numbers. Once the hackers are in, they can be tracked, and their behavior assessed for clues on how to make the real network more secure.</a:t>
            </a:r>
            <a:endParaRPr lang="en-US" b="1" dirty="0"/>
          </a:p>
        </p:txBody>
      </p:sp>
    </p:spTree>
    <p:extLst>
      <p:ext uri="{BB962C8B-B14F-4D97-AF65-F5344CB8AC3E}">
        <p14:creationId xmlns:p14="http://schemas.microsoft.com/office/powerpoint/2010/main" val="337165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656120"/>
            <a:ext cx="8531525" cy="2308324"/>
          </a:xfrm>
          <a:prstGeom prst="rect">
            <a:avLst/>
          </a:prstGeom>
          <a:noFill/>
        </p:spPr>
        <p:txBody>
          <a:bodyPr wrap="square">
            <a:spAutoFit/>
          </a:bodyPr>
          <a:lstStyle/>
          <a:p>
            <a:r>
              <a:rPr lang="en-US" b="1" dirty="0"/>
              <a:t>EW QUESTION 3</a:t>
            </a:r>
          </a:p>
          <a:p>
            <a:endParaRPr lang="en-US" b="1" dirty="0"/>
          </a:p>
          <a:p>
            <a:r>
              <a:rPr lang="en-US" b="1" dirty="0"/>
              <a:t>DLP can be combined with what other security technology to enhance data controls? </a:t>
            </a:r>
          </a:p>
          <a:p>
            <a:endParaRPr lang="en-US" b="1" dirty="0"/>
          </a:p>
          <a:p>
            <a:pPr marL="342900" indent="-342900">
              <a:buAutoNum type="alphaUcPeriod"/>
            </a:pPr>
            <a:r>
              <a:rPr lang="en-US" b="1" dirty="0"/>
              <a:t>DRM </a:t>
            </a:r>
          </a:p>
          <a:p>
            <a:pPr marL="342900" indent="-342900">
              <a:buAutoNum type="alphaUcPeriod"/>
            </a:pPr>
            <a:r>
              <a:rPr lang="en-US" b="1" dirty="0"/>
              <a:t>SIEM </a:t>
            </a:r>
          </a:p>
          <a:p>
            <a:pPr marL="342900" indent="-342900">
              <a:buAutoNum type="alphaUcPeriod"/>
            </a:pPr>
            <a:r>
              <a:rPr lang="en-US" b="1" dirty="0"/>
              <a:t>Kerberos</a:t>
            </a:r>
          </a:p>
          <a:p>
            <a:pPr marL="342900" indent="-342900">
              <a:buAutoNum type="alphaUcPeriod"/>
            </a:pPr>
            <a:r>
              <a:rPr lang="en-US" b="1" dirty="0"/>
              <a:t>Hypervisors</a:t>
            </a:r>
          </a:p>
        </p:txBody>
      </p:sp>
    </p:spTree>
    <p:extLst>
      <p:ext uri="{BB962C8B-B14F-4D97-AF65-F5344CB8AC3E}">
        <p14:creationId xmlns:p14="http://schemas.microsoft.com/office/powerpoint/2010/main" val="275194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830237" y="1358053"/>
            <a:ext cx="8531525" cy="2308324"/>
          </a:xfrm>
          <a:prstGeom prst="rect">
            <a:avLst/>
          </a:prstGeom>
          <a:noFill/>
        </p:spPr>
        <p:txBody>
          <a:bodyPr wrap="square">
            <a:spAutoFit/>
          </a:bodyPr>
          <a:lstStyle/>
          <a:p>
            <a:r>
              <a:rPr lang="en-US" b="1" dirty="0"/>
              <a:t>CCSP QUESTION 30</a:t>
            </a:r>
          </a:p>
          <a:p>
            <a:endParaRPr lang="en-US" b="1" dirty="0"/>
          </a:p>
          <a:p>
            <a:pPr algn="just"/>
            <a:r>
              <a:rPr lang="en-US" b="1" dirty="0"/>
              <a:t>Impact resulting from risk being realized is often measured in terms of ______. </a:t>
            </a:r>
          </a:p>
          <a:p>
            <a:pPr algn="just"/>
            <a:endParaRPr lang="en-US" dirty="0"/>
          </a:p>
          <a:p>
            <a:pPr marL="342900" indent="-342900" algn="just">
              <a:buAutoNum type="alphaUcPeriod"/>
            </a:pPr>
            <a:r>
              <a:rPr lang="en-US" dirty="0"/>
              <a:t>Amount of data lost </a:t>
            </a:r>
          </a:p>
          <a:p>
            <a:pPr algn="just"/>
            <a:r>
              <a:rPr lang="en-US" b="1" dirty="0"/>
              <a:t>B.   Money </a:t>
            </a:r>
          </a:p>
          <a:p>
            <a:pPr algn="just"/>
            <a:r>
              <a:rPr lang="en-US" dirty="0"/>
              <a:t>C.   Amount of property lost </a:t>
            </a:r>
          </a:p>
          <a:p>
            <a:pPr algn="just"/>
            <a:r>
              <a:rPr lang="en-US" dirty="0"/>
              <a:t>D.   Number of people affected</a:t>
            </a:r>
            <a:endParaRPr lang="en-US" b="1" dirty="0"/>
          </a:p>
        </p:txBody>
      </p:sp>
    </p:spTree>
    <p:extLst>
      <p:ext uri="{BB962C8B-B14F-4D97-AF65-F5344CB8AC3E}">
        <p14:creationId xmlns:p14="http://schemas.microsoft.com/office/powerpoint/2010/main" val="3770502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830237" y="1358053"/>
            <a:ext cx="8531525" cy="2862322"/>
          </a:xfrm>
          <a:prstGeom prst="rect">
            <a:avLst/>
          </a:prstGeom>
          <a:noFill/>
        </p:spPr>
        <p:txBody>
          <a:bodyPr wrap="square">
            <a:spAutoFit/>
          </a:bodyPr>
          <a:lstStyle/>
          <a:p>
            <a:r>
              <a:rPr lang="en-US" b="1" dirty="0"/>
              <a:t>CCSP QUESTION 31</a:t>
            </a:r>
          </a:p>
          <a:p>
            <a:endParaRPr lang="en-US" b="1" dirty="0"/>
          </a:p>
          <a:p>
            <a:pPr algn="just"/>
            <a:r>
              <a:rPr lang="en-US" b="1" dirty="0"/>
              <a:t>Cloud Security Alliance (CSA) publishes, the Notorious Nine, a list of common threats to organizations participating in cloud computing. According to the CSA, all of the following activities can result in data loss except ______ . </a:t>
            </a:r>
          </a:p>
          <a:p>
            <a:pPr algn="just"/>
            <a:endParaRPr lang="en-US" dirty="0"/>
          </a:p>
          <a:p>
            <a:pPr marL="342900" indent="-342900" algn="just">
              <a:buAutoNum type="alphaUcPeriod"/>
            </a:pPr>
            <a:r>
              <a:rPr lang="en-US" dirty="0"/>
              <a:t>Misplaced crypto keys </a:t>
            </a:r>
          </a:p>
          <a:p>
            <a:pPr algn="just"/>
            <a:r>
              <a:rPr lang="en-US" b="1" dirty="0"/>
              <a:t>B.   Improper policy </a:t>
            </a:r>
          </a:p>
          <a:p>
            <a:pPr algn="just"/>
            <a:r>
              <a:rPr lang="en-US" dirty="0"/>
              <a:t>C.   Ineffectual backup procedures </a:t>
            </a:r>
          </a:p>
          <a:p>
            <a:pPr algn="just"/>
            <a:r>
              <a:rPr lang="en-US" dirty="0"/>
              <a:t>D.   Accidental overwrite</a:t>
            </a:r>
            <a:endParaRPr lang="en-US" b="1" dirty="0"/>
          </a:p>
        </p:txBody>
      </p:sp>
    </p:spTree>
    <p:extLst>
      <p:ext uri="{BB962C8B-B14F-4D97-AF65-F5344CB8AC3E}">
        <p14:creationId xmlns:p14="http://schemas.microsoft.com/office/powerpoint/2010/main" val="1715772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830237" y="1358053"/>
            <a:ext cx="8531525" cy="2862322"/>
          </a:xfrm>
          <a:prstGeom prst="rect">
            <a:avLst/>
          </a:prstGeom>
          <a:noFill/>
        </p:spPr>
        <p:txBody>
          <a:bodyPr wrap="square">
            <a:spAutoFit/>
          </a:bodyPr>
          <a:lstStyle/>
          <a:p>
            <a:r>
              <a:rPr lang="en-US" b="1" dirty="0"/>
              <a:t>CCSP QUESTION 32</a:t>
            </a:r>
          </a:p>
          <a:p>
            <a:endParaRPr lang="en-US" b="1" dirty="0"/>
          </a:p>
          <a:p>
            <a:pPr algn="just"/>
            <a:r>
              <a:rPr lang="en-US" b="1" dirty="0"/>
              <a:t>At which layer does the </a:t>
            </a:r>
            <a:r>
              <a:rPr lang="en-US" b="1" dirty="0" err="1"/>
              <a:t>IPSec</a:t>
            </a:r>
            <a:r>
              <a:rPr lang="en-US" b="1" dirty="0"/>
              <a:t> protocol operate to encrypt and protect communications between two parties? </a:t>
            </a:r>
          </a:p>
          <a:p>
            <a:pPr algn="just"/>
            <a:endParaRPr lang="en-US" dirty="0"/>
          </a:p>
          <a:p>
            <a:pPr algn="just"/>
            <a:r>
              <a:rPr lang="en-US" dirty="0"/>
              <a:t>Response: </a:t>
            </a:r>
          </a:p>
          <a:p>
            <a:pPr marL="342900" indent="-342900" algn="just">
              <a:buAutoNum type="alphaUcPeriod"/>
            </a:pPr>
            <a:r>
              <a:rPr lang="en-US" b="1" dirty="0"/>
              <a:t>Network </a:t>
            </a:r>
          </a:p>
          <a:p>
            <a:pPr algn="just"/>
            <a:r>
              <a:rPr lang="en-US" dirty="0"/>
              <a:t>B.   Application </a:t>
            </a:r>
          </a:p>
          <a:p>
            <a:pPr algn="just"/>
            <a:r>
              <a:rPr lang="en-US" dirty="0"/>
              <a:t>C.   Transport </a:t>
            </a:r>
          </a:p>
          <a:p>
            <a:pPr algn="just"/>
            <a:r>
              <a:rPr lang="en-US" dirty="0"/>
              <a:t>D.   Data link</a:t>
            </a:r>
            <a:endParaRPr lang="en-US" b="1" dirty="0"/>
          </a:p>
        </p:txBody>
      </p:sp>
    </p:spTree>
    <p:extLst>
      <p:ext uri="{BB962C8B-B14F-4D97-AF65-F5344CB8AC3E}">
        <p14:creationId xmlns:p14="http://schemas.microsoft.com/office/powerpoint/2010/main" val="130562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830237" y="1358053"/>
            <a:ext cx="8531525" cy="2585323"/>
          </a:xfrm>
          <a:prstGeom prst="rect">
            <a:avLst/>
          </a:prstGeom>
          <a:noFill/>
        </p:spPr>
        <p:txBody>
          <a:bodyPr wrap="square">
            <a:spAutoFit/>
          </a:bodyPr>
          <a:lstStyle/>
          <a:p>
            <a:r>
              <a:rPr lang="en-US" b="1" dirty="0"/>
              <a:t>CCSP QUESTION 33</a:t>
            </a:r>
          </a:p>
          <a:p>
            <a:endParaRPr lang="en-US" b="1" dirty="0"/>
          </a:p>
          <a:p>
            <a:pPr algn="just"/>
            <a:r>
              <a:rPr lang="en-US" b="1" dirty="0"/>
              <a:t>When using transparent encryption of a database, where does the encryption engine reside? </a:t>
            </a:r>
          </a:p>
          <a:p>
            <a:pPr algn="just"/>
            <a:r>
              <a:rPr lang="en-US" dirty="0"/>
              <a:t>Response: </a:t>
            </a:r>
          </a:p>
          <a:p>
            <a:pPr marL="342900" indent="-342900" algn="just">
              <a:buAutoNum type="alphaUcPeriod"/>
            </a:pPr>
            <a:r>
              <a:rPr lang="en-US" dirty="0"/>
              <a:t>At the application using the database </a:t>
            </a:r>
          </a:p>
          <a:p>
            <a:pPr algn="just"/>
            <a:r>
              <a:rPr lang="en-US" dirty="0"/>
              <a:t>B. On the instance(s) attached to the volume </a:t>
            </a:r>
          </a:p>
          <a:p>
            <a:pPr algn="just"/>
            <a:r>
              <a:rPr lang="en-US" dirty="0"/>
              <a:t>C. In a key management system </a:t>
            </a:r>
          </a:p>
          <a:p>
            <a:pPr algn="just"/>
            <a:r>
              <a:rPr lang="en-US" b="1" dirty="0"/>
              <a:t>D. Within the database</a:t>
            </a:r>
          </a:p>
        </p:txBody>
      </p:sp>
    </p:spTree>
    <p:extLst>
      <p:ext uri="{BB962C8B-B14F-4D97-AF65-F5344CB8AC3E}">
        <p14:creationId xmlns:p14="http://schemas.microsoft.com/office/powerpoint/2010/main" val="4243954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534838" y="2075953"/>
            <a:ext cx="10498347" cy="2585323"/>
          </a:xfrm>
          <a:prstGeom prst="rect">
            <a:avLst/>
          </a:prstGeom>
          <a:noFill/>
        </p:spPr>
        <p:txBody>
          <a:bodyPr wrap="square">
            <a:spAutoFit/>
          </a:bodyPr>
          <a:lstStyle/>
          <a:p>
            <a:r>
              <a:rPr lang="en-US" b="1" dirty="0"/>
              <a:t>CCSP QUESTION 34</a:t>
            </a:r>
          </a:p>
          <a:p>
            <a:endParaRPr lang="en-US" b="1" dirty="0"/>
          </a:p>
          <a:p>
            <a:pPr algn="just"/>
            <a:r>
              <a:rPr lang="en-US" b="1" dirty="0"/>
              <a:t>Which of the following characteristics is associated with digital rights management (DRM) solutions (sometimes referred to as information rights management, or IRM)? </a:t>
            </a:r>
          </a:p>
          <a:p>
            <a:pPr algn="just"/>
            <a:r>
              <a:rPr lang="en-US" dirty="0"/>
              <a:t>Response: </a:t>
            </a:r>
          </a:p>
          <a:p>
            <a:pPr marL="342900" indent="-342900" algn="just">
              <a:buAutoNum type="alphaUcPeriod"/>
            </a:pPr>
            <a:r>
              <a:rPr lang="en-US" b="1" dirty="0"/>
              <a:t>Mapping to existing access control lists (ACLs) </a:t>
            </a:r>
          </a:p>
          <a:p>
            <a:pPr algn="just"/>
            <a:r>
              <a:rPr lang="en-US" dirty="0"/>
              <a:t>B.   Delineating biometric catalogs </a:t>
            </a:r>
          </a:p>
          <a:p>
            <a:pPr algn="just"/>
            <a:r>
              <a:rPr lang="en-US" dirty="0"/>
              <a:t>C.   Preventing multifactor authentication </a:t>
            </a:r>
          </a:p>
          <a:p>
            <a:pPr algn="just"/>
            <a:r>
              <a:rPr lang="en-US" dirty="0"/>
              <a:t>D.   Prohibiting unauthorized transposition</a:t>
            </a:r>
            <a:endParaRPr lang="en-US" b="1" dirty="0"/>
          </a:p>
        </p:txBody>
      </p:sp>
    </p:spTree>
    <p:extLst>
      <p:ext uri="{BB962C8B-B14F-4D97-AF65-F5344CB8AC3E}">
        <p14:creationId xmlns:p14="http://schemas.microsoft.com/office/powerpoint/2010/main" val="1344001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534838" y="2075953"/>
            <a:ext cx="11464505" cy="2308324"/>
          </a:xfrm>
          <a:prstGeom prst="rect">
            <a:avLst/>
          </a:prstGeom>
          <a:noFill/>
        </p:spPr>
        <p:txBody>
          <a:bodyPr wrap="square">
            <a:spAutoFit/>
          </a:bodyPr>
          <a:lstStyle/>
          <a:p>
            <a:r>
              <a:rPr lang="en-US" b="1" dirty="0"/>
              <a:t>CCSP QUESTION 35</a:t>
            </a:r>
          </a:p>
          <a:p>
            <a:endParaRPr lang="en-US" b="1" dirty="0"/>
          </a:p>
          <a:p>
            <a:pPr algn="just"/>
            <a:r>
              <a:rPr lang="en-US" b="1" dirty="0"/>
              <a:t>What are the six components that make up the STRIDE threat model? </a:t>
            </a:r>
          </a:p>
          <a:p>
            <a:pPr algn="just"/>
            <a:r>
              <a:rPr lang="en-US" dirty="0"/>
              <a:t>Response: </a:t>
            </a:r>
          </a:p>
          <a:p>
            <a:pPr marL="342900" indent="-342900" algn="just">
              <a:buAutoNum type="alphaUcPeriod"/>
            </a:pPr>
            <a:r>
              <a:rPr lang="en-US" b="1" dirty="0"/>
              <a:t>Spoofing, Tampering, Repudiation, Information Disclosure, Denial of Service, and Elevation of Privilege </a:t>
            </a:r>
          </a:p>
          <a:p>
            <a:pPr algn="just"/>
            <a:r>
              <a:rPr lang="en-US" dirty="0"/>
              <a:t>B. Spoofing, Tampering, Non-Repudiation, Information Disclosure, Denial of Service, and Elevation of Privilege </a:t>
            </a:r>
          </a:p>
          <a:p>
            <a:pPr algn="just"/>
            <a:r>
              <a:rPr lang="en-US" dirty="0"/>
              <a:t>C. Spoofing, Tampering, Repudiation, Information Disclosure, Distributed Denial of Service, and Elevation of Privilege </a:t>
            </a:r>
          </a:p>
          <a:p>
            <a:pPr algn="just"/>
            <a:r>
              <a:rPr lang="en-US" dirty="0"/>
              <a:t>D. Spoofing, Tampering, Repudiation, Information Disclosure, Denial of Service, and Social</a:t>
            </a:r>
            <a:endParaRPr lang="en-US" b="1" dirty="0"/>
          </a:p>
        </p:txBody>
      </p:sp>
    </p:spTree>
    <p:extLst>
      <p:ext uri="{BB962C8B-B14F-4D97-AF65-F5344CB8AC3E}">
        <p14:creationId xmlns:p14="http://schemas.microsoft.com/office/powerpoint/2010/main" val="3411858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544128" y="1851666"/>
            <a:ext cx="11464505" cy="2585323"/>
          </a:xfrm>
          <a:prstGeom prst="rect">
            <a:avLst/>
          </a:prstGeom>
          <a:noFill/>
        </p:spPr>
        <p:txBody>
          <a:bodyPr wrap="square">
            <a:spAutoFit/>
          </a:bodyPr>
          <a:lstStyle/>
          <a:p>
            <a:r>
              <a:rPr lang="en-US" b="1" dirty="0"/>
              <a:t>CCSP QUESTION 36</a:t>
            </a:r>
          </a:p>
          <a:p>
            <a:endParaRPr lang="en-US" b="1" dirty="0"/>
          </a:p>
          <a:p>
            <a:pPr algn="just"/>
            <a:r>
              <a:rPr lang="en-US" b="1" dirty="0"/>
              <a:t>What is the intellectual property protection for the logo of a new video game? </a:t>
            </a:r>
          </a:p>
          <a:p>
            <a:pPr algn="just"/>
            <a:endParaRPr lang="en-US" dirty="0"/>
          </a:p>
          <a:p>
            <a:pPr algn="just"/>
            <a:r>
              <a:rPr lang="en-US" dirty="0"/>
              <a:t>Response: </a:t>
            </a:r>
          </a:p>
          <a:p>
            <a:pPr marL="342900" indent="-342900" algn="just">
              <a:buAutoNum type="alphaUcPeriod"/>
            </a:pPr>
            <a:r>
              <a:rPr lang="en-US" dirty="0"/>
              <a:t>Copyright </a:t>
            </a:r>
          </a:p>
          <a:p>
            <a:pPr algn="just"/>
            <a:r>
              <a:rPr lang="en-US" dirty="0"/>
              <a:t>B.   Patent </a:t>
            </a:r>
          </a:p>
          <a:p>
            <a:pPr algn="just"/>
            <a:r>
              <a:rPr lang="en-US" b="1" dirty="0"/>
              <a:t>C.   Trademark </a:t>
            </a:r>
          </a:p>
          <a:p>
            <a:pPr algn="just"/>
            <a:r>
              <a:rPr lang="en-US" dirty="0"/>
              <a:t>D.   Trade secret</a:t>
            </a:r>
            <a:endParaRPr lang="en-US" b="1" dirty="0"/>
          </a:p>
        </p:txBody>
      </p:sp>
    </p:spTree>
    <p:extLst>
      <p:ext uri="{BB962C8B-B14F-4D97-AF65-F5344CB8AC3E}">
        <p14:creationId xmlns:p14="http://schemas.microsoft.com/office/powerpoint/2010/main" val="1270350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19509" y="1825787"/>
            <a:ext cx="10110159" cy="2585323"/>
          </a:xfrm>
          <a:prstGeom prst="rect">
            <a:avLst/>
          </a:prstGeom>
          <a:noFill/>
        </p:spPr>
        <p:txBody>
          <a:bodyPr wrap="square">
            <a:spAutoFit/>
          </a:bodyPr>
          <a:lstStyle/>
          <a:p>
            <a:r>
              <a:rPr lang="en-US" b="1" dirty="0"/>
              <a:t>CCSP QUESTION 37</a:t>
            </a:r>
          </a:p>
          <a:p>
            <a:endParaRPr lang="en-US" b="1" dirty="0"/>
          </a:p>
          <a:p>
            <a:pPr algn="just"/>
            <a:r>
              <a:rPr lang="en-US" b="1" dirty="0"/>
              <a:t>Which cloud service category brings with it the most expensive startup costs, but also the lowest costs for ongoing support and maintenance staff? </a:t>
            </a:r>
          </a:p>
          <a:p>
            <a:pPr algn="just"/>
            <a:r>
              <a:rPr lang="en-US" dirty="0"/>
              <a:t>Response: </a:t>
            </a:r>
          </a:p>
          <a:p>
            <a:pPr marL="342900" indent="-342900" algn="just">
              <a:buAutoNum type="alphaUcPeriod"/>
            </a:pPr>
            <a:r>
              <a:rPr lang="en-US" dirty="0"/>
              <a:t>IaaS </a:t>
            </a:r>
          </a:p>
          <a:p>
            <a:pPr algn="just"/>
            <a:r>
              <a:rPr lang="en-US" b="1" dirty="0"/>
              <a:t>B.   SaaS </a:t>
            </a:r>
          </a:p>
          <a:p>
            <a:pPr algn="just"/>
            <a:r>
              <a:rPr lang="en-US" dirty="0"/>
              <a:t>C.   PaaS </a:t>
            </a:r>
          </a:p>
          <a:p>
            <a:pPr algn="just"/>
            <a:r>
              <a:rPr lang="en-US" dirty="0"/>
              <a:t>D.   DaaS</a:t>
            </a:r>
            <a:endParaRPr lang="en-US" b="1" dirty="0"/>
          </a:p>
        </p:txBody>
      </p:sp>
    </p:spTree>
    <p:extLst>
      <p:ext uri="{BB962C8B-B14F-4D97-AF65-F5344CB8AC3E}">
        <p14:creationId xmlns:p14="http://schemas.microsoft.com/office/powerpoint/2010/main" val="25073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547004" y="1774029"/>
            <a:ext cx="10110159" cy="2862322"/>
          </a:xfrm>
          <a:prstGeom prst="rect">
            <a:avLst/>
          </a:prstGeom>
          <a:noFill/>
        </p:spPr>
        <p:txBody>
          <a:bodyPr wrap="square">
            <a:spAutoFit/>
          </a:bodyPr>
          <a:lstStyle/>
          <a:p>
            <a:r>
              <a:rPr lang="en-US" b="1" dirty="0"/>
              <a:t>CCSP QUESTION 38</a:t>
            </a:r>
          </a:p>
          <a:p>
            <a:endParaRPr lang="en-US" b="1" dirty="0"/>
          </a:p>
          <a:p>
            <a:pPr algn="just"/>
            <a:r>
              <a:rPr lang="en-US" b="1" dirty="0"/>
              <a:t>A process for ______ can aid in protecting against data disclosure due to lost devices. </a:t>
            </a:r>
          </a:p>
          <a:p>
            <a:pPr algn="just"/>
            <a:endParaRPr lang="en-US" dirty="0"/>
          </a:p>
          <a:p>
            <a:pPr algn="just"/>
            <a:r>
              <a:rPr lang="en-US" dirty="0"/>
              <a:t>Response: </a:t>
            </a:r>
          </a:p>
          <a:p>
            <a:pPr algn="just"/>
            <a:endParaRPr lang="en-US" dirty="0"/>
          </a:p>
          <a:p>
            <a:pPr marL="342900" indent="-342900" algn="just">
              <a:buAutoNum type="alphaUcPeriod"/>
            </a:pPr>
            <a:r>
              <a:rPr lang="en-US" dirty="0"/>
              <a:t>User punishment </a:t>
            </a:r>
          </a:p>
          <a:p>
            <a:pPr algn="just"/>
            <a:r>
              <a:rPr lang="en-US" b="1" dirty="0"/>
              <a:t>B.   Credential revocation </a:t>
            </a:r>
          </a:p>
          <a:p>
            <a:pPr algn="just"/>
            <a:r>
              <a:rPr lang="en-US" dirty="0"/>
              <a:t>C.   Law enforcement notification </a:t>
            </a:r>
          </a:p>
          <a:p>
            <a:pPr algn="just"/>
            <a:r>
              <a:rPr lang="en-US" dirty="0"/>
              <a:t>D.   Device tracking</a:t>
            </a:r>
            <a:endParaRPr lang="en-US" b="1" dirty="0"/>
          </a:p>
        </p:txBody>
      </p:sp>
    </p:spTree>
    <p:extLst>
      <p:ext uri="{BB962C8B-B14F-4D97-AF65-F5344CB8AC3E}">
        <p14:creationId xmlns:p14="http://schemas.microsoft.com/office/powerpoint/2010/main" val="761038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270959" y="1065831"/>
            <a:ext cx="10110159" cy="3139321"/>
          </a:xfrm>
          <a:prstGeom prst="rect">
            <a:avLst/>
          </a:prstGeom>
          <a:noFill/>
        </p:spPr>
        <p:txBody>
          <a:bodyPr wrap="square">
            <a:spAutoFit/>
          </a:bodyPr>
          <a:lstStyle/>
          <a:p>
            <a:r>
              <a:rPr lang="en-US" b="1" dirty="0"/>
              <a:t>CCSP QUESTION 39</a:t>
            </a:r>
          </a:p>
          <a:p>
            <a:endParaRPr lang="en-US" b="1" dirty="0"/>
          </a:p>
          <a:p>
            <a:pPr algn="just"/>
            <a:r>
              <a:rPr lang="en-US" b="1" dirty="0"/>
              <a:t>In a Lightweight Directory Access Protocol (LDAP) environment, each entry in a directory server is identified by a ______. </a:t>
            </a:r>
          </a:p>
          <a:p>
            <a:pPr algn="just"/>
            <a:endParaRPr lang="en-US" dirty="0"/>
          </a:p>
          <a:p>
            <a:pPr algn="just"/>
            <a:r>
              <a:rPr lang="en-US" dirty="0"/>
              <a:t>Response: </a:t>
            </a:r>
          </a:p>
          <a:p>
            <a:pPr algn="just"/>
            <a:endParaRPr lang="en-US" dirty="0"/>
          </a:p>
          <a:p>
            <a:pPr marL="342900" indent="-342900" algn="just">
              <a:buAutoNum type="alphaUcPeriod"/>
            </a:pPr>
            <a:r>
              <a:rPr lang="en-US" dirty="0"/>
              <a:t>Domain name (DN) </a:t>
            </a:r>
          </a:p>
          <a:p>
            <a:pPr algn="just"/>
            <a:r>
              <a:rPr lang="en-US" b="1" dirty="0"/>
              <a:t>B.   Distinguished name (DN) </a:t>
            </a:r>
          </a:p>
          <a:p>
            <a:pPr algn="just"/>
            <a:r>
              <a:rPr lang="en-US" dirty="0"/>
              <a:t>C.   Directory name (DN) </a:t>
            </a:r>
          </a:p>
          <a:p>
            <a:pPr algn="just"/>
            <a:r>
              <a:rPr lang="en-US" dirty="0"/>
              <a:t>D.   Default name (DN) </a:t>
            </a:r>
            <a:endParaRPr lang="en-US" b="1" dirty="0"/>
          </a:p>
        </p:txBody>
      </p:sp>
      <p:pic>
        <p:nvPicPr>
          <p:cNvPr id="1026" name="Picture 2" descr="See the source image">
            <a:extLst>
              <a:ext uri="{FF2B5EF4-FFF2-40B4-BE49-F238E27FC236}">
                <a16:creationId xmlns:a16="http://schemas.microsoft.com/office/drawing/2014/main" id="{4AEF99BD-B7F7-F740-7A5C-2A07CB5F80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 t="-2249" r="188" b="7270"/>
          <a:stretch/>
        </p:blipFill>
        <p:spPr bwMode="auto">
          <a:xfrm>
            <a:off x="5056021" y="2087591"/>
            <a:ext cx="4596937" cy="327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1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656120"/>
            <a:ext cx="8531525" cy="2308324"/>
          </a:xfrm>
          <a:prstGeom prst="rect">
            <a:avLst/>
          </a:prstGeom>
          <a:noFill/>
        </p:spPr>
        <p:txBody>
          <a:bodyPr wrap="square">
            <a:spAutoFit/>
          </a:bodyPr>
          <a:lstStyle/>
          <a:p>
            <a:r>
              <a:rPr lang="en-US" b="1" dirty="0"/>
              <a:t>CCSP QUESTION 4</a:t>
            </a:r>
          </a:p>
          <a:p>
            <a:endParaRPr lang="en-US" b="1" dirty="0"/>
          </a:p>
          <a:p>
            <a:r>
              <a:rPr lang="en-US" b="1" dirty="0"/>
              <a:t>Which of the following is characterized by a set maximum capacity? </a:t>
            </a:r>
          </a:p>
          <a:p>
            <a:endParaRPr lang="en-US" b="1" dirty="0"/>
          </a:p>
          <a:p>
            <a:pPr marL="342900" indent="-342900">
              <a:buAutoNum type="alphaUcPeriod"/>
            </a:pPr>
            <a:r>
              <a:rPr lang="en-US" b="1" dirty="0"/>
              <a:t>A secret-sharing-made-short (SSMS) bit-splitting implementation </a:t>
            </a:r>
          </a:p>
          <a:p>
            <a:pPr marL="342900" indent="-342900">
              <a:buAutoNum type="alphaUcPeriod"/>
            </a:pPr>
            <a:r>
              <a:rPr lang="en-US" b="1" dirty="0"/>
              <a:t>A tightly coupled cloud storage cluster </a:t>
            </a:r>
          </a:p>
          <a:p>
            <a:pPr marL="342900" indent="-342900">
              <a:buAutoNum type="alphaUcPeriod"/>
            </a:pPr>
            <a:r>
              <a:rPr lang="en-US" b="1" dirty="0"/>
              <a:t>A loosely coupled cloud storage cluster </a:t>
            </a:r>
          </a:p>
          <a:p>
            <a:pPr marL="342900" indent="-342900">
              <a:buAutoNum type="alphaUcPeriod"/>
            </a:pPr>
            <a:r>
              <a:rPr lang="en-US" b="1" dirty="0"/>
              <a:t>A public-key infrastructure</a:t>
            </a:r>
          </a:p>
        </p:txBody>
      </p:sp>
    </p:spTree>
    <p:extLst>
      <p:ext uri="{BB962C8B-B14F-4D97-AF65-F5344CB8AC3E}">
        <p14:creationId xmlns:p14="http://schemas.microsoft.com/office/powerpoint/2010/main" val="1930262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219200" y="1196059"/>
            <a:ext cx="10110159" cy="3970318"/>
          </a:xfrm>
          <a:prstGeom prst="rect">
            <a:avLst/>
          </a:prstGeom>
          <a:noFill/>
        </p:spPr>
        <p:txBody>
          <a:bodyPr wrap="square">
            <a:spAutoFit/>
          </a:bodyPr>
          <a:lstStyle/>
          <a:p>
            <a:r>
              <a:rPr lang="en-US" b="1" dirty="0"/>
              <a:t>CCSP QUESTION 40</a:t>
            </a:r>
          </a:p>
          <a:p>
            <a:endParaRPr lang="en-US" b="1" dirty="0"/>
          </a:p>
          <a:p>
            <a:pPr algn="just"/>
            <a:r>
              <a:rPr lang="en-US" b="1" dirty="0"/>
              <a:t>Which SSAE 16 audit report is simply an attestation of audit results? </a:t>
            </a:r>
          </a:p>
          <a:p>
            <a:pPr algn="just"/>
            <a:endParaRPr lang="en-US" dirty="0"/>
          </a:p>
          <a:p>
            <a:pPr algn="just"/>
            <a:r>
              <a:rPr lang="en-US" dirty="0"/>
              <a:t>Response: </a:t>
            </a:r>
          </a:p>
          <a:p>
            <a:pPr marL="342900" indent="-342900" algn="just">
              <a:buAutoNum type="alphaUcPeriod"/>
            </a:pPr>
            <a:r>
              <a:rPr lang="en-US" dirty="0"/>
              <a:t>SOC 1 </a:t>
            </a:r>
          </a:p>
          <a:p>
            <a:pPr algn="just"/>
            <a:r>
              <a:rPr lang="en-US" dirty="0"/>
              <a:t>B.   SOC 2, Type 1 </a:t>
            </a:r>
          </a:p>
          <a:p>
            <a:pPr algn="just"/>
            <a:r>
              <a:rPr lang="en-US" dirty="0"/>
              <a:t>C.   SOC 2, Type 2 </a:t>
            </a:r>
          </a:p>
          <a:p>
            <a:pPr algn="just"/>
            <a:r>
              <a:rPr lang="en-US" b="1" dirty="0"/>
              <a:t>D.   SOC 3</a:t>
            </a:r>
          </a:p>
          <a:p>
            <a:pPr algn="just"/>
            <a:endParaRPr lang="en-US" b="1" dirty="0"/>
          </a:p>
          <a:p>
            <a:pPr algn="just"/>
            <a:r>
              <a:rPr lang="en-US" b="0" i="0" dirty="0">
                <a:solidFill>
                  <a:srgbClr val="444444"/>
                </a:solidFill>
                <a:effectLst/>
                <a:latin typeface="Roboto" panose="02000000000000000000" pitchFamily="2" charset="0"/>
              </a:rPr>
              <a:t>Service Organizational Control 3 Report (SOC 3) is a more concise and high-level version of the SOC 2 meant to be released publicly as marketing material. An organization cannot get a SOC 3 report without completing its SOC 2 Type II, but a SOC 3 can be issued with a SOC 2 for an additional cost.</a:t>
            </a:r>
            <a:endParaRPr lang="en-US" b="1" dirty="0"/>
          </a:p>
        </p:txBody>
      </p:sp>
    </p:spTree>
    <p:extLst>
      <p:ext uri="{BB962C8B-B14F-4D97-AF65-F5344CB8AC3E}">
        <p14:creationId xmlns:p14="http://schemas.microsoft.com/office/powerpoint/2010/main" val="1306911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981093" y="996820"/>
            <a:ext cx="11210907" cy="2585323"/>
          </a:xfrm>
          <a:prstGeom prst="rect">
            <a:avLst/>
          </a:prstGeom>
          <a:noFill/>
        </p:spPr>
        <p:txBody>
          <a:bodyPr wrap="square">
            <a:spAutoFit/>
          </a:bodyPr>
          <a:lstStyle/>
          <a:p>
            <a:r>
              <a:rPr lang="en-US" b="1" dirty="0"/>
              <a:t>CCSP QUESTION 42</a:t>
            </a:r>
          </a:p>
          <a:p>
            <a:endParaRPr lang="en-US" b="1" dirty="0"/>
          </a:p>
          <a:p>
            <a:pPr algn="just"/>
            <a:r>
              <a:rPr lang="en-US" b="1" dirty="0"/>
              <a:t>Cloud Security Alliance’s (CSA’s) Cloud Controls Matrix (CCM) addresses all the following security architecture elements except ______. </a:t>
            </a:r>
          </a:p>
          <a:p>
            <a:pPr algn="just"/>
            <a:r>
              <a:rPr lang="en-US" dirty="0"/>
              <a:t>Response: </a:t>
            </a:r>
          </a:p>
          <a:p>
            <a:pPr marL="342900" indent="-342900" algn="just">
              <a:buAutoNum type="alphaUcPeriod"/>
            </a:pPr>
            <a:r>
              <a:rPr lang="en-US" dirty="0"/>
              <a:t>Physical security </a:t>
            </a:r>
          </a:p>
          <a:p>
            <a:pPr algn="just"/>
            <a:r>
              <a:rPr lang="en-US" dirty="0"/>
              <a:t>B.   IaaS </a:t>
            </a:r>
          </a:p>
          <a:p>
            <a:pPr algn="just"/>
            <a:r>
              <a:rPr lang="en-US" dirty="0"/>
              <a:t>C.   Application security </a:t>
            </a:r>
          </a:p>
          <a:p>
            <a:pPr algn="just"/>
            <a:r>
              <a:rPr lang="en-US" b="1" dirty="0"/>
              <a:t>D.   Business drivers</a:t>
            </a:r>
          </a:p>
        </p:txBody>
      </p:sp>
      <p:pic>
        <p:nvPicPr>
          <p:cNvPr id="1040" name="Picture 16" descr="CSA">
            <a:extLst>
              <a:ext uri="{FF2B5EF4-FFF2-40B4-BE49-F238E27FC236}">
                <a16:creationId xmlns:a16="http://schemas.microsoft.com/office/drawing/2014/main" id="{AA992CB9-13E7-B8BD-147E-7E0D0FD04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852" y="2872584"/>
            <a:ext cx="6587464" cy="367251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usiness Drivers - Guide to Analyzing Drivers of a Business">
            <a:extLst>
              <a:ext uri="{FF2B5EF4-FFF2-40B4-BE49-F238E27FC236}">
                <a16:creationId xmlns:a16="http://schemas.microsoft.com/office/drawing/2014/main" id="{80B6CFF4-E57F-9269-EC69-5CA0CA480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01" y="3510265"/>
            <a:ext cx="4776139" cy="270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719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981093" y="215011"/>
            <a:ext cx="11210907" cy="2308324"/>
          </a:xfrm>
          <a:prstGeom prst="rect">
            <a:avLst/>
          </a:prstGeom>
          <a:noFill/>
        </p:spPr>
        <p:txBody>
          <a:bodyPr wrap="square">
            <a:spAutoFit/>
          </a:bodyPr>
          <a:lstStyle/>
          <a:p>
            <a:r>
              <a:rPr lang="en-US" b="1" dirty="0"/>
              <a:t>CCSP QUESTION 43</a:t>
            </a:r>
          </a:p>
          <a:p>
            <a:endParaRPr lang="en-US" b="1" dirty="0"/>
          </a:p>
          <a:p>
            <a:pPr algn="just"/>
            <a:r>
              <a:rPr lang="en-US" b="1" dirty="0"/>
              <a:t>Cloud Security Alliance (CSA) Security, Trust, and Assurance Registry (STAR) program has ______ tiers. </a:t>
            </a:r>
          </a:p>
          <a:p>
            <a:pPr algn="just"/>
            <a:r>
              <a:rPr lang="en-US" b="1" dirty="0"/>
              <a:t>Response: </a:t>
            </a:r>
          </a:p>
          <a:p>
            <a:pPr marL="342900" indent="-342900" algn="just">
              <a:buAutoNum type="alphaUcPeriod"/>
            </a:pPr>
            <a:r>
              <a:rPr lang="en-US" dirty="0"/>
              <a:t>Two </a:t>
            </a:r>
          </a:p>
          <a:p>
            <a:pPr algn="just"/>
            <a:r>
              <a:rPr lang="en-US" b="1" dirty="0"/>
              <a:t>B.   Three </a:t>
            </a:r>
          </a:p>
          <a:p>
            <a:pPr algn="just"/>
            <a:r>
              <a:rPr lang="en-US" dirty="0"/>
              <a:t>C.   Four </a:t>
            </a:r>
          </a:p>
          <a:p>
            <a:pPr algn="just"/>
            <a:r>
              <a:rPr lang="en-US" dirty="0"/>
              <a:t>D.   Eight</a:t>
            </a:r>
            <a:endParaRPr lang="en-US" b="1" dirty="0"/>
          </a:p>
        </p:txBody>
      </p:sp>
      <p:pic>
        <p:nvPicPr>
          <p:cNvPr id="3074" name="Picture 2" descr="See the source image">
            <a:extLst>
              <a:ext uri="{FF2B5EF4-FFF2-40B4-BE49-F238E27FC236}">
                <a16:creationId xmlns:a16="http://schemas.microsoft.com/office/drawing/2014/main" id="{FC7C6D2D-63C8-3C53-A0B7-66E7772FA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144" y="2556323"/>
            <a:ext cx="6478995" cy="3814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8D7A3F-EAFC-25A1-7CE4-814CDB88C225}"/>
              </a:ext>
            </a:extLst>
          </p:cNvPr>
          <p:cNvSpPr txBox="1"/>
          <p:nvPr/>
        </p:nvSpPr>
        <p:spPr>
          <a:xfrm>
            <a:off x="981093" y="2556323"/>
            <a:ext cx="4311051" cy="3693319"/>
          </a:xfrm>
          <a:prstGeom prst="rect">
            <a:avLst/>
          </a:prstGeom>
          <a:noFill/>
        </p:spPr>
        <p:txBody>
          <a:bodyPr wrap="square">
            <a:spAutoFit/>
          </a:bodyPr>
          <a:lstStyle/>
          <a:p>
            <a:pPr algn="just"/>
            <a:r>
              <a:rPr lang="en-US" b="1" i="0" dirty="0">
                <a:solidFill>
                  <a:srgbClr val="000000"/>
                </a:solidFill>
                <a:effectLst/>
                <a:latin typeface="Roboto" panose="02000000000000000000" pitchFamily="2" charset="0"/>
              </a:rPr>
              <a:t>1.  STAR Entry – Self Assessment: </a:t>
            </a:r>
            <a:r>
              <a:rPr lang="en-US" b="0" i="0" dirty="0">
                <a:solidFill>
                  <a:srgbClr val="000000"/>
                </a:solidFill>
                <a:effectLst/>
                <a:latin typeface="Roboto" panose="02000000000000000000" pitchFamily="2" charset="0"/>
              </a:rPr>
              <a:t>Self-assessment results must be disclosed by the CSA Consensus Assessment Initiative (CAI) or Cloud Control Matrix (CCM) questionnaire. </a:t>
            </a:r>
          </a:p>
          <a:p>
            <a:pPr algn="just"/>
            <a:r>
              <a:rPr lang="en-US" b="1" i="0" dirty="0">
                <a:solidFill>
                  <a:srgbClr val="000000"/>
                </a:solidFill>
                <a:effectLst/>
                <a:latin typeface="Roboto" panose="02000000000000000000" pitchFamily="2" charset="0"/>
              </a:rPr>
              <a:t>2. STAR Certification/Attestation</a:t>
            </a:r>
            <a:r>
              <a:rPr lang="en-US" b="0" i="0" dirty="0">
                <a:solidFill>
                  <a:srgbClr val="000000"/>
                </a:solidFill>
                <a:effectLst/>
                <a:latin typeface="Roboto" panose="02000000000000000000" pitchFamily="2" charset="0"/>
              </a:rPr>
              <a:t>: Assessment results must be disclosed by 3rd Party using CCM and ISO27001 or AICPA SOC2. </a:t>
            </a:r>
          </a:p>
          <a:p>
            <a:pPr algn="just"/>
            <a:r>
              <a:rPr lang="en-US" b="1" i="0" dirty="0">
                <a:solidFill>
                  <a:srgbClr val="000000"/>
                </a:solidFill>
                <a:effectLst/>
                <a:latin typeface="Roboto" panose="02000000000000000000" pitchFamily="2" charset="0"/>
              </a:rPr>
              <a:t>3. STAR Continuous: </a:t>
            </a:r>
            <a:r>
              <a:rPr lang="en-US" b="0" i="0" dirty="0">
                <a:solidFill>
                  <a:srgbClr val="000000"/>
                </a:solidFill>
                <a:effectLst/>
                <a:latin typeface="Roboto" panose="02000000000000000000" pitchFamily="2" charset="0"/>
              </a:rPr>
              <a:t>Continuously disclose the results of their cloud security audits and assessments using the Cloud Trust Protocol (CTP).</a:t>
            </a:r>
            <a:endParaRPr lang="en-IN" dirty="0"/>
          </a:p>
        </p:txBody>
      </p:sp>
    </p:spTree>
    <p:extLst>
      <p:ext uri="{BB962C8B-B14F-4D97-AF65-F5344CB8AC3E}">
        <p14:creationId xmlns:p14="http://schemas.microsoft.com/office/powerpoint/2010/main" val="1346551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77576" y="564260"/>
            <a:ext cx="11210907" cy="2308324"/>
          </a:xfrm>
          <a:prstGeom prst="rect">
            <a:avLst/>
          </a:prstGeom>
          <a:noFill/>
        </p:spPr>
        <p:txBody>
          <a:bodyPr wrap="square">
            <a:spAutoFit/>
          </a:bodyPr>
          <a:lstStyle/>
          <a:p>
            <a:r>
              <a:rPr lang="en-US" b="1" dirty="0"/>
              <a:t>CCSP QUESTION 43</a:t>
            </a:r>
          </a:p>
          <a:p>
            <a:endParaRPr lang="en-US" b="1" dirty="0"/>
          </a:p>
          <a:p>
            <a:pPr algn="just"/>
            <a:r>
              <a:rPr lang="en-US" b="1" dirty="0"/>
              <a:t>Which one of the following is not one of the three common threat modeling techniques?</a:t>
            </a:r>
            <a:r>
              <a:rPr lang="en-US" dirty="0"/>
              <a:t> </a:t>
            </a:r>
          </a:p>
          <a:p>
            <a:pPr algn="just"/>
            <a:r>
              <a:rPr lang="en-US" dirty="0"/>
              <a:t>Response: </a:t>
            </a:r>
          </a:p>
          <a:p>
            <a:pPr algn="just"/>
            <a:r>
              <a:rPr lang="en-US" dirty="0"/>
              <a:t>A. Focused on assets </a:t>
            </a:r>
          </a:p>
          <a:p>
            <a:pPr algn="just"/>
            <a:r>
              <a:rPr lang="en-US" dirty="0"/>
              <a:t>B. Focused on attackers </a:t>
            </a:r>
          </a:p>
          <a:p>
            <a:pPr algn="just"/>
            <a:r>
              <a:rPr lang="en-US" dirty="0"/>
              <a:t>C. Focused on software </a:t>
            </a:r>
          </a:p>
          <a:p>
            <a:pPr algn="just"/>
            <a:r>
              <a:rPr lang="en-US" b="1" dirty="0"/>
              <a:t>D. Focused on social engineering</a:t>
            </a:r>
          </a:p>
        </p:txBody>
      </p:sp>
      <p:sp>
        <p:nvSpPr>
          <p:cNvPr id="3" name="TextBox 2">
            <a:extLst>
              <a:ext uri="{FF2B5EF4-FFF2-40B4-BE49-F238E27FC236}">
                <a16:creationId xmlns:a16="http://schemas.microsoft.com/office/drawing/2014/main" id="{25437228-CB69-9A46-7FED-6389CE364E7A}"/>
              </a:ext>
            </a:extLst>
          </p:cNvPr>
          <p:cNvSpPr txBox="1"/>
          <p:nvPr/>
        </p:nvSpPr>
        <p:spPr>
          <a:xfrm>
            <a:off x="877576" y="3428988"/>
            <a:ext cx="9801926" cy="1754326"/>
          </a:xfrm>
          <a:prstGeom prst="rect">
            <a:avLst/>
          </a:prstGeom>
          <a:noFill/>
        </p:spPr>
        <p:txBody>
          <a:bodyPr wrap="square">
            <a:spAutoFit/>
          </a:bodyPr>
          <a:lstStyle/>
          <a:p>
            <a:pPr algn="just"/>
            <a:r>
              <a:rPr lang="en-US" b="0" i="0" dirty="0">
                <a:solidFill>
                  <a:srgbClr val="313131"/>
                </a:solidFill>
                <a:effectLst/>
                <a:latin typeface="Lausanne"/>
              </a:rPr>
              <a:t>A typical </a:t>
            </a:r>
            <a:r>
              <a:rPr lang="en-US" b="1" i="0" dirty="0">
                <a:solidFill>
                  <a:srgbClr val="313131"/>
                </a:solidFill>
                <a:effectLst/>
                <a:latin typeface="Lausanne"/>
              </a:rPr>
              <a:t>threat modeling process includes five steps: threat intelligence, asset identification, mitigation capabilities, risk assessment, and threat mapping. </a:t>
            </a:r>
            <a:r>
              <a:rPr lang="en-US" b="0" i="0" dirty="0">
                <a:solidFill>
                  <a:srgbClr val="313131"/>
                </a:solidFill>
                <a:effectLst/>
                <a:latin typeface="Lausanne"/>
              </a:rPr>
              <a:t>Each of these provides different insights and visibility into your security posture.</a:t>
            </a:r>
          </a:p>
          <a:p>
            <a:pPr algn="just"/>
            <a:r>
              <a:rPr lang="en-US" b="0" i="0" dirty="0">
                <a:solidFill>
                  <a:srgbClr val="313131"/>
                </a:solidFill>
                <a:effectLst/>
                <a:latin typeface="Lausanne"/>
              </a:rPr>
              <a:t>There are eight main methodologies you can use while threat modeling: STRIDE, PASTA, VAST, Trike, CVSS, Attack Trees, Security Cards, and </a:t>
            </a:r>
            <a:r>
              <a:rPr lang="en-US" b="0" i="0" dirty="0" err="1">
                <a:solidFill>
                  <a:srgbClr val="313131"/>
                </a:solidFill>
                <a:effectLst/>
                <a:latin typeface="Lausanne"/>
              </a:rPr>
              <a:t>hTMM</a:t>
            </a:r>
            <a:r>
              <a:rPr lang="en-US" b="0" i="0" dirty="0">
                <a:solidFill>
                  <a:srgbClr val="313131"/>
                </a:solidFill>
                <a:effectLst/>
                <a:latin typeface="Lausanne"/>
              </a:rPr>
              <a:t>. Each of these methodologies provides a different way to assess the threats facing your IT assets.</a:t>
            </a:r>
          </a:p>
        </p:txBody>
      </p:sp>
    </p:spTree>
    <p:extLst>
      <p:ext uri="{BB962C8B-B14F-4D97-AF65-F5344CB8AC3E}">
        <p14:creationId xmlns:p14="http://schemas.microsoft.com/office/powerpoint/2010/main" val="4217592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093237" y="1129411"/>
            <a:ext cx="11210907" cy="2031325"/>
          </a:xfrm>
          <a:prstGeom prst="rect">
            <a:avLst/>
          </a:prstGeom>
          <a:noFill/>
        </p:spPr>
        <p:txBody>
          <a:bodyPr wrap="square">
            <a:spAutoFit/>
          </a:bodyPr>
          <a:lstStyle/>
          <a:p>
            <a:r>
              <a:rPr lang="en-US" b="1" dirty="0"/>
              <a:t>CCSP QUESTION 44</a:t>
            </a:r>
          </a:p>
          <a:p>
            <a:endParaRPr lang="en-US" b="1" dirty="0"/>
          </a:p>
          <a:p>
            <a:pPr algn="just"/>
            <a:r>
              <a:rPr lang="en-US" b="1" dirty="0"/>
              <a:t>Who should be involved in review and maintenance of user accounts/access? </a:t>
            </a:r>
          </a:p>
          <a:p>
            <a:pPr algn="just"/>
            <a:r>
              <a:rPr lang="en-US" b="1" dirty="0"/>
              <a:t>A. The user’s manager </a:t>
            </a:r>
          </a:p>
          <a:p>
            <a:pPr algn="just"/>
            <a:r>
              <a:rPr lang="en-US" dirty="0"/>
              <a:t>B. The security manager </a:t>
            </a:r>
          </a:p>
          <a:p>
            <a:pPr algn="just"/>
            <a:r>
              <a:rPr lang="en-US" dirty="0"/>
              <a:t>C. The accounting department </a:t>
            </a:r>
          </a:p>
          <a:p>
            <a:pPr algn="just"/>
            <a:r>
              <a:rPr lang="en-US" dirty="0"/>
              <a:t>D. The incident response team</a:t>
            </a:r>
            <a:endParaRPr lang="en-US" b="1" dirty="0"/>
          </a:p>
        </p:txBody>
      </p:sp>
      <p:pic>
        <p:nvPicPr>
          <p:cNvPr id="2050" name="Picture 2" descr="7 User Access and Rights Review Best Practices | Ekran System">
            <a:extLst>
              <a:ext uri="{FF2B5EF4-FFF2-40B4-BE49-F238E27FC236}">
                <a16:creationId xmlns:a16="http://schemas.microsoft.com/office/drawing/2014/main" id="{AC5C0BD1-8AA8-32A2-2D9F-38A53394B4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026"/>
          <a:stretch/>
        </p:blipFill>
        <p:spPr bwMode="auto">
          <a:xfrm>
            <a:off x="2322212" y="3160736"/>
            <a:ext cx="7858125" cy="244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377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756807" y="360234"/>
            <a:ext cx="11210907" cy="1754326"/>
          </a:xfrm>
          <a:prstGeom prst="rect">
            <a:avLst/>
          </a:prstGeom>
          <a:noFill/>
        </p:spPr>
        <p:txBody>
          <a:bodyPr wrap="square">
            <a:spAutoFit/>
          </a:bodyPr>
          <a:lstStyle/>
          <a:p>
            <a:r>
              <a:rPr lang="en-US" b="1" dirty="0"/>
              <a:t>CCSP QUESTION 45</a:t>
            </a:r>
          </a:p>
          <a:p>
            <a:pPr algn="just"/>
            <a:r>
              <a:rPr lang="en-US" dirty="0"/>
              <a:t>Which of the following is NOT a core component of an SIEM solution? </a:t>
            </a:r>
          </a:p>
          <a:p>
            <a:pPr marL="342900" indent="-342900" algn="just">
              <a:buAutoNum type="alphaUcPeriod"/>
            </a:pPr>
            <a:r>
              <a:rPr lang="en-US" dirty="0"/>
              <a:t>Correlation </a:t>
            </a:r>
          </a:p>
          <a:p>
            <a:pPr algn="just"/>
            <a:r>
              <a:rPr lang="en-US" dirty="0"/>
              <a:t>B.   Aggregation </a:t>
            </a:r>
          </a:p>
          <a:p>
            <a:pPr algn="just"/>
            <a:r>
              <a:rPr lang="en-US" dirty="0"/>
              <a:t>C.   Compliance </a:t>
            </a:r>
          </a:p>
          <a:p>
            <a:pPr algn="just"/>
            <a:r>
              <a:rPr lang="en-US" b="1" dirty="0"/>
              <a:t>D.   Escalation</a:t>
            </a:r>
          </a:p>
        </p:txBody>
      </p:sp>
      <p:sp>
        <p:nvSpPr>
          <p:cNvPr id="3" name="TextBox 2">
            <a:extLst>
              <a:ext uri="{FF2B5EF4-FFF2-40B4-BE49-F238E27FC236}">
                <a16:creationId xmlns:a16="http://schemas.microsoft.com/office/drawing/2014/main" id="{09251B7C-DAEF-E10F-AC88-8914010204C4}"/>
              </a:ext>
            </a:extLst>
          </p:cNvPr>
          <p:cNvSpPr txBox="1"/>
          <p:nvPr/>
        </p:nvSpPr>
        <p:spPr>
          <a:xfrm>
            <a:off x="6387412" y="2275216"/>
            <a:ext cx="6344728" cy="3970318"/>
          </a:xfrm>
          <a:prstGeom prst="rect">
            <a:avLst/>
          </a:prstGeom>
          <a:noFill/>
        </p:spPr>
        <p:txBody>
          <a:bodyPr wrap="square">
            <a:spAutoFit/>
          </a:bodyPr>
          <a:lstStyle/>
          <a:p>
            <a:pPr algn="l"/>
            <a:r>
              <a:rPr lang="en-US" b="1" i="0" dirty="0">
                <a:solidFill>
                  <a:srgbClr val="313131"/>
                </a:solidFill>
                <a:effectLst/>
                <a:latin typeface="Lausanne"/>
              </a:rPr>
              <a:t>12 Components and Capabilities in a SIEM Architecture</a:t>
            </a:r>
            <a:endParaRPr lang="en-US" b="0" i="0" dirty="0">
              <a:solidFill>
                <a:srgbClr val="313131"/>
              </a:solidFill>
              <a:effectLst/>
              <a:latin typeface="Lausanne"/>
            </a:endParaRPr>
          </a:p>
          <a:p>
            <a:pPr algn="l"/>
            <a:r>
              <a:rPr lang="en-US" b="1" i="0" dirty="0">
                <a:solidFill>
                  <a:srgbClr val="313131"/>
                </a:solidFill>
                <a:effectLst/>
                <a:latin typeface="Lausanne"/>
              </a:rPr>
              <a:t>*Threat Intelligence</a:t>
            </a:r>
            <a:br>
              <a:rPr lang="en-US" b="0" i="0" dirty="0">
                <a:solidFill>
                  <a:srgbClr val="313131"/>
                </a:solidFill>
                <a:effectLst/>
                <a:latin typeface="Lausanne"/>
              </a:rPr>
            </a:br>
            <a:r>
              <a:rPr lang="en-US" b="1" i="0" dirty="0">
                <a:solidFill>
                  <a:srgbClr val="313131"/>
                </a:solidFill>
                <a:effectLst/>
                <a:latin typeface="Lausanne"/>
              </a:rPr>
              <a:t>* Threat Intelligence Feeds</a:t>
            </a:r>
            <a:r>
              <a:rPr lang="en-US" b="0" i="0" dirty="0">
                <a:solidFill>
                  <a:srgbClr val="313131"/>
                </a:solidFill>
                <a:effectLst/>
                <a:latin typeface="Lausanne"/>
              </a:rPr>
              <a:t>.</a:t>
            </a:r>
          </a:p>
          <a:p>
            <a:pPr algn="l"/>
            <a:r>
              <a:rPr lang="en-US" b="1" i="0" dirty="0">
                <a:solidFill>
                  <a:srgbClr val="313131"/>
                </a:solidFill>
                <a:effectLst/>
                <a:latin typeface="Lausanne"/>
              </a:rPr>
              <a:t>* Correlation and Security Monitoring</a:t>
            </a:r>
            <a:br>
              <a:rPr lang="en-US" b="0" i="0" dirty="0">
                <a:solidFill>
                  <a:srgbClr val="313131"/>
                </a:solidFill>
                <a:effectLst/>
                <a:latin typeface="Lausanne"/>
              </a:rPr>
            </a:br>
            <a:r>
              <a:rPr lang="en-US" b="1" i="0" dirty="0">
                <a:solidFill>
                  <a:srgbClr val="313131"/>
                </a:solidFill>
                <a:effectLst/>
                <a:latin typeface="Lausanne"/>
              </a:rPr>
              <a:t>* Analytics</a:t>
            </a:r>
            <a:br>
              <a:rPr lang="en-US" b="0" i="0" dirty="0">
                <a:solidFill>
                  <a:srgbClr val="313131"/>
                </a:solidFill>
                <a:effectLst/>
                <a:latin typeface="Lausanne"/>
              </a:rPr>
            </a:br>
            <a:r>
              <a:rPr lang="en-US" b="1" i="0" dirty="0">
                <a:solidFill>
                  <a:srgbClr val="313131"/>
                </a:solidFill>
                <a:effectLst/>
                <a:latin typeface="Lausanne"/>
              </a:rPr>
              <a:t>* Alerting</a:t>
            </a:r>
            <a:br>
              <a:rPr lang="en-US" b="0" i="0" dirty="0">
                <a:solidFill>
                  <a:srgbClr val="313131"/>
                </a:solidFill>
                <a:effectLst/>
                <a:latin typeface="Lausanne"/>
              </a:rPr>
            </a:br>
            <a:r>
              <a:rPr lang="en-US" b="1" i="0" dirty="0">
                <a:solidFill>
                  <a:srgbClr val="313131"/>
                </a:solidFill>
                <a:effectLst/>
                <a:latin typeface="Lausanne"/>
              </a:rPr>
              <a:t>* Dashboards</a:t>
            </a:r>
            <a:br>
              <a:rPr lang="en-US" b="0" i="0" dirty="0">
                <a:solidFill>
                  <a:srgbClr val="313131"/>
                </a:solidFill>
                <a:effectLst/>
                <a:latin typeface="Lausanne"/>
              </a:rPr>
            </a:br>
            <a:r>
              <a:rPr lang="en-US" b="1" i="0" dirty="0">
                <a:solidFill>
                  <a:srgbClr val="313131"/>
                </a:solidFill>
                <a:effectLst/>
                <a:latin typeface="Lausanne"/>
              </a:rPr>
              <a:t>* Compliance</a:t>
            </a:r>
            <a:br>
              <a:rPr lang="en-US" b="0" i="0" dirty="0">
                <a:solidFill>
                  <a:srgbClr val="313131"/>
                </a:solidFill>
                <a:effectLst/>
                <a:latin typeface="Lausanne"/>
              </a:rPr>
            </a:br>
            <a:r>
              <a:rPr lang="en-US" b="1" i="0" dirty="0">
                <a:solidFill>
                  <a:srgbClr val="313131"/>
                </a:solidFill>
                <a:effectLst/>
                <a:latin typeface="Lausanne"/>
              </a:rPr>
              <a:t>* Retention</a:t>
            </a:r>
            <a:br>
              <a:rPr lang="en-US" b="0" i="0" dirty="0">
                <a:solidFill>
                  <a:srgbClr val="313131"/>
                </a:solidFill>
                <a:effectLst/>
                <a:latin typeface="Lausanne"/>
              </a:rPr>
            </a:br>
            <a:r>
              <a:rPr lang="en-US" b="1" i="0" dirty="0">
                <a:solidFill>
                  <a:srgbClr val="313131"/>
                </a:solidFill>
                <a:effectLst/>
                <a:latin typeface="Lausanne"/>
              </a:rPr>
              <a:t>* Forensic Analysis</a:t>
            </a:r>
            <a:br>
              <a:rPr lang="en-US" b="0" i="0" dirty="0">
                <a:solidFill>
                  <a:srgbClr val="313131"/>
                </a:solidFill>
                <a:effectLst/>
                <a:latin typeface="Lausanne"/>
              </a:rPr>
            </a:br>
            <a:r>
              <a:rPr lang="en-US" b="1" i="0" dirty="0">
                <a:solidFill>
                  <a:srgbClr val="313131"/>
                </a:solidFill>
                <a:effectLst/>
                <a:latin typeface="Lausanne"/>
              </a:rPr>
              <a:t>* Threat Hunting</a:t>
            </a:r>
            <a:br>
              <a:rPr lang="en-US" b="0" i="0" dirty="0">
                <a:solidFill>
                  <a:srgbClr val="313131"/>
                </a:solidFill>
                <a:effectLst/>
                <a:latin typeface="Lausanne"/>
              </a:rPr>
            </a:br>
            <a:r>
              <a:rPr lang="en-US" b="1" i="0" dirty="0">
                <a:solidFill>
                  <a:srgbClr val="313131"/>
                </a:solidFill>
                <a:effectLst/>
                <a:latin typeface="Lausanne"/>
              </a:rPr>
              <a:t>* Incident Response</a:t>
            </a:r>
            <a:br>
              <a:rPr lang="en-US" b="0" i="0" dirty="0">
                <a:solidFill>
                  <a:srgbClr val="313131"/>
                </a:solidFill>
                <a:effectLst/>
                <a:latin typeface="Lausanne"/>
              </a:rPr>
            </a:br>
            <a:r>
              <a:rPr lang="en-US" b="1" i="0" dirty="0">
                <a:solidFill>
                  <a:srgbClr val="313131"/>
                </a:solidFill>
                <a:effectLst/>
                <a:latin typeface="Lausanne"/>
              </a:rPr>
              <a:t>* SOC Automation</a:t>
            </a:r>
            <a:br>
              <a:rPr lang="en-US" b="0" i="0" dirty="0">
                <a:solidFill>
                  <a:srgbClr val="313131"/>
                </a:solidFill>
                <a:effectLst/>
                <a:latin typeface="Lausanne"/>
              </a:rPr>
            </a:br>
            <a:endParaRPr lang="en-US" b="0" i="0" dirty="0">
              <a:solidFill>
                <a:srgbClr val="313131"/>
              </a:solidFill>
              <a:effectLst/>
              <a:latin typeface="Lausanne"/>
            </a:endParaRPr>
          </a:p>
        </p:txBody>
      </p:sp>
      <p:pic>
        <p:nvPicPr>
          <p:cNvPr id="3076" name="Picture 4" descr="Self-Hosted Hybrid-Managed">
            <a:extLst>
              <a:ext uri="{FF2B5EF4-FFF2-40B4-BE49-F238E27FC236}">
                <a16:creationId xmlns:a16="http://schemas.microsoft.com/office/drawing/2014/main" id="{69EAE420-1C77-9927-D45C-606244452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99" y="2139344"/>
            <a:ext cx="5743913" cy="410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214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791312" y="1240129"/>
            <a:ext cx="10155609" cy="2308324"/>
          </a:xfrm>
          <a:prstGeom prst="rect">
            <a:avLst/>
          </a:prstGeom>
          <a:noFill/>
        </p:spPr>
        <p:txBody>
          <a:bodyPr wrap="square">
            <a:spAutoFit/>
          </a:bodyPr>
          <a:lstStyle/>
          <a:p>
            <a:r>
              <a:rPr lang="en-US" b="1" dirty="0"/>
              <a:t>CCSP QUESTION 46</a:t>
            </a:r>
          </a:p>
          <a:p>
            <a:pPr algn="just"/>
            <a:r>
              <a:rPr lang="en-US" b="1" dirty="0"/>
              <a:t>Which of the following is a method for apportioning resources that involves setting maximum usage amounts for all tenants/customers within the environment? </a:t>
            </a:r>
          </a:p>
          <a:p>
            <a:pPr algn="just"/>
            <a:r>
              <a:rPr lang="en-US" dirty="0"/>
              <a:t>Response: </a:t>
            </a:r>
          </a:p>
          <a:p>
            <a:pPr algn="just"/>
            <a:r>
              <a:rPr lang="en-US" dirty="0"/>
              <a:t>A. Reservations </a:t>
            </a:r>
          </a:p>
          <a:p>
            <a:pPr algn="just"/>
            <a:r>
              <a:rPr lang="en-US" dirty="0"/>
              <a:t>B. Shares </a:t>
            </a:r>
          </a:p>
          <a:p>
            <a:pPr algn="just"/>
            <a:r>
              <a:rPr lang="en-US" dirty="0"/>
              <a:t>C. Cancellations </a:t>
            </a:r>
          </a:p>
          <a:p>
            <a:pPr algn="just"/>
            <a:r>
              <a:rPr lang="en-US" b="1" dirty="0"/>
              <a:t>D. Limits</a:t>
            </a:r>
          </a:p>
        </p:txBody>
      </p:sp>
      <p:sp>
        <p:nvSpPr>
          <p:cNvPr id="4" name="TextBox 3">
            <a:extLst>
              <a:ext uri="{FF2B5EF4-FFF2-40B4-BE49-F238E27FC236}">
                <a16:creationId xmlns:a16="http://schemas.microsoft.com/office/drawing/2014/main" id="{E58DF096-291C-AE74-636F-F0B9D4D520AD}"/>
              </a:ext>
            </a:extLst>
          </p:cNvPr>
          <p:cNvSpPr txBox="1"/>
          <p:nvPr/>
        </p:nvSpPr>
        <p:spPr>
          <a:xfrm>
            <a:off x="3538986" y="3727778"/>
            <a:ext cx="6094562" cy="923330"/>
          </a:xfrm>
          <a:prstGeom prst="rect">
            <a:avLst/>
          </a:prstGeom>
          <a:noFill/>
        </p:spPr>
        <p:txBody>
          <a:bodyPr wrap="square">
            <a:spAutoFit/>
          </a:bodyPr>
          <a:lstStyle/>
          <a:p>
            <a:r>
              <a:rPr lang="en-IN" b="1" dirty="0"/>
              <a:t>Example</a:t>
            </a:r>
            <a:r>
              <a:rPr lang="en-IN" dirty="0"/>
              <a:t>:</a:t>
            </a:r>
            <a:br>
              <a:rPr lang="en-IN" dirty="0"/>
            </a:br>
            <a:r>
              <a:rPr lang="en-IN" b="1" i="0" dirty="0" err="1">
                <a:solidFill>
                  <a:srgbClr val="292929"/>
                </a:solidFill>
                <a:effectLst/>
                <a:latin typeface="Menlo"/>
              </a:rPr>
              <a:t>limits</a:t>
            </a:r>
            <a:r>
              <a:rPr lang="en-IN" i="0" dirty="0" err="1">
                <a:solidFill>
                  <a:srgbClr val="292929"/>
                </a:solidFill>
                <a:effectLst/>
                <a:latin typeface="Menlo"/>
              </a:rPr>
              <a:t>.cpu</a:t>
            </a:r>
            <a:r>
              <a:rPr lang="en-IN" i="0" dirty="0">
                <a:solidFill>
                  <a:srgbClr val="292929"/>
                </a:solidFill>
                <a:effectLst/>
                <a:latin typeface="Menlo"/>
              </a:rPr>
              <a:t>: "4"</a:t>
            </a:r>
            <a:br>
              <a:rPr lang="en-IN" b="1" dirty="0"/>
            </a:br>
            <a:r>
              <a:rPr lang="en-IN" b="1" i="0" dirty="0" err="1">
                <a:solidFill>
                  <a:srgbClr val="292929"/>
                </a:solidFill>
                <a:effectLst/>
                <a:latin typeface="Menlo"/>
              </a:rPr>
              <a:t>limits</a:t>
            </a:r>
            <a:r>
              <a:rPr lang="en-IN" i="0" dirty="0" err="1">
                <a:solidFill>
                  <a:srgbClr val="292929"/>
                </a:solidFill>
                <a:effectLst/>
                <a:latin typeface="Menlo"/>
              </a:rPr>
              <a:t>.memory</a:t>
            </a:r>
            <a:r>
              <a:rPr lang="en-IN" i="0" dirty="0">
                <a:solidFill>
                  <a:srgbClr val="292929"/>
                </a:solidFill>
                <a:effectLst/>
                <a:latin typeface="Menlo"/>
              </a:rPr>
              <a:t>: "2Gi"</a:t>
            </a:r>
            <a:endParaRPr lang="en-IN" dirty="0"/>
          </a:p>
        </p:txBody>
      </p:sp>
    </p:spTree>
    <p:extLst>
      <p:ext uri="{BB962C8B-B14F-4D97-AF65-F5344CB8AC3E}">
        <p14:creationId xmlns:p14="http://schemas.microsoft.com/office/powerpoint/2010/main" val="1188098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786801" y="1208259"/>
            <a:ext cx="10155609" cy="2308324"/>
          </a:xfrm>
          <a:prstGeom prst="rect">
            <a:avLst/>
          </a:prstGeom>
          <a:noFill/>
        </p:spPr>
        <p:txBody>
          <a:bodyPr wrap="square">
            <a:spAutoFit/>
          </a:bodyPr>
          <a:lstStyle/>
          <a:p>
            <a:r>
              <a:rPr lang="en-US" b="1" dirty="0"/>
              <a:t>CCSP QUESTION 47</a:t>
            </a:r>
          </a:p>
          <a:p>
            <a:pPr algn="just"/>
            <a:r>
              <a:rPr lang="en-US" b="1" dirty="0"/>
              <a:t>Cloud data encryption situation where the cloud customer retains control of the encryption keys, and the cloud provider only processes and stores the data could be considered a ______. </a:t>
            </a:r>
          </a:p>
          <a:p>
            <a:pPr algn="just"/>
            <a:r>
              <a:rPr lang="en-US" dirty="0"/>
              <a:t>Response: </a:t>
            </a:r>
          </a:p>
          <a:p>
            <a:pPr marL="342900" indent="-342900" algn="just">
              <a:buAutoNum type="alphaUcPeriod"/>
            </a:pPr>
            <a:r>
              <a:rPr lang="en-US" dirty="0"/>
              <a:t>Threat </a:t>
            </a:r>
          </a:p>
          <a:p>
            <a:pPr algn="just"/>
            <a:r>
              <a:rPr lang="en-US" dirty="0"/>
              <a:t>B. Risk </a:t>
            </a:r>
          </a:p>
          <a:p>
            <a:pPr algn="just"/>
            <a:r>
              <a:rPr lang="en-US" b="1" dirty="0"/>
              <a:t>C. Hybrid cloud deployment model </a:t>
            </a:r>
          </a:p>
          <a:p>
            <a:pPr algn="just"/>
            <a:r>
              <a:rPr lang="en-US" dirty="0"/>
              <a:t>D. Case of infringing on the rights of the provider</a:t>
            </a:r>
            <a:endParaRPr lang="en-US" b="1" dirty="0"/>
          </a:p>
        </p:txBody>
      </p:sp>
      <p:pic>
        <p:nvPicPr>
          <p:cNvPr id="1028" name="Picture 4" descr="Bring Your Own Key (BYOK) to the Google Cloud Brings New Opportunities to  Financial Institutions">
            <a:extLst>
              <a:ext uri="{FF2B5EF4-FFF2-40B4-BE49-F238E27FC236}">
                <a16:creationId xmlns:a16="http://schemas.microsoft.com/office/drawing/2014/main" id="{765304E6-7429-1BB9-8CF9-4A50ADCA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526" y="2243704"/>
            <a:ext cx="5083751" cy="3629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0BBFBA1-ABB8-95EB-F520-2B7B93629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801" y="3674615"/>
            <a:ext cx="4794359" cy="210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777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60323" y="1881119"/>
            <a:ext cx="10155609" cy="2308324"/>
          </a:xfrm>
          <a:prstGeom prst="rect">
            <a:avLst/>
          </a:prstGeom>
          <a:noFill/>
        </p:spPr>
        <p:txBody>
          <a:bodyPr wrap="square">
            <a:spAutoFit/>
          </a:bodyPr>
          <a:lstStyle/>
          <a:p>
            <a:r>
              <a:rPr lang="en-US" b="1" dirty="0"/>
              <a:t>CCSP QUESTION 48</a:t>
            </a:r>
          </a:p>
          <a:p>
            <a:endParaRPr lang="en-US" b="1" dirty="0"/>
          </a:p>
          <a:p>
            <a:pPr algn="just"/>
            <a:r>
              <a:rPr lang="en-US" b="1" dirty="0"/>
              <a:t>What is the risk to the organization posed by dashboards that display data discovery results? </a:t>
            </a:r>
          </a:p>
          <a:p>
            <a:pPr algn="just"/>
            <a:r>
              <a:rPr lang="en-US" b="1" dirty="0"/>
              <a:t>Response: </a:t>
            </a:r>
          </a:p>
          <a:p>
            <a:pPr algn="just"/>
            <a:r>
              <a:rPr lang="en-US" dirty="0"/>
              <a:t>A. Increased chance of external penetration </a:t>
            </a:r>
          </a:p>
          <a:p>
            <a:pPr algn="just"/>
            <a:r>
              <a:rPr lang="en-US" b="1" dirty="0"/>
              <a:t>B. Flawed management decisions based on massaged displays </a:t>
            </a:r>
          </a:p>
          <a:p>
            <a:pPr algn="just"/>
            <a:r>
              <a:rPr lang="en-US" dirty="0"/>
              <a:t>C. Higher likelihood of inadvertent disclosure </a:t>
            </a:r>
          </a:p>
          <a:p>
            <a:pPr algn="just"/>
            <a:r>
              <a:rPr lang="en-US" dirty="0"/>
              <a:t>D. Raised incidence of physical theft</a:t>
            </a:r>
            <a:endParaRPr lang="en-US" b="1" dirty="0"/>
          </a:p>
        </p:txBody>
      </p:sp>
    </p:spTree>
    <p:extLst>
      <p:ext uri="{BB962C8B-B14F-4D97-AF65-F5344CB8AC3E}">
        <p14:creationId xmlns:p14="http://schemas.microsoft.com/office/powerpoint/2010/main" val="1353850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60323" y="1881119"/>
            <a:ext cx="10155609" cy="2585323"/>
          </a:xfrm>
          <a:prstGeom prst="rect">
            <a:avLst/>
          </a:prstGeom>
          <a:noFill/>
        </p:spPr>
        <p:txBody>
          <a:bodyPr wrap="square">
            <a:spAutoFit/>
          </a:bodyPr>
          <a:lstStyle/>
          <a:p>
            <a:r>
              <a:rPr lang="en-US" b="1" dirty="0"/>
              <a:t>CCSP QUESTION 49</a:t>
            </a:r>
          </a:p>
          <a:p>
            <a:endParaRPr lang="en-US" b="1" dirty="0"/>
          </a:p>
          <a:p>
            <a:r>
              <a:rPr lang="en-US" b="1" dirty="0"/>
              <a:t>An organization could have many reasons that are common throughout the industry to activate a BCDR situation. Which of the following is NOT a typical reason to activate a BCDR plan? </a:t>
            </a:r>
          </a:p>
          <a:p>
            <a:r>
              <a:rPr lang="en-US" dirty="0"/>
              <a:t>Response: </a:t>
            </a:r>
          </a:p>
          <a:p>
            <a:r>
              <a:rPr lang="en-US" dirty="0"/>
              <a:t>A. Natural disaster </a:t>
            </a:r>
          </a:p>
          <a:p>
            <a:r>
              <a:rPr lang="en-US" dirty="0"/>
              <a:t>B. Utility outage </a:t>
            </a:r>
          </a:p>
          <a:p>
            <a:r>
              <a:rPr lang="en-US" b="1" dirty="0"/>
              <a:t>C. Staff loss </a:t>
            </a:r>
          </a:p>
          <a:p>
            <a:r>
              <a:rPr lang="en-US" dirty="0"/>
              <a:t>D. Terrorist attack</a:t>
            </a:r>
            <a:endParaRPr lang="en-US" b="1" dirty="0"/>
          </a:p>
        </p:txBody>
      </p:sp>
    </p:spTree>
    <p:extLst>
      <p:ext uri="{BB962C8B-B14F-4D97-AF65-F5344CB8AC3E}">
        <p14:creationId xmlns:p14="http://schemas.microsoft.com/office/powerpoint/2010/main" val="420400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656120"/>
            <a:ext cx="8531525" cy="3416320"/>
          </a:xfrm>
          <a:prstGeom prst="rect">
            <a:avLst/>
          </a:prstGeom>
          <a:noFill/>
        </p:spPr>
        <p:txBody>
          <a:bodyPr wrap="square">
            <a:spAutoFit/>
          </a:bodyPr>
          <a:lstStyle/>
          <a:p>
            <a:r>
              <a:rPr lang="en-US" b="1" dirty="0"/>
              <a:t>CCSP QUESTION 5</a:t>
            </a:r>
          </a:p>
          <a:p>
            <a:endParaRPr lang="en-US" b="1" dirty="0"/>
          </a:p>
          <a:p>
            <a:pPr algn="just"/>
            <a:r>
              <a:rPr lang="en-US" b="1" dirty="0"/>
              <a:t>When an organization implements SIEM solution and begins aggregating event data, the configured event sources are only valid at the time it was configured. Application modifications, patching, and other upgrades will change the events generated and how they are represented over time. What process is necessary to ensure events are collected and processed with this in mind?</a:t>
            </a:r>
          </a:p>
          <a:p>
            <a:endParaRPr lang="en-US" b="1" dirty="0"/>
          </a:p>
          <a:p>
            <a:r>
              <a:rPr lang="en-US" b="1" dirty="0"/>
              <a:t>A. Continual review </a:t>
            </a:r>
          </a:p>
          <a:p>
            <a:r>
              <a:rPr lang="en-US" b="1" dirty="0"/>
              <a:t>B. Continuous optimization </a:t>
            </a:r>
          </a:p>
          <a:p>
            <a:r>
              <a:rPr lang="en-US" b="1" dirty="0"/>
              <a:t>C. Aggregation updates</a:t>
            </a:r>
          </a:p>
          <a:p>
            <a:r>
              <a:rPr lang="en-US" b="1" dirty="0"/>
              <a:t> D. Event elasticity</a:t>
            </a:r>
          </a:p>
        </p:txBody>
      </p:sp>
    </p:spTree>
    <p:extLst>
      <p:ext uri="{BB962C8B-B14F-4D97-AF65-F5344CB8AC3E}">
        <p14:creationId xmlns:p14="http://schemas.microsoft.com/office/powerpoint/2010/main" val="544645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60323" y="1881119"/>
            <a:ext cx="10155609" cy="2862322"/>
          </a:xfrm>
          <a:prstGeom prst="rect">
            <a:avLst/>
          </a:prstGeom>
          <a:noFill/>
        </p:spPr>
        <p:txBody>
          <a:bodyPr wrap="square">
            <a:spAutoFit/>
          </a:bodyPr>
          <a:lstStyle/>
          <a:p>
            <a:r>
              <a:rPr lang="en-US" b="1" dirty="0"/>
              <a:t>CCSP QUESTION 50</a:t>
            </a:r>
          </a:p>
          <a:p>
            <a:endParaRPr lang="en-US" b="1" dirty="0"/>
          </a:p>
          <a:p>
            <a:r>
              <a:rPr lang="en-US" b="1" dirty="0"/>
              <a:t>Although performing BCDR tests at regular intervals is a best practice to ensure processes and documentation are still relevant and efficient, which of the following represents a reason to conduct a BCDR review outside of the regular interval? </a:t>
            </a:r>
          </a:p>
          <a:p>
            <a:r>
              <a:rPr lang="en-US" dirty="0"/>
              <a:t>Response: </a:t>
            </a:r>
          </a:p>
          <a:p>
            <a:r>
              <a:rPr lang="en-US" dirty="0"/>
              <a:t>A. Staff changes </a:t>
            </a:r>
          </a:p>
          <a:p>
            <a:r>
              <a:rPr lang="en-US" b="1" dirty="0"/>
              <a:t>B. Application changes </a:t>
            </a:r>
          </a:p>
          <a:p>
            <a:r>
              <a:rPr lang="en-US" dirty="0"/>
              <a:t>C. Regulatory changes </a:t>
            </a:r>
          </a:p>
          <a:p>
            <a:r>
              <a:rPr lang="en-US" dirty="0"/>
              <a:t>D. Management changes</a:t>
            </a:r>
            <a:endParaRPr lang="en-US" b="1" dirty="0"/>
          </a:p>
        </p:txBody>
      </p:sp>
    </p:spTree>
    <p:extLst>
      <p:ext uri="{BB962C8B-B14F-4D97-AF65-F5344CB8AC3E}">
        <p14:creationId xmlns:p14="http://schemas.microsoft.com/office/powerpoint/2010/main" val="1235242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60323" y="1881119"/>
            <a:ext cx="10155609" cy="2308324"/>
          </a:xfrm>
          <a:prstGeom prst="rect">
            <a:avLst/>
          </a:prstGeom>
          <a:noFill/>
        </p:spPr>
        <p:txBody>
          <a:bodyPr wrap="square">
            <a:spAutoFit/>
          </a:bodyPr>
          <a:lstStyle/>
          <a:p>
            <a:r>
              <a:rPr lang="en-US" b="1" dirty="0"/>
              <a:t>CCSP QUESTION 51</a:t>
            </a:r>
          </a:p>
          <a:p>
            <a:endParaRPr lang="en-US" b="1" dirty="0"/>
          </a:p>
          <a:p>
            <a:r>
              <a:rPr lang="en-US" b="1" dirty="0"/>
              <a:t>Resolving resource contentions in the cloud will most likely be the job of the ______. </a:t>
            </a:r>
          </a:p>
          <a:p>
            <a:r>
              <a:rPr lang="en-US" b="1" dirty="0"/>
              <a:t>Response: </a:t>
            </a:r>
          </a:p>
          <a:p>
            <a:r>
              <a:rPr lang="en-US" dirty="0"/>
              <a:t>A. Router </a:t>
            </a:r>
          </a:p>
          <a:p>
            <a:r>
              <a:rPr lang="en-US" dirty="0"/>
              <a:t>B. Emulator </a:t>
            </a:r>
          </a:p>
          <a:p>
            <a:r>
              <a:rPr lang="en-US" dirty="0"/>
              <a:t>C. Regulator </a:t>
            </a:r>
          </a:p>
          <a:p>
            <a:r>
              <a:rPr lang="en-US" b="1" dirty="0"/>
              <a:t>D. Hypervisor</a:t>
            </a:r>
          </a:p>
        </p:txBody>
      </p:sp>
    </p:spTree>
    <p:extLst>
      <p:ext uri="{BB962C8B-B14F-4D97-AF65-F5344CB8AC3E}">
        <p14:creationId xmlns:p14="http://schemas.microsoft.com/office/powerpoint/2010/main" val="1417046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60323" y="1881119"/>
            <a:ext cx="10155609" cy="2585323"/>
          </a:xfrm>
          <a:prstGeom prst="rect">
            <a:avLst/>
          </a:prstGeom>
          <a:noFill/>
        </p:spPr>
        <p:txBody>
          <a:bodyPr wrap="square">
            <a:spAutoFit/>
          </a:bodyPr>
          <a:lstStyle/>
          <a:p>
            <a:r>
              <a:rPr lang="en-US" b="1" dirty="0"/>
              <a:t>CCSP QUESTION 52</a:t>
            </a:r>
          </a:p>
          <a:p>
            <a:endParaRPr lang="en-US" b="1" dirty="0"/>
          </a:p>
          <a:p>
            <a:r>
              <a:rPr lang="en-US" b="1" dirty="0"/>
              <a:t>Before deploying a specific brand of virtualization toolset, it is important to configure it according to ______ . </a:t>
            </a:r>
          </a:p>
          <a:p>
            <a:r>
              <a:rPr lang="en-US" dirty="0"/>
              <a:t>Response: </a:t>
            </a:r>
          </a:p>
          <a:p>
            <a:r>
              <a:rPr lang="en-US" dirty="0"/>
              <a:t>A. Industry standards </a:t>
            </a:r>
          </a:p>
          <a:p>
            <a:r>
              <a:rPr lang="en-US" dirty="0"/>
              <a:t>B. Prevailing law of that jurisdiction </a:t>
            </a:r>
          </a:p>
          <a:p>
            <a:r>
              <a:rPr lang="en-US" b="1" dirty="0"/>
              <a:t>C. Vendor guidance </a:t>
            </a:r>
          </a:p>
          <a:p>
            <a:r>
              <a:rPr lang="en-US" dirty="0"/>
              <a:t>D. Expert opinion</a:t>
            </a:r>
            <a:endParaRPr lang="en-US" b="1" dirty="0"/>
          </a:p>
        </p:txBody>
      </p:sp>
    </p:spTree>
    <p:extLst>
      <p:ext uri="{BB962C8B-B14F-4D97-AF65-F5344CB8AC3E}">
        <p14:creationId xmlns:p14="http://schemas.microsoft.com/office/powerpoint/2010/main" val="1746239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60323" y="1881119"/>
            <a:ext cx="10155609" cy="2308324"/>
          </a:xfrm>
          <a:prstGeom prst="rect">
            <a:avLst/>
          </a:prstGeom>
          <a:noFill/>
        </p:spPr>
        <p:txBody>
          <a:bodyPr wrap="square">
            <a:spAutoFit/>
          </a:bodyPr>
          <a:lstStyle/>
          <a:p>
            <a:r>
              <a:rPr lang="en-US" b="1" dirty="0"/>
              <a:t>CCSP QUESTION 53</a:t>
            </a:r>
          </a:p>
          <a:p>
            <a:endParaRPr lang="en-US" b="1" dirty="0"/>
          </a:p>
          <a:p>
            <a:r>
              <a:rPr lang="en-US" b="1" dirty="0"/>
              <a:t>What is the most secure form of code testing and review? </a:t>
            </a:r>
          </a:p>
          <a:p>
            <a:r>
              <a:rPr lang="en-US" b="1" dirty="0"/>
              <a:t>Response: </a:t>
            </a:r>
          </a:p>
          <a:p>
            <a:r>
              <a:rPr lang="en-US" dirty="0"/>
              <a:t>A. Open source </a:t>
            </a:r>
          </a:p>
          <a:p>
            <a:r>
              <a:rPr lang="en-US" dirty="0"/>
              <a:t>B. Proprietary/internal </a:t>
            </a:r>
          </a:p>
          <a:p>
            <a:r>
              <a:rPr lang="en-US" dirty="0"/>
              <a:t>C. Neither open source nor proprietary </a:t>
            </a:r>
          </a:p>
          <a:p>
            <a:r>
              <a:rPr lang="en-US" b="1" dirty="0"/>
              <a:t>D. Combination of open source and proprietary</a:t>
            </a:r>
          </a:p>
        </p:txBody>
      </p:sp>
    </p:spTree>
    <p:extLst>
      <p:ext uri="{BB962C8B-B14F-4D97-AF65-F5344CB8AC3E}">
        <p14:creationId xmlns:p14="http://schemas.microsoft.com/office/powerpoint/2010/main" val="25512466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60323" y="1881119"/>
            <a:ext cx="10155609" cy="2308324"/>
          </a:xfrm>
          <a:prstGeom prst="rect">
            <a:avLst/>
          </a:prstGeom>
          <a:noFill/>
        </p:spPr>
        <p:txBody>
          <a:bodyPr wrap="square">
            <a:spAutoFit/>
          </a:bodyPr>
          <a:lstStyle/>
          <a:p>
            <a:r>
              <a:rPr lang="en-US" b="1" dirty="0"/>
              <a:t>CCSP QUESTION 54</a:t>
            </a:r>
          </a:p>
          <a:p>
            <a:endParaRPr lang="en-US" b="1" dirty="0"/>
          </a:p>
          <a:p>
            <a:r>
              <a:rPr lang="en-US" b="1" dirty="0"/>
              <a:t>In application-level encryption, where does the encryption engine reside? </a:t>
            </a:r>
          </a:p>
          <a:p>
            <a:r>
              <a:rPr lang="en-US" b="1" dirty="0"/>
              <a:t>Response: </a:t>
            </a:r>
          </a:p>
          <a:p>
            <a:r>
              <a:rPr lang="en-US" b="1" dirty="0"/>
              <a:t>A. In the application accessing the database </a:t>
            </a:r>
          </a:p>
          <a:p>
            <a:r>
              <a:rPr lang="en-US" dirty="0"/>
              <a:t>B. In the OS on which the application is run </a:t>
            </a:r>
          </a:p>
          <a:p>
            <a:r>
              <a:rPr lang="en-US" dirty="0"/>
              <a:t>C. Within the database accessed by the application </a:t>
            </a:r>
          </a:p>
          <a:p>
            <a:r>
              <a:rPr lang="en-US" dirty="0"/>
              <a:t>D. In the volume where the database resides</a:t>
            </a:r>
            <a:endParaRPr lang="en-US" b="1" dirty="0"/>
          </a:p>
        </p:txBody>
      </p:sp>
    </p:spTree>
    <p:extLst>
      <p:ext uri="{BB962C8B-B14F-4D97-AF65-F5344CB8AC3E}">
        <p14:creationId xmlns:p14="http://schemas.microsoft.com/office/powerpoint/2010/main" val="203821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912745" y="406002"/>
            <a:ext cx="10155609" cy="2308324"/>
          </a:xfrm>
          <a:prstGeom prst="rect">
            <a:avLst/>
          </a:prstGeom>
          <a:noFill/>
        </p:spPr>
        <p:txBody>
          <a:bodyPr wrap="square">
            <a:spAutoFit/>
          </a:bodyPr>
          <a:lstStyle/>
          <a:p>
            <a:r>
              <a:rPr lang="en-US" b="1" dirty="0"/>
              <a:t>CCSP QUESTION 55</a:t>
            </a:r>
          </a:p>
          <a:p>
            <a:endParaRPr lang="en-US" b="1" dirty="0"/>
          </a:p>
          <a:p>
            <a:r>
              <a:rPr lang="en-US" b="1" dirty="0"/>
              <a:t>SOC 2 reports were intended to be ______. </a:t>
            </a:r>
          </a:p>
          <a:p>
            <a:r>
              <a:rPr lang="en-US" b="1" dirty="0"/>
              <a:t>Response:</a:t>
            </a:r>
          </a:p>
          <a:p>
            <a:r>
              <a:rPr lang="en-US" dirty="0"/>
              <a:t>A. Released to the public </a:t>
            </a:r>
          </a:p>
          <a:p>
            <a:r>
              <a:rPr lang="en-US" dirty="0"/>
              <a:t>B. Only technical assessments </a:t>
            </a:r>
          </a:p>
          <a:p>
            <a:r>
              <a:rPr lang="en-US" b="1" dirty="0"/>
              <a:t>C. Retained for internal use </a:t>
            </a:r>
          </a:p>
          <a:p>
            <a:r>
              <a:rPr lang="en-US" dirty="0"/>
              <a:t>D. Nonbinding</a:t>
            </a:r>
            <a:endParaRPr lang="en-US" b="1" dirty="0"/>
          </a:p>
        </p:txBody>
      </p:sp>
      <p:pic>
        <p:nvPicPr>
          <p:cNvPr id="2050" name="Picture 2" descr="See the source image">
            <a:extLst>
              <a:ext uri="{FF2B5EF4-FFF2-40B4-BE49-F238E27FC236}">
                <a16:creationId xmlns:a16="http://schemas.microsoft.com/office/drawing/2014/main" id="{7D5E9BEF-6FAF-B00A-5C2E-62F4FEA50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082" y="2406045"/>
            <a:ext cx="7044187" cy="323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846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837984" y="843677"/>
            <a:ext cx="8832892" cy="2585323"/>
          </a:xfrm>
          <a:prstGeom prst="rect">
            <a:avLst/>
          </a:prstGeom>
          <a:noFill/>
        </p:spPr>
        <p:txBody>
          <a:bodyPr wrap="square">
            <a:spAutoFit/>
          </a:bodyPr>
          <a:lstStyle/>
          <a:p>
            <a:r>
              <a:rPr lang="en-US" b="1" dirty="0"/>
              <a:t>CCSP QUESTION 56</a:t>
            </a:r>
          </a:p>
          <a:p>
            <a:endParaRPr lang="en-US" b="1" dirty="0"/>
          </a:p>
          <a:p>
            <a:r>
              <a:rPr lang="en-IN" b="1" dirty="0"/>
              <a:t>Which of the following is the correct name for Tier II of the Uptime Institute Data Centre Site Infrastructure Tier Standard Topology? </a:t>
            </a:r>
          </a:p>
          <a:p>
            <a:r>
              <a:rPr lang="en-IN" b="1" dirty="0"/>
              <a:t>Response: </a:t>
            </a:r>
          </a:p>
          <a:p>
            <a:pPr marL="342900" indent="-342900">
              <a:buAutoNum type="alphaUcPeriod"/>
            </a:pPr>
            <a:r>
              <a:rPr lang="en-IN" dirty="0"/>
              <a:t>Concurrently Maintainable Site Infrastructure </a:t>
            </a:r>
          </a:p>
          <a:p>
            <a:r>
              <a:rPr lang="en-IN" dirty="0"/>
              <a:t>B. Fault-Tolerant Site Infrastructure </a:t>
            </a:r>
          </a:p>
          <a:p>
            <a:r>
              <a:rPr lang="en-IN" dirty="0"/>
              <a:t>C. Basic Site Infrastructure </a:t>
            </a:r>
          </a:p>
          <a:p>
            <a:r>
              <a:rPr lang="en-IN" b="1" dirty="0"/>
              <a:t>D. Redundant Site Infrastructure Capacity Components</a:t>
            </a:r>
            <a:endParaRPr lang="en-US" b="1" dirty="0"/>
          </a:p>
        </p:txBody>
      </p:sp>
      <p:pic>
        <p:nvPicPr>
          <p:cNvPr id="3074" name="Picture 2">
            <a:extLst>
              <a:ext uri="{FF2B5EF4-FFF2-40B4-BE49-F238E27FC236}">
                <a16:creationId xmlns:a16="http://schemas.microsoft.com/office/drawing/2014/main" id="{C924BD58-F0F6-5B62-F4C0-060EA61E6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8038" y="1919377"/>
            <a:ext cx="351948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83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837984" y="843677"/>
            <a:ext cx="8832892" cy="2585323"/>
          </a:xfrm>
          <a:prstGeom prst="rect">
            <a:avLst/>
          </a:prstGeom>
          <a:noFill/>
        </p:spPr>
        <p:txBody>
          <a:bodyPr wrap="square">
            <a:spAutoFit/>
          </a:bodyPr>
          <a:lstStyle/>
          <a:p>
            <a:r>
              <a:rPr lang="en-US" b="1" dirty="0"/>
              <a:t>CCSP QUESTION 57</a:t>
            </a:r>
          </a:p>
          <a:p>
            <a:endParaRPr lang="en-US" b="1" dirty="0"/>
          </a:p>
          <a:p>
            <a:r>
              <a:rPr lang="en-US" b="1" dirty="0"/>
              <a:t>There are two general types of smoke detectors. Which type uses a small portion of radioactive material? </a:t>
            </a:r>
          </a:p>
          <a:p>
            <a:r>
              <a:rPr lang="en-US" dirty="0"/>
              <a:t>Response: </a:t>
            </a:r>
          </a:p>
          <a:p>
            <a:pPr marL="342900" indent="-342900">
              <a:buAutoNum type="alphaUcPeriod"/>
            </a:pPr>
            <a:r>
              <a:rPr lang="en-US" dirty="0"/>
              <a:t>Photoelectric </a:t>
            </a:r>
          </a:p>
          <a:p>
            <a:r>
              <a:rPr lang="en-US" b="1" dirty="0"/>
              <a:t>B. Ionization </a:t>
            </a:r>
          </a:p>
          <a:p>
            <a:r>
              <a:rPr lang="en-US" dirty="0"/>
              <a:t>C. Electron pulse </a:t>
            </a:r>
          </a:p>
          <a:p>
            <a:r>
              <a:rPr lang="en-US" dirty="0"/>
              <a:t>D. Integral field</a:t>
            </a:r>
            <a:endParaRPr lang="en-US" b="1" dirty="0"/>
          </a:p>
        </p:txBody>
      </p:sp>
      <p:pic>
        <p:nvPicPr>
          <p:cNvPr id="4098" name="Picture 2" descr="Types of Smoke Detectors and Their Differences">
            <a:extLst>
              <a:ext uri="{FF2B5EF4-FFF2-40B4-BE49-F238E27FC236}">
                <a16:creationId xmlns:a16="http://schemas.microsoft.com/office/drawing/2014/main" id="{B8116AB9-8168-3DEC-D9F1-5E27BF364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995" y="2134104"/>
            <a:ext cx="6273021" cy="388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389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1521124" y="288572"/>
            <a:ext cx="8832892" cy="2585323"/>
          </a:xfrm>
          <a:prstGeom prst="rect">
            <a:avLst/>
          </a:prstGeom>
          <a:noFill/>
        </p:spPr>
        <p:txBody>
          <a:bodyPr wrap="square">
            <a:spAutoFit/>
          </a:bodyPr>
          <a:lstStyle/>
          <a:p>
            <a:r>
              <a:rPr lang="en-US" b="1" dirty="0"/>
              <a:t>CCSP QUESTION 58</a:t>
            </a:r>
          </a:p>
          <a:p>
            <a:endParaRPr lang="en-US" b="1" dirty="0"/>
          </a:p>
          <a:p>
            <a:r>
              <a:rPr lang="en-US" b="1" dirty="0"/>
              <a:t>Which of the following is not typically included in the list of critical assets specified for continuity during BCDR contingency operations? </a:t>
            </a:r>
          </a:p>
          <a:p>
            <a:r>
              <a:rPr lang="en-US" b="1" dirty="0"/>
              <a:t>Response: </a:t>
            </a:r>
          </a:p>
          <a:p>
            <a:r>
              <a:rPr lang="en-US" dirty="0"/>
              <a:t>A. </a:t>
            </a:r>
            <a:r>
              <a:rPr lang="en-IN" dirty="0"/>
              <a:t>Systems</a:t>
            </a:r>
            <a:endParaRPr lang="en-US" dirty="0"/>
          </a:p>
          <a:p>
            <a:r>
              <a:rPr lang="en-US" dirty="0"/>
              <a:t>B. Data </a:t>
            </a:r>
          </a:p>
          <a:p>
            <a:r>
              <a:rPr lang="en-US" b="1" dirty="0"/>
              <a:t>C. Cash </a:t>
            </a:r>
          </a:p>
          <a:p>
            <a:r>
              <a:rPr lang="en-US" dirty="0"/>
              <a:t>D. Personnel</a:t>
            </a:r>
            <a:endParaRPr lang="en-US" b="1" dirty="0"/>
          </a:p>
        </p:txBody>
      </p:sp>
      <p:pic>
        <p:nvPicPr>
          <p:cNvPr id="5122" name="Picture 2" descr="Disaster Recovery - Disaster Recovery Planning">
            <a:extLst>
              <a:ext uri="{FF2B5EF4-FFF2-40B4-BE49-F238E27FC236}">
                <a16:creationId xmlns:a16="http://schemas.microsoft.com/office/drawing/2014/main" id="{7CDDF5C0-E92E-66E0-8B5D-42AD8E7D4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932" y="1141283"/>
            <a:ext cx="5089585" cy="524874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isaster Recovery Definition">
            <a:extLst>
              <a:ext uri="{FF2B5EF4-FFF2-40B4-BE49-F238E27FC236}">
                <a16:creationId xmlns:a16="http://schemas.microsoft.com/office/drawing/2014/main" id="{5A93AD93-6B11-04F7-3DC2-DF52BB6AF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23" y="2740864"/>
            <a:ext cx="600075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237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05131" y="-30604"/>
            <a:ext cx="10642122" cy="3416320"/>
          </a:xfrm>
          <a:prstGeom prst="rect">
            <a:avLst/>
          </a:prstGeom>
          <a:noFill/>
        </p:spPr>
        <p:txBody>
          <a:bodyPr wrap="square">
            <a:spAutoFit/>
          </a:bodyPr>
          <a:lstStyle/>
          <a:p>
            <a:r>
              <a:rPr lang="en-US" b="1" dirty="0"/>
              <a:t>CCSP QUESTION 59</a:t>
            </a:r>
          </a:p>
          <a:p>
            <a:endParaRPr lang="en-US" b="1" dirty="0"/>
          </a:p>
          <a:p>
            <a:r>
              <a:rPr lang="en-US" b="1" dirty="0"/>
              <a:t>In the cloud motif, the data processor is usually: </a:t>
            </a:r>
          </a:p>
          <a:p>
            <a:r>
              <a:rPr lang="en-US" dirty="0"/>
              <a:t>Response: </a:t>
            </a:r>
          </a:p>
          <a:p>
            <a:pPr marL="342900" indent="-342900">
              <a:buAutoNum type="alphaUcPeriod"/>
            </a:pPr>
            <a:r>
              <a:rPr lang="en-US" dirty="0"/>
              <a:t>The party that assigns access rights </a:t>
            </a:r>
          </a:p>
          <a:p>
            <a:r>
              <a:rPr lang="en-US" dirty="0"/>
              <a:t>B. The cloud customer </a:t>
            </a:r>
          </a:p>
          <a:p>
            <a:r>
              <a:rPr lang="en-US" b="1" dirty="0"/>
              <a:t>C. The cloud provider </a:t>
            </a:r>
          </a:p>
          <a:p>
            <a:r>
              <a:rPr lang="en-US" dirty="0"/>
              <a:t>D. The cloud access security broke</a:t>
            </a:r>
          </a:p>
          <a:p>
            <a:endParaRPr lang="en-US" b="1" dirty="0"/>
          </a:p>
          <a:p>
            <a:r>
              <a:rPr lang="en-US" b="0" i="1" dirty="0">
                <a:solidFill>
                  <a:srgbClr val="336699"/>
                </a:solidFill>
                <a:effectLst/>
                <a:latin typeface="Open Sans" panose="020B0606030504020204" pitchFamily="34" charset="0"/>
              </a:rPr>
              <a:t>In legal terms, when "data processor" is defined, it refers to anyone who stores, handles, moves, or manipulates data on behalf of the data owner or controller. In the cloud computing realm, this is the cloud provider.</a:t>
            </a:r>
            <a:endParaRPr lang="en-US" b="1" dirty="0"/>
          </a:p>
        </p:txBody>
      </p:sp>
      <p:pic>
        <p:nvPicPr>
          <p:cNvPr id="6146" name="Picture 2" descr="4. Data Management Patterns - Design Patterns for Cloud Native Applications  [Book]">
            <a:extLst>
              <a:ext uri="{FF2B5EF4-FFF2-40B4-BE49-F238E27FC236}">
                <a16:creationId xmlns:a16="http://schemas.microsoft.com/office/drawing/2014/main" id="{3DA2598C-7B41-9C7B-79EC-DD9853393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418" y="3429000"/>
            <a:ext cx="609600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loud Design Patterns for Cloud Applications - Agile Works">
            <a:extLst>
              <a:ext uri="{FF2B5EF4-FFF2-40B4-BE49-F238E27FC236}">
                <a16:creationId xmlns:a16="http://schemas.microsoft.com/office/drawing/2014/main" id="{944AD834-F157-4264-2E3B-21B266D09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570" y="3321175"/>
            <a:ext cx="4422791" cy="312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76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07879"/>
            <a:ext cx="8531525" cy="2308324"/>
          </a:xfrm>
          <a:prstGeom prst="rect">
            <a:avLst/>
          </a:prstGeom>
          <a:noFill/>
        </p:spPr>
        <p:txBody>
          <a:bodyPr wrap="square">
            <a:spAutoFit/>
          </a:bodyPr>
          <a:lstStyle/>
          <a:p>
            <a:r>
              <a:rPr lang="en-US" b="1" dirty="0"/>
              <a:t>CCSP QUESTION 6</a:t>
            </a:r>
          </a:p>
          <a:p>
            <a:endParaRPr lang="en-US" b="1" dirty="0"/>
          </a:p>
          <a:p>
            <a:r>
              <a:rPr lang="en-US" b="1" dirty="0"/>
              <a:t> Which of the following should occur at each stage of the SDLC?</a:t>
            </a:r>
          </a:p>
          <a:p>
            <a:r>
              <a:rPr lang="en-US" b="1" dirty="0"/>
              <a:t> </a:t>
            </a:r>
          </a:p>
          <a:p>
            <a:pPr marL="342900" indent="-342900">
              <a:buAutoNum type="alphaUcPeriod"/>
            </a:pPr>
            <a:r>
              <a:rPr lang="en-US" b="1" dirty="0"/>
              <a:t>Added functionality </a:t>
            </a:r>
          </a:p>
          <a:p>
            <a:r>
              <a:rPr lang="en-US" b="1" dirty="0"/>
              <a:t>B.   Management review </a:t>
            </a:r>
          </a:p>
          <a:p>
            <a:r>
              <a:rPr lang="en-US" b="1" dirty="0"/>
              <a:t>C.   Verification and validation </a:t>
            </a:r>
          </a:p>
          <a:p>
            <a:r>
              <a:rPr lang="en-US" b="1" dirty="0"/>
              <a:t>D.   Repurposing of any newly developed components</a:t>
            </a:r>
            <a:endParaRPr lang="en-IN" b="1" dirty="0"/>
          </a:p>
        </p:txBody>
      </p:sp>
    </p:spTree>
    <p:extLst>
      <p:ext uri="{BB962C8B-B14F-4D97-AF65-F5344CB8AC3E}">
        <p14:creationId xmlns:p14="http://schemas.microsoft.com/office/powerpoint/2010/main" val="19605401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805131" y="-30604"/>
            <a:ext cx="10642122" cy="2585323"/>
          </a:xfrm>
          <a:prstGeom prst="rect">
            <a:avLst/>
          </a:prstGeom>
          <a:noFill/>
        </p:spPr>
        <p:txBody>
          <a:bodyPr wrap="square">
            <a:spAutoFit/>
          </a:bodyPr>
          <a:lstStyle/>
          <a:p>
            <a:r>
              <a:rPr lang="en-US" b="1" dirty="0"/>
              <a:t>CCSP QUESTION 59</a:t>
            </a:r>
          </a:p>
          <a:p>
            <a:endParaRPr lang="en-US" b="1" dirty="0"/>
          </a:p>
          <a:p>
            <a:r>
              <a:rPr lang="en-US" b="1" dirty="0"/>
              <a:t>Data transformation in a cloud environment should be of great concern to organizations considering cloud migration because ______ could affect data classification processes/implementations. </a:t>
            </a:r>
          </a:p>
          <a:p>
            <a:r>
              <a:rPr lang="en-US" dirty="0"/>
              <a:t>Response: </a:t>
            </a:r>
          </a:p>
          <a:p>
            <a:r>
              <a:rPr lang="en-US" dirty="0"/>
              <a:t>A. Multitenancy </a:t>
            </a:r>
          </a:p>
          <a:p>
            <a:r>
              <a:rPr lang="en-US" b="1" dirty="0"/>
              <a:t>B. Virtualization </a:t>
            </a:r>
          </a:p>
          <a:p>
            <a:r>
              <a:rPr lang="en-US" dirty="0"/>
              <a:t>C. Remote access </a:t>
            </a:r>
          </a:p>
          <a:p>
            <a:r>
              <a:rPr lang="en-US" dirty="0"/>
              <a:t>D. Physical distance </a:t>
            </a:r>
            <a:endParaRPr lang="en-US" b="1" dirty="0"/>
          </a:p>
        </p:txBody>
      </p:sp>
    </p:spTree>
    <p:extLst>
      <p:ext uri="{BB962C8B-B14F-4D97-AF65-F5344CB8AC3E}">
        <p14:creationId xmlns:p14="http://schemas.microsoft.com/office/powerpoint/2010/main" val="83091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16506"/>
            <a:ext cx="8531525" cy="2585323"/>
          </a:xfrm>
          <a:prstGeom prst="rect">
            <a:avLst/>
          </a:prstGeom>
          <a:noFill/>
        </p:spPr>
        <p:txBody>
          <a:bodyPr wrap="square">
            <a:spAutoFit/>
          </a:bodyPr>
          <a:lstStyle/>
          <a:p>
            <a:r>
              <a:rPr lang="en-US" b="1" dirty="0"/>
              <a:t>CCSP QUESTION 7:</a:t>
            </a:r>
          </a:p>
          <a:p>
            <a:r>
              <a:rPr lang="en-US" b="1" dirty="0"/>
              <a:t> </a:t>
            </a:r>
          </a:p>
          <a:p>
            <a:r>
              <a:rPr lang="en-US" b="1" dirty="0"/>
              <a:t>Which of the following statements best characterizes SAML?</a:t>
            </a:r>
          </a:p>
          <a:p>
            <a:endParaRPr lang="en-US" b="1" dirty="0"/>
          </a:p>
          <a:p>
            <a:pPr marL="342900" indent="-342900">
              <a:buAutoNum type="alphaUcPeriod"/>
            </a:pPr>
            <a:r>
              <a:rPr lang="en-US" dirty="0"/>
              <a:t>A standard for developing secure application management logistics </a:t>
            </a:r>
          </a:p>
          <a:p>
            <a:pPr marL="342900" indent="-342900">
              <a:buAutoNum type="alphaUcPeriod"/>
            </a:pPr>
            <a:r>
              <a:rPr lang="en-US" b="1" dirty="0"/>
              <a:t>A standard for exchanging authentication and authorization data between security domains</a:t>
            </a:r>
          </a:p>
          <a:p>
            <a:pPr marL="342900" indent="-342900">
              <a:buAutoNum type="alphaUcPeriod"/>
            </a:pPr>
            <a:r>
              <a:rPr lang="en-US" dirty="0"/>
              <a:t>A standard for exchanging usernames and passwords across devices</a:t>
            </a:r>
          </a:p>
          <a:p>
            <a:pPr marL="342900" indent="-342900">
              <a:buAutoNum type="alphaUcPeriod"/>
            </a:pPr>
            <a:r>
              <a:rPr lang="en-US" dirty="0"/>
              <a:t>A standard used for directory synchronization</a:t>
            </a:r>
          </a:p>
        </p:txBody>
      </p:sp>
    </p:spTree>
    <p:extLst>
      <p:ext uri="{BB962C8B-B14F-4D97-AF65-F5344CB8AC3E}">
        <p14:creationId xmlns:p14="http://schemas.microsoft.com/office/powerpoint/2010/main" val="315842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16506"/>
            <a:ext cx="8531525" cy="2585323"/>
          </a:xfrm>
          <a:prstGeom prst="rect">
            <a:avLst/>
          </a:prstGeom>
          <a:noFill/>
        </p:spPr>
        <p:txBody>
          <a:bodyPr wrap="square">
            <a:spAutoFit/>
          </a:bodyPr>
          <a:lstStyle/>
          <a:p>
            <a:r>
              <a:rPr lang="en-US" b="1" dirty="0"/>
              <a:t>CCSP QUESTION 8 :</a:t>
            </a:r>
          </a:p>
          <a:p>
            <a:endParaRPr lang="en-US" b="1" dirty="0"/>
          </a:p>
          <a:p>
            <a:r>
              <a:rPr lang="en-US" b="1" dirty="0"/>
              <a:t>Which document will govern the cloud customers and cloud provider's uptime and availability requirements?</a:t>
            </a:r>
          </a:p>
          <a:p>
            <a:endParaRPr lang="en-US" dirty="0"/>
          </a:p>
          <a:p>
            <a:pPr marL="342900" indent="-342900">
              <a:buAutoNum type="alphaUcPeriod"/>
            </a:pPr>
            <a:r>
              <a:rPr lang="en-US" dirty="0"/>
              <a:t>Contract</a:t>
            </a:r>
          </a:p>
          <a:p>
            <a:pPr marL="342900" indent="-342900">
              <a:buAutoNum type="alphaUcPeriod"/>
            </a:pPr>
            <a:r>
              <a:rPr lang="en-US" dirty="0"/>
              <a:t>Operational level agreement</a:t>
            </a:r>
          </a:p>
          <a:p>
            <a:pPr marL="342900" indent="-342900">
              <a:buAutoNum type="alphaUcPeriod"/>
            </a:pPr>
            <a:r>
              <a:rPr lang="en-US" b="1" dirty="0"/>
              <a:t>Service level agreement</a:t>
            </a:r>
          </a:p>
          <a:p>
            <a:pPr marL="342900" indent="-342900">
              <a:buAutoNum type="alphaUcPeriod"/>
            </a:pPr>
            <a:r>
              <a:rPr lang="en-US" dirty="0"/>
              <a:t>Regulation </a:t>
            </a:r>
          </a:p>
        </p:txBody>
      </p:sp>
    </p:spTree>
    <p:extLst>
      <p:ext uri="{BB962C8B-B14F-4D97-AF65-F5344CB8AC3E}">
        <p14:creationId xmlns:p14="http://schemas.microsoft.com/office/powerpoint/2010/main" val="195189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26811-CB8A-7E04-3106-6E2B2AC130DE}"/>
              </a:ext>
            </a:extLst>
          </p:cNvPr>
          <p:cNvSpPr txBox="1"/>
          <p:nvPr/>
        </p:nvSpPr>
        <p:spPr>
          <a:xfrm>
            <a:off x="2147977" y="1716506"/>
            <a:ext cx="8531525" cy="2585323"/>
          </a:xfrm>
          <a:prstGeom prst="rect">
            <a:avLst/>
          </a:prstGeom>
          <a:noFill/>
        </p:spPr>
        <p:txBody>
          <a:bodyPr wrap="square">
            <a:spAutoFit/>
          </a:bodyPr>
          <a:lstStyle/>
          <a:p>
            <a:r>
              <a:rPr lang="en-US" b="1" dirty="0"/>
              <a:t>CCSP QUESTION 9:</a:t>
            </a:r>
          </a:p>
          <a:p>
            <a:r>
              <a:rPr lang="en-US" b="1" dirty="0"/>
              <a:t> </a:t>
            </a:r>
          </a:p>
          <a:p>
            <a:r>
              <a:rPr lang="en-US" b="1" dirty="0"/>
              <a:t>Which of the following is a file server that provides data access to multiple, heterogeneous machines/users on the network? </a:t>
            </a:r>
          </a:p>
          <a:p>
            <a:endParaRPr lang="en-US" dirty="0"/>
          </a:p>
          <a:p>
            <a:pPr marL="342900" indent="-342900">
              <a:buAutoNum type="alphaUcPeriod"/>
            </a:pPr>
            <a:r>
              <a:rPr lang="en-US" dirty="0"/>
              <a:t>Storage area network (SAN) </a:t>
            </a:r>
          </a:p>
          <a:p>
            <a:r>
              <a:rPr lang="en-US" b="1" dirty="0"/>
              <a:t>B. Network-attached storage (NAS) </a:t>
            </a:r>
          </a:p>
          <a:p>
            <a:r>
              <a:rPr lang="en-US" dirty="0"/>
              <a:t>C. Hardware security module (HSM) </a:t>
            </a:r>
          </a:p>
          <a:p>
            <a:r>
              <a:rPr lang="en-US" dirty="0"/>
              <a:t>D. Content delivery network (CDN)</a:t>
            </a:r>
          </a:p>
        </p:txBody>
      </p:sp>
    </p:spTree>
    <p:extLst>
      <p:ext uri="{BB962C8B-B14F-4D97-AF65-F5344CB8AC3E}">
        <p14:creationId xmlns:p14="http://schemas.microsoft.com/office/powerpoint/2010/main" val="1558542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19734</TotalTime>
  <Words>3572</Words>
  <Application>Microsoft Office PowerPoint</Application>
  <PresentationFormat>Widescreen</PresentationFormat>
  <Paragraphs>532</Paragraphs>
  <Slides>60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Arial</vt:lpstr>
      <vt:lpstr>Arial</vt:lpstr>
      <vt:lpstr>Calibri</vt:lpstr>
      <vt:lpstr>Calibri Light</vt:lpstr>
      <vt:lpstr>hurme_no2-webfont</vt:lpstr>
      <vt:lpstr>Lausanne</vt:lpstr>
      <vt:lpstr>Menlo</vt:lpstr>
      <vt:lpstr>MuseoSans</vt:lpstr>
      <vt:lpstr>Open Sans</vt:lpstr>
      <vt:lpstr>Roboto</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Nath</dc:creator>
  <cp:lastModifiedBy>Ram Nath</cp:lastModifiedBy>
  <cp:revision>22</cp:revision>
  <dcterms:created xsi:type="dcterms:W3CDTF">2022-09-06T17:53:50Z</dcterms:created>
  <dcterms:modified xsi:type="dcterms:W3CDTF">2022-09-29T10:11:39Z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2022-09-14T11:24:33Z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d8cc5800-3c8a-4e6f-b80e-c38cdf0317d8</vt:lpwstr>
  </property>
  <property fmtid="{D5CDD505-2E9C-101B-9397-08002B2CF9AE}" pid="7" name="MSIP_Label_defa4170-0d19-0005-0004-bc88714345d2_ActionId">
    <vt:lpwstr>64d17937-65f0-4423-856e-896d897670a5</vt:lpwstr>
  </property>
  <property fmtid="{D5CDD505-2E9C-101B-9397-08002B2CF9AE}" pid="8" name="MSIP_Label_defa4170-0d19-0005-0004-bc88714345d2_ContentBits">
    <vt:lpwstr>0</vt:lpwstr>
  </property>
</Properties>
</file>