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20"/>
  </p:notesMasterIdLst>
  <p:sldIdLst>
    <p:sldId id="276" r:id="rId2"/>
    <p:sldId id="257" r:id="rId3"/>
    <p:sldId id="268" r:id="rId4"/>
    <p:sldId id="258" r:id="rId5"/>
    <p:sldId id="261" r:id="rId6"/>
    <p:sldId id="262" r:id="rId7"/>
    <p:sldId id="263" r:id="rId8"/>
    <p:sldId id="260" r:id="rId9"/>
    <p:sldId id="265" r:id="rId10"/>
    <p:sldId id="264" r:id="rId11"/>
    <p:sldId id="267"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varScale="1">
        <p:scale>
          <a:sx n="68" d="100"/>
          <a:sy n="68" d="100"/>
        </p:scale>
        <p:origin x="-822"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810B6E-6901-4F85-9E51-45C6F04BA885}" type="datetimeFigureOut">
              <a:rPr lang="en-US" smtClean="0"/>
              <a:pPr/>
              <a:t>6/17/2025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C2AA86-89CC-4AFA-A286-54A7335CE1D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C2AA86-89CC-4AFA-A286-54A7335CE1D6}"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3AD373C-9EE4-4804-A8F5-84B071553DE0}" type="datetimeFigureOut">
              <a:rPr lang="en-IN" smtClean="0"/>
              <a:pPr/>
              <a:t>17-06-2025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D0051-339F-40C0-9EF3-1BE63F1A159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AD373C-9EE4-4804-A8F5-84B071553DE0}" type="datetimeFigureOut">
              <a:rPr lang="en-IN" smtClean="0"/>
              <a:pPr/>
              <a:t>17-06-2025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D0051-339F-40C0-9EF3-1BE63F1A159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AD373C-9EE4-4804-A8F5-84B071553DE0}" type="datetimeFigureOut">
              <a:rPr lang="en-IN" smtClean="0"/>
              <a:pPr/>
              <a:t>17-06-2025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D0051-339F-40C0-9EF3-1BE63F1A159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AD373C-9EE4-4804-A8F5-84B071553DE0}" type="datetimeFigureOut">
              <a:rPr lang="en-IN" smtClean="0"/>
              <a:pPr/>
              <a:t>17-06-2025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D0051-339F-40C0-9EF3-1BE63F1A159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AD373C-9EE4-4804-A8F5-84B071553DE0}" type="datetimeFigureOut">
              <a:rPr lang="en-IN" smtClean="0"/>
              <a:pPr/>
              <a:t>17-06-2025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D0051-339F-40C0-9EF3-1BE63F1A159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AD373C-9EE4-4804-A8F5-84B071553DE0}" type="datetimeFigureOut">
              <a:rPr lang="en-IN" smtClean="0"/>
              <a:pPr/>
              <a:t>17-06-2025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D0051-339F-40C0-9EF3-1BE63F1A159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AD373C-9EE4-4804-A8F5-84B071553DE0}" type="datetimeFigureOut">
              <a:rPr lang="en-IN" smtClean="0"/>
              <a:pPr/>
              <a:t>17-06-2025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0D0051-339F-40C0-9EF3-1BE63F1A159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AD373C-9EE4-4804-A8F5-84B071553DE0}" type="datetimeFigureOut">
              <a:rPr lang="en-IN" smtClean="0"/>
              <a:pPr/>
              <a:t>17-06-2025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0D0051-339F-40C0-9EF3-1BE63F1A159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AD373C-9EE4-4804-A8F5-84B071553DE0}" type="datetimeFigureOut">
              <a:rPr lang="en-IN" smtClean="0"/>
              <a:pPr/>
              <a:t>17-06-2025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0D0051-339F-40C0-9EF3-1BE63F1A159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AD373C-9EE4-4804-A8F5-84B071553DE0}" type="datetimeFigureOut">
              <a:rPr lang="en-IN" smtClean="0"/>
              <a:pPr/>
              <a:t>17-06-2025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D0051-339F-40C0-9EF3-1BE63F1A159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AD373C-9EE4-4804-A8F5-84B071553DE0}" type="datetimeFigureOut">
              <a:rPr lang="en-IN" smtClean="0"/>
              <a:pPr/>
              <a:t>17-06-2025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D0051-339F-40C0-9EF3-1BE63F1A159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AD373C-9EE4-4804-A8F5-84B071553DE0}" type="datetimeFigureOut">
              <a:rPr lang="en-IN" smtClean="0"/>
              <a:pPr/>
              <a:t>17-06-2025</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0D0051-339F-40C0-9EF3-1BE63F1A159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python.org/3/library/smtplib.html"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41832"/>
            <a:ext cx="10972800" cy="1179576"/>
          </a:xfrm>
        </p:spPr>
        <p:txBody>
          <a:bodyPr>
            <a:normAutofit fontScale="90000"/>
          </a:bodyPr>
          <a:lstStyle/>
          <a:p>
            <a:r>
              <a:rPr lang="en-US" sz="3100" b="1" dirty="0">
                <a:latin typeface="Times New Roman" pitchFamily="18" charset="0"/>
                <a:cs typeface="Times New Roman" pitchFamily="18" charset="0"/>
              </a:rPr>
              <a:t/>
            </a:r>
            <a:br>
              <a:rPr lang="en-US" sz="3100" b="1" dirty="0">
                <a:latin typeface="Times New Roman" pitchFamily="18" charset="0"/>
                <a:cs typeface="Times New Roman" pitchFamily="18" charset="0"/>
              </a:rPr>
            </a:br>
            <a:r>
              <a:rPr lang="en-US" sz="3100" b="1" dirty="0">
                <a:latin typeface="Times New Roman" pitchFamily="18" charset="0"/>
                <a:cs typeface="Times New Roman" pitchFamily="18" charset="0"/>
              </a:rPr>
              <a:t/>
            </a:r>
            <a:br>
              <a:rPr lang="en-US" sz="3100" b="1" dirty="0">
                <a:latin typeface="Times New Roman" pitchFamily="18" charset="0"/>
                <a:cs typeface="Times New Roman" pitchFamily="18" charset="0"/>
              </a:rPr>
            </a:br>
            <a:r>
              <a:rPr lang="en-US" sz="3600" b="1" dirty="0">
                <a:latin typeface="Times New Roman" pitchFamily="18" charset="0"/>
                <a:cs typeface="Times New Roman" pitchFamily="18" charset="0"/>
              </a:rPr>
              <a:t>Fire </a:t>
            </a:r>
            <a:r>
              <a:rPr lang="en-US" sz="3600" b="1" dirty="0" smtClean="0">
                <a:latin typeface="Times New Roman" pitchFamily="18" charset="0"/>
                <a:cs typeface="Times New Roman" pitchFamily="18" charset="0"/>
              </a:rPr>
              <a:t>Detection using </a:t>
            </a:r>
            <a:r>
              <a:rPr lang="en-US" sz="3600" b="1" dirty="0">
                <a:latin typeface="Times New Roman" pitchFamily="18" charset="0"/>
                <a:cs typeface="Times New Roman" pitchFamily="18" charset="0"/>
              </a:rPr>
              <a:t>Sensor </a:t>
            </a:r>
            <a:r>
              <a:rPr lang="en-US" sz="3600" b="1" dirty="0" smtClean="0">
                <a:latin typeface="Times New Roman" pitchFamily="18" charset="0"/>
                <a:cs typeface="Times New Roman" pitchFamily="18" charset="0"/>
              </a:rPr>
              <a:t>with </a:t>
            </a:r>
            <a:r>
              <a:rPr lang="en-US" sz="3600" b="1" dirty="0">
                <a:latin typeface="Times New Roman" pitchFamily="18" charset="0"/>
                <a:cs typeface="Times New Roman" pitchFamily="18" charset="0"/>
              </a:rPr>
              <a:t>Machine Learning</a:t>
            </a:r>
            <a:br>
              <a:rPr lang="en-US" sz="3600"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658368" y="2606040"/>
            <a:ext cx="10933176" cy="3794760"/>
          </a:xfrm>
        </p:spPr>
        <p:txBody>
          <a:bodyPr>
            <a:normAutofit/>
          </a:bodyPr>
          <a:lstStyle/>
          <a:p>
            <a:pPr algn="ctr">
              <a:buNone/>
            </a:pP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 Presented  by:</a:t>
            </a:r>
          </a:p>
          <a:p>
            <a:pPr>
              <a:buNone/>
            </a:pP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buNone/>
            </a:pPr>
            <a:endParaRPr lang="en-IN" sz="2000" dirty="0" smtClean="0">
              <a:latin typeface="Times New Roman" panose="02020603050405020304" pitchFamily="18" charset="0"/>
              <a:cs typeface="Times New Roman" panose="02020603050405020304" pitchFamily="18" charset="0"/>
            </a:endParaRPr>
          </a:p>
          <a:p>
            <a:pPr>
              <a:buNone/>
            </a:pPr>
            <a:endParaRPr lang="en-IN" sz="2400" dirty="0">
              <a:latin typeface="Times New Roman" panose="02020603050405020304" pitchFamily="18" charset="0"/>
              <a:cs typeface="Times New Roman" panose="02020603050405020304" pitchFamily="18" charset="0"/>
            </a:endParaRPr>
          </a:p>
          <a:p>
            <a:pPr algn="just">
              <a:buNone/>
            </a:pPr>
            <a:r>
              <a:rPr lang="en-IN" sz="2800" b="1" dirty="0" smtClean="0">
                <a:latin typeface="Times New Roman" panose="02020603050405020304" pitchFamily="18" charset="0"/>
                <a:cs typeface="Times New Roman" panose="02020603050405020304" pitchFamily="18" charset="0"/>
              </a:rPr>
              <a:t>Under </a:t>
            </a:r>
            <a:r>
              <a:rPr lang="en-IN" sz="2800" b="1" dirty="0">
                <a:latin typeface="Times New Roman" panose="02020603050405020304" pitchFamily="18" charset="0"/>
                <a:cs typeface="Times New Roman" panose="02020603050405020304" pitchFamily="18" charset="0"/>
              </a:rPr>
              <a:t>the Guidance</a:t>
            </a:r>
            <a:r>
              <a:rPr lang="en-IN" sz="2800" b="1" dirty="0" smtClean="0">
                <a:latin typeface="Times New Roman" panose="02020603050405020304" pitchFamily="18" charset="0"/>
                <a:cs typeface="Times New Roman" panose="02020603050405020304" pitchFamily="18" charset="0"/>
              </a:rPr>
              <a:t>:</a:t>
            </a:r>
          </a:p>
          <a:p>
            <a:pPr algn="just">
              <a:buNone/>
            </a:pPr>
            <a:endParaRPr lang="en-IN" sz="2800" b="1" dirty="0">
              <a:latin typeface="Times New Roman" panose="02020603050405020304" pitchFamily="18" charset="0"/>
              <a:cs typeface="Times New Roman" panose="02020603050405020304" pitchFamily="18" charset="0"/>
            </a:endParaRPr>
          </a:p>
          <a:p>
            <a:pPr algn="just">
              <a:buNone/>
            </a:pPr>
            <a:endParaRPr lang="en-IN" sz="100" b="1" dirty="0">
              <a:latin typeface="Times New Roman" panose="02020603050405020304" pitchFamily="18" charset="0"/>
              <a:cs typeface="Times New Roman" panose="02020603050405020304" pitchFamily="18" charset="0"/>
            </a:endParaRPr>
          </a:p>
          <a:p>
            <a:pPr algn="just">
              <a:buNone/>
            </a:pPr>
            <a:r>
              <a:rPr lang="en-IN" sz="2400" dirty="0">
                <a:latin typeface="Times New Roman" panose="02020603050405020304" pitchFamily="18" charset="0"/>
                <a:cs typeface="Times New Roman" panose="02020603050405020304" pitchFamily="18" charset="0"/>
              </a:rPr>
              <a:t>    </a:t>
            </a:r>
            <a:endParaRPr lang="en-US" sz="2400" b="1" dirty="0">
              <a:latin typeface="Times New Roman" pitchFamily="18" charset="0"/>
              <a:cs typeface="Times New Roman" pitchFamily="18" charset="0"/>
            </a:endParaRPr>
          </a:p>
          <a:p>
            <a:pPr algn="ctr">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latin typeface="Times New Roman" pitchFamily="18" charset="0"/>
                <a:cs typeface="Times New Roman" pitchFamily="18" charset="0"/>
              </a:rPr>
              <a:t>Block Diagram</a:t>
            </a:r>
          </a:p>
        </p:txBody>
      </p:sp>
      <p:sp>
        <p:nvSpPr>
          <p:cNvPr id="5" name="Content Placeholder 4"/>
          <p:cNvSpPr>
            <a:spLocks noGrp="1"/>
          </p:cNvSpPr>
          <p:nvPr>
            <p:ph idx="1"/>
          </p:nvPr>
        </p:nvSpPr>
        <p:spPr>
          <a:xfrm>
            <a:off x="609600" y="1330961"/>
            <a:ext cx="10972800" cy="5214620"/>
          </a:xfrm>
        </p:spPr>
        <p:txBody>
          <a:bodyPr/>
          <a:lstStyle/>
          <a:p>
            <a:endParaRPr lang="en-US" dirty="0"/>
          </a:p>
        </p:txBody>
      </p:sp>
      <p:pic>
        <p:nvPicPr>
          <p:cNvPr id="1026" name="Picture 2" descr="C:\Users\User\Downloads\WhatsApp Image 2025-04-18 at 4.16.50 PM.jpeg"/>
          <p:cNvPicPr>
            <a:picLocks noChangeAspect="1" noChangeArrowheads="1"/>
          </p:cNvPicPr>
          <p:nvPr/>
        </p:nvPicPr>
        <p:blipFill>
          <a:blip r:embed="rId2"/>
          <a:srcRect/>
          <a:stretch>
            <a:fillRect/>
          </a:stretch>
        </p:blipFill>
        <p:spPr bwMode="auto">
          <a:xfrm>
            <a:off x="3813048" y="1425955"/>
            <a:ext cx="5184648" cy="502594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168" y="219774"/>
            <a:ext cx="10972800" cy="1143000"/>
          </a:xfrm>
        </p:spPr>
        <p:txBody>
          <a:bodyPr>
            <a:normAutofit/>
          </a:bodyPr>
          <a:lstStyle/>
          <a:p>
            <a:pPr algn="l"/>
            <a:r>
              <a:rPr lang="en-US" sz="4000" b="1" dirty="0">
                <a:latin typeface="Times New Roman" pitchFamily="18" charset="0"/>
                <a:cs typeface="Times New Roman" pitchFamily="18" charset="0"/>
              </a:rPr>
              <a:t>Preprocessing</a:t>
            </a:r>
          </a:p>
        </p:txBody>
      </p:sp>
      <p:sp>
        <p:nvSpPr>
          <p:cNvPr id="3" name="Content Placeholder 2"/>
          <p:cNvSpPr>
            <a:spLocks noGrp="1"/>
          </p:cNvSpPr>
          <p:nvPr>
            <p:ph idx="1"/>
          </p:nvPr>
        </p:nvSpPr>
        <p:spPr>
          <a:xfrm>
            <a:off x="582168" y="1545337"/>
            <a:ext cx="10972800" cy="4525963"/>
          </a:xfrm>
        </p:spPr>
        <p:txBody>
          <a:bodyPr>
            <a:normAutofit fontScale="92500" lnSpcReduction="20000"/>
          </a:bodyPr>
          <a:lstStyle/>
          <a:p>
            <a:r>
              <a:rPr lang="en-US" sz="2600" b="1" dirty="0">
                <a:latin typeface="Times New Roman" pitchFamily="18" charset="0"/>
                <a:cs typeface="Times New Roman" pitchFamily="18" charset="0"/>
              </a:rPr>
              <a:t>Frame Capture from Webcam:</a:t>
            </a:r>
          </a:p>
          <a:p>
            <a:pPr lvl="2">
              <a:buFont typeface="Wingdings" pitchFamily="2" charset="2"/>
              <a:buChar char="ü"/>
            </a:pPr>
            <a:r>
              <a:rPr lang="en-US" sz="1900" dirty="0">
                <a:latin typeface="Times New Roman" pitchFamily="18" charset="0"/>
                <a:cs typeface="Times New Roman" pitchFamily="18" charset="0"/>
              </a:rPr>
              <a:t>Real-time video is captured using  </a:t>
            </a:r>
            <a:r>
              <a:rPr lang="en-US" sz="1900" dirty="0" err="1">
                <a:latin typeface="Times New Roman" pitchFamily="18" charset="0"/>
                <a:cs typeface="Times New Roman" pitchFamily="18" charset="0"/>
              </a:rPr>
              <a:t>OpenCV's</a:t>
            </a:r>
            <a:r>
              <a:rPr lang="en-US" sz="1900" dirty="0">
                <a:latin typeface="Times New Roman" pitchFamily="18" charset="0"/>
                <a:cs typeface="Times New Roman" pitchFamily="18" charset="0"/>
              </a:rPr>
              <a:t>  Video Capture.</a:t>
            </a:r>
          </a:p>
          <a:p>
            <a:r>
              <a:rPr lang="en-US" sz="2600" b="1" dirty="0">
                <a:latin typeface="Times New Roman" pitchFamily="18" charset="0"/>
                <a:cs typeface="Times New Roman" pitchFamily="18" charset="0"/>
              </a:rPr>
              <a:t>Resize or Crop Frame (Optional):</a:t>
            </a:r>
          </a:p>
          <a:p>
            <a:pPr lvl="2">
              <a:buFont typeface="Wingdings" pitchFamily="2" charset="2"/>
              <a:buChar char="ü"/>
            </a:pPr>
            <a:r>
              <a:rPr lang="en-US" sz="1900" dirty="0">
                <a:latin typeface="Times New Roman" pitchFamily="18" charset="0"/>
                <a:cs typeface="Times New Roman" pitchFamily="18" charset="0"/>
              </a:rPr>
              <a:t>Frames can be resized to optimize processing speed.</a:t>
            </a:r>
          </a:p>
          <a:p>
            <a:r>
              <a:rPr lang="en-US" sz="2600" b="1" dirty="0">
                <a:latin typeface="Times New Roman" pitchFamily="18" charset="0"/>
                <a:cs typeface="Times New Roman" pitchFamily="18" charset="0"/>
              </a:rPr>
              <a:t>Convert to Grayscale:</a:t>
            </a:r>
          </a:p>
          <a:p>
            <a:pPr lvl="2">
              <a:buFont typeface="Wingdings" pitchFamily="2" charset="2"/>
              <a:buChar char="ü"/>
            </a:pPr>
            <a:r>
              <a:rPr lang="en-US" sz="1900" dirty="0">
                <a:latin typeface="Times New Roman" pitchFamily="18" charset="0"/>
                <a:cs typeface="Times New Roman" pitchFamily="18" charset="0"/>
              </a:rPr>
              <a:t>Grayscale image used for Haar Cascade detection.</a:t>
            </a:r>
          </a:p>
          <a:p>
            <a:r>
              <a:rPr lang="en-US" sz="2600" b="1" dirty="0">
                <a:latin typeface="Times New Roman" pitchFamily="18" charset="0"/>
                <a:cs typeface="Times New Roman" pitchFamily="18" charset="0"/>
              </a:rPr>
              <a:t>Convert to HSV Color Space:</a:t>
            </a:r>
          </a:p>
          <a:p>
            <a:pPr lvl="2">
              <a:buFont typeface="Wingdings" pitchFamily="2" charset="2"/>
              <a:buChar char="ü"/>
            </a:pPr>
            <a:r>
              <a:rPr lang="en-US" sz="1900" dirty="0">
                <a:latin typeface="Times New Roman" pitchFamily="18" charset="0"/>
                <a:cs typeface="Times New Roman" pitchFamily="18" charset="0"/>
              </a:rPr>
              <a:t>Converts image to HSV for fire-like color identification</a:t>
            </a:r>
            <a:r>
              <a:rPr lang="en-US" sz="1800" dirty="0">
                <a:latin typeface="Times New Roman" pitchFamily="18" charset="0"/>
                <a:cs typeface="Times New Roman" pitchFamily="18" charset="0"/>
              </a:rPr>
              <a:t>.</a:t>
            </a:r>
          </a:p>
          <a:p>
            <a:r>
              <a:rPr lang="en-US" sz="2600" b="1" dirty="0">
                <a:latin typeface="Times New Roman" pitchFamily="18" charset="0"/>
                <a:cs typeface="Times New Roman" pitchFamily="18" charset="0"/>
              </a:rPr>
              <a:t>Region of Interest (ROI) Extraction:</a:t>
            </a:r>
          </a:p>
          <a:p>
            <a:pPr lvl="2">
              <a:buFont typeface="Wingdings" pitchFamily="2" charset="2"/>
              <a:buChar char="ü"/>
            </a:pPr>
            <a:r>
              <a:rPr lang="en-US" sz="1900" dirty="0">
                <a:latin typeface="Times New Roman" pitchFamily="18" charset="0"/>
                <a:cs typeface="Times New Roman" pitchFamily="18" charset="0"/>
              </a:rPr>
              <a:t>Focus on detected fire regions for color analysis.</a:t>
            </a:r>
          </a:p>
          <a:p>
            <a:r>
              <a:rPr lang="en-US" sz="2600" b="1" dirty="0">
                <a:latin typeface="Times New Roman" pitchFamily="18" charset="0"/>
                <a:cs typeface="Times New Roman" pitchFamily="18" charset="0"/>
              </a:rPr>
              <a:t>Apply Color Thresholding:</a:t>
            </a:r>
          </a:p>
          <a:p>
            <a:pPr lvl="2">
              <a:buFont typeface="Wingdings" pitchFamily="2" charset="2"/>
              <a:buChar char="ü"/>
            </a:pPr>
            <a:r>
              <a:rPr lang="en-US" sz="1900" dirty="0">
                <a:latin typeface="Times New Roman" pitchFamily="18" charset="0"/>
                <a:cs typeface="Times New Roman" pitchFamily="18" charset="0"/>
              </a:rPr>
              <a:t>Use HSV color ranges to mask potential fire pixels.</a:t>
            </a:r>
          </a:p>
          <a:p>
            <a:r>
              <a:rPr lang="en-US" sz="2600" b="1" dirty="0">
                <a:latin typeface="Times New Roman" pitchFamily="18" charset="0"/>
                <a:cs typeface="Times New Roman" pitchFamily="18" charset="0"/>
              </a:rPr>
              <a:t>Noise Reduction (Optional):</a:t>
            </a:r>
          </a:p>
          <a:p>
            <a:pPr lvl="2">
              <a:buFont typeface="Wingdings" pitchFamily="2" charset="2"/>
              <a:buChar char="ü"/>
            </a:pPr>
            <a:r>
              <a:rPr lang="en-US" sz="1900" dirty="0">
                <a:latin typeface="Times New Roman" pitchFamily="18" charset="0"/>
                <a:cs typeface="Times New Roman" pitchFamily="18" charset="0"/>
              </a:rPr>
              <a:t>Smoothing or filtering can be applied to reduce false positives.</a:t>
            </a:r>
          </a:p>
          <a:p>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024" y="0"/>
            <a:ext cx="10972800" cy="859536"/>
          </a:xfrm>
        </p:spPr>
        <p:txBody>
          <a:bodyPr>
            <a:normAutofit/>
          </a:bodyPr>
          <a:lstStyle/>
          <a:p>
            <a:pPr algn="l"/>
            <a:r>
              <a:rPr lang="en-US" sz="4000" b="1" dirty="0">
                <a:latin typeface="Times New Roman" pitchFamily="18" charset="0"/>
                <a:cs typeface="Times New Roman" pitchFamily="18" charset="0"/>
              </a:rPr>
              <a:t>Training</a:t>
            </a:r>
          </a:p>
        </p:txBody>
      </p:sp>
      <p:sp>
        <p:nvSpPr>
          <p:cNvPr id="3" name="Content Placeholder 2"/>
          <p:cNvSpPr>
            <a:spLocks noGrp="1"/>
          </p:cNvSpPr>
          <p:nvPr>
            <p:ph idx="1"/>
          </p:nvPr>
        </p:nvSpPr>
        <p:spPr>
          <a:xfrm>
            <a:off x="545592" y="1225296"/>
            <a:ext cx="10972800" cy="5147757"/>
          </a:xfrm>
        </p:spPr>
        <p:txBody>
          <a:bodyPr>
            <a:normAutofit fontScale="92500" lnSpcReduction="20000"/>
          </a:bodyPr>
          <a:lstStyle/>
          <a:p>
            <a:pPr marL="514350" indent="-514350" algn="just">
              <a:buNone/>
            </a:pPr>
            <a:r>
              <a:rPr lang="en-US" sz="2400" b="1" dirty="0">
                <a:latin typeface="Times New Roman" pitchFamily="18" charset="0"/>
                <a:cs typeface="Times New Roman" pitchFamily="18" charset="0"/>
              </a:rPr>
              <a:t>1.Real-Time Fire Detection Using OpenCV</a:t>
            </a:r>
          </a:p>
          <a:p>
            <a:pPr lvl="1" algn="just">
              <a:buFont typeface="Arial" pitchFamily="34" charset="0"/>
              <a:buChar char="•"/>
            </a:pPr>
            <a:r>
              <a:rPr lang="en-US" sz="1600" dirty="0">
                <a:latin typeface="Times New Roman" pitchFamily="18" charset="0"/>
                <a:cs typeface="Times New Roman" pitchFamily="18" charset="0"/>
              </a:rPr>
              <a:t>Uses </a:t>
            </a:r>
            <a:r>
              <a:rPr lang="en-US" sz="1600" b="1" dirty="0">
                <a:latin typeface="Times New Roman" pitchFamily="18" charset="0"/>
                <a:cs typeface="Times New Roman" pitchFamily="18" charset="0"/>
              </a:rPr>
              <a:t>Haar Cascade classifier</a:t>
            </a:r>
            <a:r>
              <a:rPr lang="en-US" sz="1600" dirty="0">
                <a:latin typeface="Times New Roman" pitchFamily="18" charset="0"/>
                <a:cs typeface="Times New Roman" pitchFamily="18" charset="0"/>
              </a:rPr>
              <a:t> for detecting fire in real-time from webcam feed.</a:t>
            </a:r>
          </a:p>
          <a:p>
            <a:pPr lvl="1" algn="just">
              <a:buFont typeface="Arial" pitchFamily="34" charset="0"/>
              <a:buChar char="•"/>
            </a:pPr>
            <a:r>
              <a:rPr lang="en-US" sz="1800" dirty="0">
                <a:latin typeface="Times New Roman" pitchFamily="18" charset="0"/>
                <a:cs typeface="Times New Roman" pitchFamily="18" charset="0"/>
              </a:rPr>
              <a:t>Every frame is analyzed, and fire regions are identified with bounding boxes</a:t>
            </a:r>
          </a:p>
          <a:p>
            <a:pPr lvl="1" algn="just">
              <a:buFont typeface="Arial" pitchFamily="34" charset="0"/>
              <a:buChar char="•"/>
            </a:pPr>
            <a:endParaRPr lang="en-US" sz="1800" dirty="0">
              <a:latin typeface="Times New Roman" pitchFamily="18" charset="0"/>
              <a:cs typeface="Times New Roman" pitchFamily="18" charset="0"/>
            </a:endParaRPr>
          </a:p>
          <a:p>
            <a:pPr marL="457200" indent="-457200" algn="just">
              <a:buNone/>
            </a:pPr>
            <a:r>
              <a:rPr lang="en-US" sz="2400" b="1" dirty="0">
                <a:latin typeface="Times New Roman" pitchFamily="18" charset="0"/>
                <a:cs typeface="Times New Roman" pitchFamily="18" charset="0"/>
              </a:rPr>
              <a:t>2.Alarm System &amp; Notifications</a:t>
            </a:r>
          </a:p>
          <a:p>
            <a:pPr lvl="1" algn="just">
              <a:buFont typeface="Arial" pitchFamily="34" charset="0"/>
              <a:buChar char="•"/>
            </a:pPr>
            <a:r>
              <a:rPr lang="en-US" sz="1800" dirty="0">
                <a:latin typeface="Times New Roman" pitchFamily="18" charset="0"/>
                <a:cs typeface="Times New Roman" pitchFamily="18" charset="0"/>
              </a:rPr>
              <a:t>If confidence &gt; 40%, a fire is confirmed.</a:t>
            </a:r>
          </a:p>
          <a:p>
            <a:pPr lvl="1" algn="just">
              <a:buFont typeface="Arial" pitchFamily="34" charset="0"/>
              <a:buChar char="•"/>
            </a:pPr>
            <a:r>
              <a:rPr lang="en-US" sz="1800" dirty="0">
                <a:latin typeface="Times New Roman" pitchFamily="18" charset="0"/>
                <a:cs typeface="Times New Roman" pitchFamily="18" charset="0"/>
              </a:rPr>
              <a:t>An </a:t>
            </a:r>
            <a:r>
              <a:rPr lang="en-US" sz="1800" b="1" dirty="0">
                <a:latin typeface="Times New Roman" pitchFamily="18" charset="0"/>
                <a:cs typeface="Times New Roman" pitchFamily="18" charset="0"/>
              </a:rPr>
              <a:t>alarm sound</a:t>
            </a:r>
            <a:r>
              <a:rPr lang="en-US" sz="1800" dirty="0">
                <a:latin typeface="Times New Roman" pitchFamily="18" charset="0"/>
                <a:cs typeface="Times New Roman" pitchFamily="18" charset="0"/>
              </a:rPr>
              <a:t> is played using the </a:t>
            </a:r>
            <a:r>
              <a:rPr lang="en-US" sz="1800" dirty="0" err="1">
                <a:latin typeface="Times New Roman" pitchFamily="18" charset="0"/>
                <a:cs typeface="Times New Roman" pitchFamily="18" charset="0"/>
              </a:rPr>
              <a:t>playsound</a:t>
            </a:r>
            <a:r>
              <a:rPr lang="en-US" sz="1800" dirty="0">
                <a:latin typeface="Times New Roman" pitchFamily="18" charset="0"/>
                <a:cs typeface="Times New Roman" pitchFamily="18" charset="0"/>
              </a:rPr>
              <a:t> library.3</a:t>
            </a:r>
          </a:p>
          <a:p>
            <a:pPr lvl="1" algn="just">
              <a:buFont typeface="Arial" pitchFamily="34" charset="0"/>
              <a:buChar char="•"/>
            </a:pPr>
            <a:endParaRPr lang="en-US" sz="1800" dirty="0">
              <a:latin typeface="Times New Roman" pitchFamily="18" charset="0"/>
              <a:cs typeface="Times New Roman" pitchFamily="18" charset="0"/>
            </a:endParaRPr>
          </a:p>
          <a:p>
            <a:pPr algn="just">
              <a:buNone/>
            </a:pPr>
            <a:r>
              <a:rPr lang="en-US" sz="2400" b="1" dirty="0">
                <a:latin typeface="Times New Roman" pitchFamily="18" charset="0"/>
                <a:cs typeface="Times New Roman" pitchFamily="18" charset="0"/>
              </a:rPr>
              <a:t>3.Multithreading for Efficiency</a:t>
            </a:r>
          </a:p>
          <a:p>
            <a:pPr lvl="1" algn="just">
              <a:buFont typeface="Arial" pitchFamily="34" charset="0"/>
              <a:buChar char="•"/>
            </a:pPr>
            <a:r>
              <a:rPr lang="en-US" sz="1800" dirty="0">
                <a:latin typeface="Times New Roman" pitchFamily="18" charset="0"/>
                <a:cs typeface="Times New Roman" pitchFamily="18" charset="0"/>
              </a:rPr>
              <a:t>Plays sound and sends email in the </a:t>
            </a:r>
            <a:r>
              <a:rPr lang="en-US" sz="1800" b="1" dirty="0">
                <a:latin typeface="Times New Roman" pitchFamily="18" charset="0"/>
                <a:cs typeface="Times New Roman" pitchFamily="18" charset="0"/>
              </a:rPr>
              <a:t>background</a:t>
            </a:r>
            <a:r>
              <a:rPr lang="en-US" sz="1800" dirty="0">
                <a:latin typeface="Times New Roman" pitchFamily="18" charset="0"/>
                <a:cs typeface="Times New Roman" pitchFamily="18" charset="0"/>
              </a:rPr>
              <a:t> using Python’s threading module.</a:t>
            </a:r>
          </a:p>
          <a:p>
            <a:pPr lvl="1" algn="just">
              <a:buFont typeface="Arial" pitchFamily="34" charset="0"/>
              <a:buChar char="•"/>
            </a:pPr>
            <a:r>
              <a:rPr lang="en-US" sz="1800" dirty="0">
                <a:latin typeface="Times New Roman" pitchFamily="18" charset="0"/>
                <a:cs typeface="Times New Roman" pitchFamily="18" charset="0"/>
              </a:rPr>
              <a:t>This avoids freezing the video stream and keeps the system responsive.</a:t>
            </a:r>
          </a:p>
          <a:p>
            <a:pPr lvl="1" algn="just">
              <a:buFont typeface="Arial" pitchFamily="34" charset="0"/>
              <a:buChar char="•"/>
            </a:pPr>
            <a:endParaRPr lang="en-US" sz="1800" dirty="0">
              <a:latin typeface="Times New Roman" pitchFamily="18" charset="0"/>
              <a:cs typeface="Times New Roman" pitchFamily="18" charset="0"/>
            </a:endParaRPr>
          </a:p>
          <a:p>
            <a:pPr algn="just">
              <a:buNone/>
            </a:pPr>
            <a:r>
              <a:rPr lang="en-US" sz="2600" b="1" dirty="0">
                <a:latin typeface="Times New Roman" pitchFamily="18" charset="0"/>
                <a:cs typeface="Times New Roman" pitchFamily="18" charset="0"/>
              </a:rPr>
              <a:t>4. Performance Visualization with Graphs</a:t>
            </a:r>
          </a:p>
          <a:p>
            <a:pPr lvl="1" algn="just">
              <a:buFont typeface="Arial" pitchFamily="34" charset="0"/>
              <a:buChar char="•"/>
            </a:pPr>
            <a:r>
              <a:rPr lang="en-US" sz="1800" dirty="0">
                <a:latin typeface="Times New Roman" pitchFamily="18" charset="0"/>
                <a:cs typeface="Times New Roman" pitchFamily="18" charset="0"/>
              </a:rPr>
              <a:t>Graphs generated after detection:</a:t>
            </a:r>
          </a:p>
          <a:p>
            <a:pPr lvl="1" algn="just">
              <a:buFont typeface="Arial" pitchFamily="34" charset="0"/>
              <a:buChar char="•"/>
            </a:pPr>
            <a:endParaRPr lang="en-US" sz="1800" dirty="0">
              <a:latin typeface="Times New Roman" pitchFamily="18" charset="0"/>
              <a:cs typeface="Times New Roman" pitchFamily="18" charset="0"/>
            </a:endParaRPr>
          </a:p>
          <a:p>
            <a:pPr lvl="1" algn="just">
              <a:buNone/>
            </a:pPr>
            <a:r>
              <a:rPr lang="en-US" sz="2000" dirty="0">
                <a:latin typeface="Times New Roman" pitchFamily="18" charset="0"/>
                <a:cs typeface="Times New Roman" pitchFamily="18" charset="0"/>
              </a:rPr>
              <a:t>📈 Fire Detections Over Time</a:t>
            </a:r>
          </a:p>
          <a:p>
            <a:pPr lvl="1" algn="just">
              <a:buNone/>
            </a:pPr>
            <a:r>
              <a:rPr lang="en-US" sz="2000" dirty="0">
                <a:latin typeface="Times New Roman" pitchFamily="18" charset="0"/>
                <a:cs typeface="Times New Roman" pitchFamily="18" charset="0"/>
              </a:rPr>
              <a:t>📊 Fire Detection Frequency Histogram</a:t>
            </a:r>
          </a:p>
          <a:p>
            <a:pPr lvl="1" algn="just">
              <a:buNone/>
            </a:pPr>
            <a:r>
              <a:rPr lang="en-US" sz="2000" dirty="0">
                <a:latin typeface="Times New Roman" pitchFamily="18" charset="0"/>
                <a:cs typeface="Times New Roman" pitchFamily="18" charset="0"/>
              </a:rPr>
              <a:t>📉 Moving Average of Detections</a:t>
            </a:r>
          </a:p>
          <a:p>
            <a:pPr algn="just">
              <a:buNone/>
            </a:pPr>
            <a:endParaRPr lang="en-US" sz="22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0"/>
            <a:ext cx="11326368" cy="731520"/>
          </a:xfrm>
        </p:spPr>
        <p:txBody>
          <a:bodyPr>
            <a:normAutofit/>
          </a:bodyPr>
          <a:lstStyle/>
          <a:p>
            <a:pPr algn="l"/>
            <a:r>
              <a:rPr lang="en-US" sz="4000" b="1" dirty="0">
                <a:latin typeface="Times New Roman" pitchFamily="18" charset="0"/>
                <a:cs typeface="Times New Roman" pitchFamily="18" charset="0"/>
              </a:rPr>
              <a:t>Output</a:t>
            </a:r>
          </a:p>
        </p:txBody>
      </p:sp>
      <p:sp>
        <p:nvSpPr>
          <p:cNvPr id="3" name="Content Placeholder 2"/>
          <p:cNvSpPr>
            <a:spLocks noGrp="1"/>
          </p:cNvSpPr>
          <p:nvPr>
            <p:ph idx="1"/>
          </p:nvPr>
        </p:nvSpPr>
        <p:spPr>
          <a:xfrm>
            <a:off x="283464" y="768096"/>
            <a:ext cx="11704320" cy="5897879"/>
          </a:xfrm>
        </p:spPr>
        <p:txBody>
          <a:bodyPr/>
          <a:lstStyle/>
          <a:p>
            <a:pPr algn="just">
              <a:buNone/>
            </a:pPr>
            <a:r>
              <a:rPr lang="en-US" sz="2000" b="1" dirty="0">
                <a:latin typeface="Times New Roman" pitchFamily="18" charset="0"/>
                <a:cs typeface="Times New Roman" pitchFamily="18" charset="0"/>
              </a:rPr>
              <a:t>1</a:t>
            </a:r>
            <a:r>
              <a:rPr lang="en-US" sz="3100" b="1" dirty="0">
                <a:latin typeface="Times New Roman" pitchFamily="18" charset="0"/>
                <a:cs typeface="Times New Roman" pitchFamily="18" charset="0"/>
              </a:rPr>
              <a:t>. </a:t>
            </a:r>
            <a:r>
              <a:rPr lang="en-US" sz="2000" b="1" dirty="0">
                <a:latin typeface="Times New Roman" pitchFamily="18" charset="0"/>
                <a:cs typeface="Times New Roman" pitchFamily="18" charset="0"/>
              </a:rPr>
              <a:t>Real-Time Fire Detection</a:t>
            </a:r>
          </a:p>
          <a:p>
            <a:pPr lvl="1" algn="just">
              <a:buFont typeface="Arial" pitchFamily="34" charset="0"/>
              <a:buChar char="•"/>
            </a:pPr>
            <a:r>
              <a:rPr lang="en-US" sz="1600" dirty="0">
                <a:latin typeface="Times New Roman" pitchFamily="18" charset="0"/>
                <a:cs typeface="Times New Roman" pitchFamily="18" charset="0"/>
              </a:rPr>
              <a:t>Captures video from webcam.</a:t>
            </a:r>
          </a:p>
          <a:p>
            <a:pPr lvl="1" algn="just">
              <a:buFont typeface="Arial" pitchFamily="34" charset="0"/>
              <a:buChar char="•"/>
            </a:pPr>
            <a:r>
              <a:rPr lang="en-US" sz="1600" dirty="0">
                <a:latin typeface="Times New Roman" pitchFamily="18" charset="0"/>
                <a:cs typeface="Times New Roman" pitchFamily="18" charset="0"/>
              </a:rPr>
              <a:t>Detects fire using a pre-trained Haar Cascade XML model.</a:t>
            </a:r>
          </a:p>
          <a:p>
            <a:pPr lvl="1" algn="just">
              <a:buFont typeface="Arial" pitchFamily="34" charset="0"/>
              <a:buChar char="•"/>
            </a:pPr>
            <a:r>
              <a:rPr lang="en-US" sz="1600" dirty="0">
                <a:latin typeface="Times New Roman" pitchFamily="18" charset="0"/>
                <a:cs typeface="Times New Roman" pitchFamily="18" charset="0"/>
              </a:rPr>
              <a:t>Calculates confidence % based on fire-like color patterns </a:t>
            </a:r>
          </a:p>
          <a:p>
            <a:pPr lvl="1" algn="just">
              <a:buFont typeface="Arial" pitchFamily="34" charset="0"/>
              <a:buChar char="•"/>
            </a:pPr>
            <a:r>
              <a:rPr lang="en-US" sz="1600" dirty="0">
                <a:latin typeface="Times New Roman" pitchFamily="18" charset="0"/>
                <a:cs typeface="Times New Roman" pitchFamily="18" charset="0"/>
              </a:rPr>
              <a:t>(HSV color space).</a:t>
            </a:r>
          </a:p>
          <a:p>
            <a:pPr lvl="1" algn="just">
              <a:buFont typeface="Arial" pitchFamily="34" charset="0"/>
              <a:buChar char="•"/>
            </a:pPr>
            <a:endParaRPr lang="en-US" sz="1600" dirty="0">
              <a:latin typeface="Times New Roman" pitchFamily="18" charset="0"/>
              <a:cs typeface="Times New Roman" pitchFamily="18" charset="0"/>
            </a:endParaRPr>
          </a:p>
          <a:p>
            <a:pPr algn="just">
              <a:buNone/>
            </a:pPr>
            <a:r>
              <a:rPr lang="en-US" sz="2000" b="1" dirty="0">
                <a:latin typeface="Times New Roman" pitchFamily="18" charset="0"/>
                <a:cs typeface="Times New Roman" pitchFamily="18" charset="0"/>
              </a:rPr>
              <a:t>2. Alerts: Sound &amp; Email Notifications</a:t>
            </a:r>
          </a:p>
          <a:p>
            <a:pPr lvl="1" algn="just">
              <a:buFont typeface="Arial" pitchFamily="34" charset="0"/>
              <a:buChar char="•"/>
            </a:pPr>
            <a:r>
              <a:rPr lang="en-US" sz="1600" dirty="0">
                <a:latin typeface="Times New Roman" pitchFamily="18" charset="0"/>
                <a:cs typeface="Times New Roman" pitchFamily="18" charset="0"/>
              </a:rPr>
              <a:t>If fire is detected with &gt;40% confidence:</a:t>
            </a:r>
          </a:p>
          <a:p>
            <a:pPr lvl="2" algn="just"/>
            <a:r>
              <a:rPr lang="en-US" sz="1600" dirty="0">
                <a:latin typeface="Times New Roman" pitchFamily="18" charset="0"/>
                <a:cs typeface="Times New Roman" pitchFamily="18" charset="0"/>
              </a:rPr>
              <a:t>Plays an alarm sound.</a:t>
            </a:r>
          </a:p>
          <a:p>
            <a:pPr lvl="2" algn="just"/>
            <a:r>
              <a:rPr lang="en-US" sz="1600" dirty="0">
                <a:latin typeface="Times New Roman" pitchFamily="18" charset="0"/>
                <a:cs typeface="Times New Roman" pitchFamily="18" charset="0"/>
              </a:rPr>
              <a:t>Sends an email alert (only once) using Gmail SMTP.</a:t>
            </a:r>
          </a:p>
          <a:p>
            <a:pPr lvl="2" algn="just"/>
            <a:endParaRPr lang="en-US" sz="1600" dirty="0">
              <a:latin typeface="Times New Roman" pitchFamily="18" charset="0"/>
              <a:cs typeface="Times New Roman" pitchFamily="18" charset="0"/>
            </a:endParaRPr>
          </a:p>
          <a:p>
            <a:pPr algn="just">
              <a:buNone/>
            </a:pPr>
            <a:r>
              <a:rPr lang="en-US" sz="2000" b="1" dirty="0">
                <a:latin typeface="Times New Roman" pitchFamily="18" charset="0"/>
                <a:cs typeface="Times New Roman" pitchFamily="18" charset="0"/>
              </a:rPr>
              <a:t>3. Multithreading for Smooth Performance</a:t>
            </a:r>
          </a:p>
          <a:p>
            <a:pPr lvl="1" algn="just">
              <a:buFont typeface="Arial" pitchFamily="34" charset="0"/>
              <a:buChar char="•"/>
            </a:pPr>
            <a:r>
              <a:rPr lang="en-US" sz="1600" dirty="0">
                <a:latin typeface="Times New Roman" pitchFamily="18" charset="0"/>
                <a:cs typeface="Times New Roman" pitchFamily="18" charset="0"/>
              </a:rPr>
              <a:t>Uses threading to run alarm and email functions in  the background.</a:t>
            </a:r>
          </a:p>
          <a:p>
            <a:pPr lvl="1" algn="just">
              <a:buFont typeface="Arial" pitchFamily="34" charset="0"/>
              <a:buChar char="•"/>
            </a:pPr>
            <a:r>
              <a:rPr lang="en-US" sz="1600" dirty="0">
                <a:latin typeface="Times New Roman" pitchFamily="18" charset="0"/>
                <a:cs typeface="Times New Roman" pitchFamily="18" charset="0"/>
              </a:rPr>
              <a:t>Prevents lag or freezing in the live video feed.</a:t>
            </a:r>
          </a:p>
          <a:p>
            <a:pPr lvl="1" algn="just">
              <a:buFont typeface="Arial" pitchFamily="34" charset="0"/>
              <a:buChar char="•"/>
            </a:pPr>
            <a:endParaRPr lang="en-US" sz="1600" dirty="0">
              <a:latin typeface="Times New Roman" pitchFamily="18" charset="0"/>
              <a:cs typeface="Times New Roman" pitchFamily="18" charset="0"/>
            </a:endParaRPr>
          </a:p>
          <a:p>
            <a:pPr algn="just">
              <a:buNone/>
            </a:pPr>
            <a:r>
              <a:rPr lang="en-US" sz="2000" b="1" dirty="0">
                <a:latin typeface="Times New Roman" pitchFamily="18" charset="0"/>
                <a:cs typeface="Times New Roman" pitchFamily="18" charset="0"/>
              </a:rPr>
              <a:t>4. Detection Analysis with Graphs</a:t>
            </a:r>
          </a:p>
          <a:p>
            <a:pPr lvl="1" algn="just">
              <a:buFont typeface="Arial" pitchFamily="34" charset="0"/>
              <a:buChar char="•"/>
            </a:pPr>
            <a:r>
              <a:rPr lang="en-US" sz="1600" dirty="0">
                <a:latin typeface="Times New Roman" pitchFamily="18" charset="0"/>
                <a:cs typeface="Times New Roman" pitchFamily="18" charset="0"/>
              </a:rPr>
              <a:t>Shows graphs after program ends</a:t>
            </a:r>
            <a:r>
              <a:rPr lang="en-US" sz="1800" dirty="0">
                <a:latin typeface="Times New Roman" pitchFamily="18" charset="0"/>
                <a:cs typeface="Times New Roman" pitchFamily="18" charset="0"/>
              </a:rPr>
              <a:t>:</a:t>
            </a:r>
          </a:p>
          <a:p>
            <a:endParaRPr lang="en-US" dirty="0"/>
          </a:p>
          <a:p>
            <a:endParaRPr lang="en-US" dirty="0"/>
          </a:p>
        </p:txBody>
      </p:sp>
      <p:pic>
        <p:nvPicPr>
          <p:cNvPr id="4" name="Picture 3" descr="Screenshot (20).png"/>
          <p:cNvPicPr>
            <a:picLocks noChangeAspect="1"/>
          </p:cNvPicPr>
          <p:nvPr/>
        </p:nvPicPr>
        <p:blipFill>
          <a:blip r:embed="rId2"/>
          <a:stretch>
            <a:fillRect/>
          </a:stretch>
        </p:blipFill>
        <p:spPr>
          <a:xfrm>
            <a:off x="7541598" y="267706"/>
            <a:ext cx="3742098" cy="2828724"/>
          </a:xfrm>
          <a:prstGeom prst="rect">
            <a:avLst/>
          </a:prstGeom>
        </p:spPr>
      </p:pic>
      <p:pic>
        <p:nvPicPr>
          <p:cNvPr id="5" name="Picture 4" descr="Screenshot (17).png"/>
          <p:cNvPicPr>
            <a:picLocks noChangeAspect="1"/>
          </p:cNvPicPr>
          <p:nvPr/>
        </p:nvPicPr>
        <p:blipFill>
          <a:blip r:embed="rId3"/>
          <a:stretch>
            <a:fillRect/>
          </a:stretch>
        </p:blipFill>
        <p:spPr>
          <a:xfrm>
            <a:off x="7554861" y="3263705"/>
            <a:ext cx="3747123" cy="332244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 y="118872"/>
            <a:ext cx="11426952" cy="768096"/>
          </a:xfrm>
        </p:spPr>
        <p:txBody>
          <a:bodyPr>
            <a:normAutofit/>
          </a:bodyPr>
          <a:lstStyle/>
          <a:p>
            <a:pPr algn="l"/>
            <a:r>
              <a:rPr lang="en-US" sz="4000" b="1" dirty="0">
                <a:latin typeface="Times New Roman" pitchFamily="18" charset="0"/>
                <a:cs typeface="Times New Roman" pitchFamily="18" charset="0"/>
              </a:rPr>
              <a:t>Visualization</a:t>
            </a:r>
            <a:endParaRPr lang="en-US" sz="4000" dirty="0"/>
          </a:p>
        </p:txBody>
      </p:sp>
      <p:sp>
        <p:nvSpPr>
          <p:cNvPr id="3" name="Content Placeholder 2"/>
          <p:cNvSpPr>
            <a:spLocks noGrp="1"/>
          </p:cNvSpPr>
          <p:nvPr>
            <p:ph idx="1"/>
          </p:nvPr>
        </p:nvSpPr>
        <p:spPr>
          <a:xfrm>
            <a:off x="301752" y="1051560"/>
            <a:ext cx="11676888" cy="5614415"/>
          </a:xfrm>
        </p:spPr>
        <p:txBody>
          <a:bodyPr>
            <a:normAutofit/>
          </a:bodyPr>
          <a:lstStyle/>
          <a:p>
            <a:pPr algn="just"/>
            <a:r>
              <a:rPr lang="en-US" sz="2000" dirty="0">
                <a:latin typeface="Times New Roman" pitchFamily="18" charset="0"/>
                <a:cs typeface="Times New Roman" pitchFamily="18" charset="0"/>
              </a:rPr>
              <a:t>The Accuracy </a:t>
            </a:r>
            <a:r>
              <a:rPr lang="en-US" sz="2000" dirty="0" err="1">
                <a:latin typeface="Times New Roman" pitchFamily="18" charset="0"/>
                <a:cs typeface="Times New Roman" pitchFamily="18" charset="0"/>
              </a:rPr>
              <a:t>vs</a:t>
            </a:r>
            <a:r>
              <a:rPr lang="en-US" sz="2000" dirty="0">
                <a:latin typeface="Times New Roman" pitchFamily="18" charset="0"/>
                <a:cs typeface="Times New Roman" pitchFamily="18" charset="0"/>
              </a:rPr>
              <a:t> Epochs graph illustrates the improvement in model accuracy over the course of training epochs. </a:t>
            </a:r>
          </a:p>
          <a:p>
            <a:pPr algn="just"/>
            <a:r>
              <a:rPr lang="en-US" sz="2000" dirty="0">
                <a:latin typeface="Times New Roman" pitchFamily="18" charset="0"/>
                <a:cs typeface="Times New Roman" pitchFamily="18" charset="0"/>
              </a:rPr>
              <a:t> The Loss </a:t>
            </a:r>
            <a:r>
              <a:rPr lang="en-US" sz="2000" dirty="0" err="1">
                <a:latin typeface="Times New Roman" pitchFamily="18" charset="0"/>
                <a:cs typeface="Times New Roman" pitchFamily="18" charset="0"/>
              </a:rPr>
              <a:t>vs</a:t>
            </a:r>
            <a:r>
              <a:rPr lang="en-US" sz="2000" dirty="0">
                <a:latin typeface="Times New Roman" pitchFamily="18" charset="0"/>
                <a:cs typeface="Times New Roman" pitchFamily="18" charset="0"/>
              </a:rPr>
              <a:t> Epochs graph depicts the reduction in training loss as the number of epochs increases.</a:t>
            </a:r>
          </a:p>
          <a:p>
            <a:pPr algn="just"/>
            <a:r>
              <a:rPr lang="en-US" sz="2000" dirty="0">
                <a:latin typeface="Times New Roman" pitchFamily="18" charset="0"/>
                <a:cs typeface="Times New Roman" pitchFamily="18" charset="0"/>
              </a:rPr>
              <a:t>The Dominant Colors graph represents the most prevalent colors in the colorized image based on pixel clustering.</a:t>
            </a:r>
          </a:p>
        </p:txBody>
      </p:sp>
      <p:pic>
        <p:nvPicPr>
          <p:cNvPr id="4" name="Picture 3" descr="Moving Average of Fire Detection.png"/>
          <p:cNvPicPr>
            <a:picLocks noChangeAspect="1"/>
          </p:cNvPicPr>
          <p:nvPr/>
        </p:nvPicPr>
        <p:blipFill>
          <a:blip r:embed="rId2"/>
          <a:stretch>
            <a:fillRect/>
          </a:stretch>
        </p:blipFill>
        <p:spPr>
          <a:xfrm>
            <a:off x="369278" y="3083123"/>
            <a:ext cx="3463888" cy="2494717"/>
          </a:xfrm>
          <a:prstGeom prst="rect">
            <a:avLst/>
          </a:prstGeom>
        </p:spPr>
      </p:pic>
      <p:pic>
        <p:nvPicPr>
          <p:cNvPr id="5" name="Picture 4" descr="Fire Detection Frequency.png"/>
          <p:cNvPicPr>
            <a:picLocks noChangeAspect="1"/>
          </p:cNvPicPr>
          <p:nvPr/>
        </p:nvPicPr>
        <p:blipFill>
          <a:blip r:embed="rId3"/>
          <a:stretch>
            <a:fillRect/>
          </a:stretch>
        </p:blipFill>
        <p:spPr>
          <a:xfrm>
            <a:off x="4363094" y="3159643"/>
            <a:ext cx="3327010" cy="2341541"/>
          </a:xfrm>
          <a:prstGeom prst="rect">
            <a:avLst/>
          </a:prstGeom>
        </p:spPr>
      </p:pic>
      <p:pic>
        <p:nvPicPr>
          <p:cNvPr id="6" name="Picture 5" descr="Fire Detection Over Time.png"/>
          <p:cNvPicPr>
            <a:picLocks noChangeAspect="1"/>
          </p:cNvPicPr>
          <p:nvPr/>
        </p:nvPicPr>
        <p:blipFill>
          <a:blip r:embed="rId4"/>
          <a:stretch>
            <a:fillRect/>
          </a:stretch>
        </p:blipFill>
        <p:spPr>
          <a:xfrm>
            <a:off x="8115833" y="3104738"/>
            <a:ext cx="3500145" cy="248224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4" y="109728"/>
            <a:ext cx="11576304" cy="694944"/>
          </a:xfrm>
        </p:spPr>
        <p:txBody>
          <a:bodyPr>
            <a:normAutofit fontScale="90000"/>
          </a:bodyPr>
          <a:lstStyle/>
          <a:p>
            <a:pPr algn="l"/>
            <a:r>
              <a:rPr lang="en-US" sz="4000" b="1" dirty="0">
                <a:latin typeface="Times New Roman" pitchFamily="18" charset="0"/>
                <a:cs typeface="Times New Roman" pitchFamily="18" charset="0"/>
              </a:rPr>
              <a:t>Test Cases</a:t>
            </a:r>
          </a:p>
        </p:txBody>
      </p:sp>
      <p:pic>
        <p:nvPicPr>
          <p:cNvPr id="4" name="Content Placeholder 3" descr="Screenshot (26).png"/>
          <p:cNvPicPr>
            <a:picLocks noGrp="1" noChangeAspect="1"/>
          </p:cNvPicPr>
          <p:nvPr>
            <p:ph idx="1"/>
          </p:nvPr>
        </p:nvPicPr>
        <p:blipFill>
          <a:blip r:embed="rId2"/>
          <a:stretch>
            <a:fillRect/>
          </a:stretch>
        </p:blipFill>
        <p:spPr>
          <a:xfrm>
            <a:off x="1883104" y="1077381"/>
            <a:ext cx="8221016" cy="5261449"/>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latin typeface="Times New Roman" pitchFamily="18" charset="0"/>
                <a:cs typeface="Times New Roman" pitchFamily="18" charset="0"/>
              </a:rPr>
              <a:t>Conclusion</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The fire detection system effectively enhances safety by providing real-time detection of fire and smoke. Utilizing OpenCV for image processing and threading for multitasking, the system delivers accurate detection with minimal hardware requirements. It's ideal for various environments, such as homes, offices, and industrial settings. Automated alerts, including alarms and email notifications, ensure prompt action during emergencies. Future improvements, such as integrating deep learning models, can further enhance detection accuracy and overall performance.</a:t>
            </a:r>
          </a:p>
          <a:p>
            <a:pPr>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As the system evolves, features like adaptive learning, multi-camera support, and AI-driven predictive analytics can transform it into an intelligent safety network. The system is designed to achieve an expected accuracy of 95% to 99%, making it highly effective in preventing large-scale damage and enhancing overall safety</a:t>
            </a:r>
            <a:r>
              <a:rPr lang="en-US" sz="2000" dirty="0" smtClean="0">
                <a:latin typeface="Times New Roman" pitchFamily="18" charset="0"/>
                <a:cs typeface="Times New Roman" pitchFamily="18" charset="0"/>
              </a:rPr>
              <a:t>. These </a:t>
            </a:r>
            <a:r>
              <a:rPr lang="en-US" sz="2000" dirty="0">
                <a:latin typeface="Times New Roman" pitchFamily="18" charset="0"/>
                <a:cs typeface="Times New Roman" pitchFamily="18" charset="0"/>
              </a:rPr>
              <a:t>advancements will improve detection capabilities, allowing the system to predict risks before they escalate, ultimately providing a smarter and more reliable fire detection solution.</a:t>
            </a:r>
          </a:p>
          <a:p>
            <a:endParaRPr lang="en-US" sz="2000" dirty="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464" y="301752"/>
            <a:ext cx="11262360" cy="539495"/>
          </a:xfrm>
        </p:spPr>
        <p:txBody>
          <a:bodyPr>
            <a:normAutofit fontScale="90000"/>
          </a:bodyPr>
          <a:lstStyle/>
          <a:p>
            <a:pPr algn="l"/>
            <a:r>
              <a:rPr lang="en-US" sz="4000" b="1" dirty="0">
                <a:latin typeface="Times New Roman" pitchFamily="18" charset="0"/>
                <a:cs typeface="Times New Roman" pitchFamily="18" charset="0"/>
              </a:rPr>
              <a:t>References</a:t>
            </a:r>
          </a:p>
        </p:txBody>
      </p:sp>
      <p:sp>
        <p:nvSpPr>
          <p:cNvPr id="3" name="Content Placeholder 2"/>
          <p:cNvSpPr>
            <a:spLocks noGrp="1"/>
          </p:cNvSpPr>
          <p:nvPr>
            <p:ph idx="1"/>
          </p:nvPr>
        </p:nvSpPr>
        <p:spPr>
          <a:xfrm>
            <a:off x="246888" y="1133856"/>
            <a:ext cx="11786616" cy="5422391"/>
          </a:xfrm>
        </p:spPr>
        <p:txBody>
          <a:bodyPr>
            <a:normAutofit/>
          </a:bodyPr>
          <a:lstStyle/>
          <a:p>
            <a:pPr algn="just"/>
            <a:r>
              <a:rPr lang="en-US" sz="2000" dirty="0" err="1" smtClean="0">
                <a:latin typeface="Times New Roman" pitchFamily="18" charset="0"/>
                <a:cs typeface="Times New Roman" pitchFamily="18" charset="0"/>
              </a:rPr>
              <a:t>OpenCV</a:t>
            </a:r>
            <a:r>
              <a:rPr lang="en-US" sz="2000" dirty="0" smtClean="0">
                <a:latin typeface="Times New Roman" pitchFamily="18" charset="0"/>
                <a:cs typeface="Times New Roman" pitchFamily="18" charset="0"/>
              </a:rPr>
              <a:t> Documentation – https://docs.opencv.org</a:t>
            </a:r>
          </a:p>
          <a:p>
            <a:pPr algn="just"/>
            <a:r>
              <a:rPr lang="en-US" sz="2000" dirty="0" smtClean="0">
                <a:latin typeface="Times New Roman" pitchFamily="18" charset="0"/>
                <a:cs typeface="Times New Roman" pitchFamily="18" charset="0"/>
              </a:rPr>
              <a:t>Viola, P., &amp; Jones, M. (2001). Rapid Object Detection using a Boosted Cascade of Simple Features. IEEE CVPR.</a:t>
            </a:r>
          </a:p>
          <a:p>
            <a:pPr algn="just"/>
            <a:r>
              <a:rPr lang="en-US" sz="2000" dirty="0" err="1" smtClean="0">
                <a:latin typeface="Times New Roman" pitchFamily="18" charset="0"/>
                <a:cs typeface="Times New Roman" pitchFamily="18" charset="0"/>
              </a:rPr>
              <a:t>GitHub</a:t>
            </a:r>
            <a:r>
              <a:rPr lang="en-US" sz="2000" dirty="0" smtClean="0">
                <a:latin typeface="Times New Roman" pitchFamily="18" charset="0"/>
                <a:cs typeface="Times New Roman" pitchFamily="18" charset="0"/>
              </a:rPr>
              <a:t> – Fire Detection Using </a:t>
            </a:r>
            <a:r>
              <a:rPr lang="en-US" sz="2000" dirty="0" err="1" smtClean="0">
                <a:latin typeface="Times New Roman" pitchFamily="18" charset="0"/>
                <a:cs typeface="Times New Roman" pitchFamily="18" charset="0"/>
              </a:rPr>
              <a:t>OpenCV</a:t>
            </a:r>
            <a:r>
              <a:rPr lang="en-US" sz="2000" dirty="0" smtClean="0">
                <a:latin typeface="Times New Roman" pitchFamily="18" charset="0"/>
                <a:cs typeface="Times New Roman" pitchFamily="18" charset="0"/>
              </a:rPr>
              <a:t> and Python: </a:t>
            </a:r>
            <a:r>
              <a:rPr lang="en-US" sz="2000" dirty="0" smtClean="0">
                <a:latin typeface="Times New Roman" pitchFamily="18" charset="0"/>
                <a:cs typeface="Times New Roman" pitchFamily="18" charset="0"/>
                <a:hlinkClick r:id="rId2"/>
              </a:rPr>
              <a:t>https://github.com/</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S. </a:t>
            </a:r>
            <a:r>
              <a:rPr lang="en-US" sz="2000" dirty="0" err="1" smtClean="0">
                <a:latin typeface="Times New Roman" pitchFamily="18" charset="0"/>
                <a:cs typeface="Times New Roman" pitchFamily="18" charset="0"/>
              </a:rPr>
              <a:t>Hossain</a:t>
            </a:r>
            <a:r>
              <a:rPr lang="en-US" sz="2000" dirty="0" smtClean="0">
                <a:latin typeface="Times New Roman" pitchFamily="18" charset="0"/>
                <a:cs typeface="Times New Roman" pitchFamily="18" charset="0"/>
              </a:rPr>
              <a:t> et al. (2019). Fire Detection System Using Image Processing. International Journal of Scientific &amp; Engineering Research.</a:t>
            </a:r>
          </a:p>
          <a:p>
            <a:pPr algn="just"/>
            <a:r>
              <a:rPr lang="en-US" sz="2000" dirty="0" smtClean="0">
                <a:latin typeface="Times New Roman" pitchFamily="18" charset="0"/>
                <a:cs typeface="Times New Roman" pitchFamily="18" charset="0"/>
              </a:rPr>
              <a:t>Python Email Library – </a:t>
            </a:r>
            <a:r>
              <a:rPr lang="en-US" sz="2000" dirty="0" err="1" smtClean="0">
                <a:latin typeface="Times New Roman" pitchFamily="18" charset="0"/>
                <a:cs typeface="Times New Roman" pitchFamily="18" charset="0"/>
              </a:rPr>
              <a:t>smtplib</a:t>
            </a:r>
            <a:r>
              <a:rPr lang="en-US" sz="2000" dirty="0" smtClean="0">
                <a:latin typeface="Times New Roman" pitchFamily="18" charset="0"/>
                <a:cs typeface="Times New Roman" pitchFamily="18" charset="0"/>
              </a:rPr>
              <a:t> Documentation: </a:t>
            </a:r>
            <a:r>
              <a:rPr lang="en-US" sz="2000" dirty="0" smtClean="0">
                <a:latin typeface="Times New Roman" pitchFamily="18" charset="0"/>
                <a:cs typeface="Times New Roman" pitchFamily="18" charset="0"/>
                <a:hlinkClick r:id="rId3"/>
              </a:rPr>
              <a:t>https://docs.python.org/3/library/smtplib.html</a:t>
            </a:r>
            <a:endParaRPr lang="en-US" sz="2000" dirty="0" smtClean="0">
              <a:latin typeface="Times New Roman" pitchFamily="18" charset="0"/>
              <a:cs typeface="Times New Roman" pitchFamily="18" charset="0"/>
            </a:endParaRPr>
          </a:p>
          <a:p>
            <a:pPr algn="just"/>
            <a:r>
              <a:rPr lang="en-US" sz="2000" dirty="0" err="1" smtClean="0">
                <a:latin typeface="Times New Roman" pitchFamily="18" charset="0"/>
                <a:cs typeface="Times New Roman" pitchFamily="18" charset="0"/>
              </a:rPr>
              <a:t>Pratiksha</a:t>
            </a:r>
            <a:r>
              <a:rPr lang="en-US" sz="2000" dirty="0" smtClean="0">
                <a:latin typeface="Times New Roman" pitchFamily="18" charset="0"/>
                <a:cs typeface="Times New Roman" pitchFamily="18" charset="0"/>
              </a:rPr>
              <a:t> R. </a:t>
            </a:r>
            <a:r>
              <a:rPr lang="en-US" sz="2000" dirty="0" err="1" smtClean="0">
                <a:latin typeface="Times New Roman" pitchFamily="18" charset="0"/>
                <a:cs typeface="Times New Roman" pitchFamily="18" charset="0"/>
              </a:rPr>
              <a:t>Gholap</a:t>
            </a:r>
            <a:r>
              <a:rPr lang="en-US" sz="2000" dirty="0" smtClean="0">
                <a:latin typeface="Times New Roman" pitchFamily="18" charset="0"/>
                <a:cs typeface="Times New Roman" pitchFamily="18" charset="0"/>
              </a:rPr>
              <a:t> et al. (2021). Image Processing Based Fire Detection Using </a:t>
            </a:r>
            <a:r>
              <a:rPr lang="en-US" sz="2000" dirty="0" err="1" smtClean="0">
                <a:latin typeface="Times New Roman" pitchFamily="18" charset="0"/>
                <a:cs typeface="Times New Roman" pitchFamily="18" charset="0"/>
              </a:rPr>
              <a:t>Haar</a:t>
            </a:r>
            <a:r>
              <a:rPr lang="en-US" sz="2000" dirty="0" smtClean="0">
                <a:latin typeface="Times New Roman" pitchFamily="18" charset="0"/>
                <a:cs typeface="Times New Roman" pitchFamily="18" charset="0"/>
              </a:rPr>
              <a:t> Cascade. International Research Journal of Engineering and Technology (IRJET).</a:t>
            </a:r>
          </a:p>
          <a:p>
            <a:pPr algn="just"/>
            <a:r>
              <a:rPr lang="en-US" sz="2000" dirty="0" smtClean="0">
                <a:latin typeface="Times New Roman" pitchFamily="18" charset="0"/>
                <a:cs typeface="Times New Roman" pitchFamily="18" charset="0"/>
              </a:rPr>
              <a:t>Rajeev Kumar et al. (2020). Real-Time Fire and Smoke Detection Using Deep Learning. IEEE </a:t>
            </a:r>
            <a:r>
              <a:rPr lang="en-US" sz="2000" dirty="0" err="1" smtClean="0">
                <a:latin typeface="Times New Roman" pitchFamily="18" charset="0"/>
                <a:cs typeface="Times New Roman" pitchFamily="18" charset="0"/>
              </a:rPr>
              <a:t>Xplore</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HSV Color Space in Fire Detection – </a:t>
            </a:r>
            <a:r>
              <a:rPr lang="en-US" sz="2000" dirty="0" err="1" smtClean="0">
                <a:latin typeface="Times New Roman" pitchFamily="18" charset="0"/>
                <a:cs typeface="Times New Roman" pitchFamily="18" charset="0"/>
              </a:rPr>
              <a:t>OpenCV</a:t>
            </a:r>
            <a:r>
              <a:rPr lang="en-US" sz="2000" dirty="0" smtClean="0">
                <a:latin typeface="Times New Roman" pitchFamily="18" charset="0"/>
                <a:cs typeface="Times New Roman" pitchFamily="18" charset="0"/>
              </a:rPr>
              <a:t> HSV Tutorial: https://learnopencv.com/color-spaces-in-opencv</a:t>
            </a:r>
          </a:p>
          <a:p>
            <a:r>
              <a:rPr lang="en-US" sz="2000" dirty="0" smtClean="0">
                <a:latin typeface="Times New Roman" pitchFamily="18" charset="0"/>
                <a:cs typeface="Times New Roman" pitchFamily="18" charset="0"/>
              </a:rPr>
              <a:t>Real-Time Fire Detection using Machine Learning – </a:t>
            </a:r>
            <a:r>
              <a:rPr lang="en-US" sz="2000" dirty="0" err="1" smtClean="0">
                <a:latin typeface="Times New Roman" pitchFamily="18" charset="0"/>
                <a:cs typeface="Times New Roman" pitchFamily="18" charset="0"/>
              </a:rPr>
              <a:t>ResearchGate</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hlinkClick r:id="rId4"/>
              </a:rPr>
              <a:t>https://www.researchgate.net/publication/</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Automatic Fire Detection Using Video Sequences – Elsevier Journal of Fire Safety.</a:t>
            </a:r>
          </a:p>
          <a:p>
            <a:pPr>
              <a:buNone/>
            </a:pPr>
            <a:endParaRPr lang="en-US" sz="2000" dirty="0" smtClean="0">
              <a:latin typeface="Times New Roman" pitchFamily="18" charset="0"/>
              <a:cs typeface="Times New Roman" pitchFamily="18" charset="0"/>
            </a:endParaRPr>
          </a:p>
          <a:p>
            <a:pPr algn="just">
              <a:spcBef>
                <a:spcPts val="500"/>
              </a:spcBef>
              <a:spcAft>
                <a:spcPts val="1000"/>
              </a:spcAft>
            </a:pPr>
            <a:endParaRPr lang="en-US" sz="2000"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897562"/>
          </a:xfrm>
        </p:spPr>
        <p:txBody>
          <a:bodyPr>
            <a:normAutofit/>
          </a:bodyPr>
          <a:lstStyle/>
          <a:p>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4000" dirty="0">
                <a:latin typeface="Times New Roman" pitchFamily="18" charset="0"/>
                <a:cs typeface="Times New Roman" pitchFamily="18" charset="0"/>
              </a:rPr>
              <a:t/>
            </a:r>
            <a:br>
              <a:rPr lang="en-US" sz="4000" dirty="0">
                <a:latin typeface="Times New Roman" pitchFamily="18" charset="0"/>
                <a:cs typeface="Times New Roman" pitchFamily="18" charset="0"/>
              </a:rPr>
            </a:br>
            <a:r>
              <a:rPr lang="en-US" sz="4800" b="1" dirty="0">
                <a:latin typeface="Times New Roman" pitchFamily="18" charset="0"/>
                <a:cs typeface="Times New Roman" pitchFamily="18" charset="0"/>
              </a:rPr>
              <a:t>THANK YOU</a:t>
            </a:r>
            <a:r>
              <a:rPr lang="en-US" sz="4000" dirty="0">
                <a:latin typeface="Times New Roman" pitchFamily="18" charset="0"/>
                <a:cs typeface="Times New Roman" pitchFamily="18" charset="0"/>
              </a:rPr>
              <a:t/>
            </a:r>
            <a:br>
              <a:rPr lang="en-US" sz="4000" dirty="0">
                <a:latin typeface="Times New Roman" pitchFamily="18" charset="0"/>
                <a:cs typeface="Times New Roman" pitchFamily="18" charset="0"/>
              </a:rPr>
            </a:br>
            <a:r>
              <a:rPr lang="en-US" sz="1800" b="1" dirty="0">
                <a:latin typeface="Times New Roman" pitchFamily="18" charset="0"/>
                <a:cs typeface="Times New Roman" pitchFamily="18" charset="0"/>
              </a:rPr>
              <a:t>							 </a:t>
            </a:r>
            <a:br>
              <a:rPr lang="en-US" sz="1800" b="1" dirty="0">
                <a:latin typeface="Times New Roman" pitchFamily="18" charset="0"/>
                <a:cs typeface="Times New Roman" pitchFamily="18" charset="0"/>
              </a:rPr>
            </a:br>
            <a:r>
              <a:rPr lang="en-US" sz="1800" b="1" dirty="0">
                <a:latin typeface="Times New Roman" pitchFamily="18" charset="0"/>
                <a:cs typeface="Times New Roman" pitchFamily="18" charset="0"/>
              </a:rPr>
              <a:t/>
            </a:r>
            <a:br>
              <a:rPr lang="en-US" sz="1800" b="1" dirty="0">
                <a:latin typeface="Times New Roman" pitchFamily="18" charset="0"/>
                <a:cs typeface="Times New Roman" pitchFamily="18" charset="0"/>
              </a:rPr>
            </a:br>
            <a:r>
              <a:rPr lang="en-US" sz="1800" b="1" dirty="0">
                <a:latin typeface="Times New Roman" pitchFamily="18" charset="0"/>
                <a:cs typeface="Times New Roman" pitchFamily="18" charset="0"/>
              </a:rPr>
              <a:t>					</a:t>
            </a:r>
            <a:r>
              <a:rPr lang="en-US" sz="2800" b="1" dirty="0">
                <a:latin typeface="Times New Roman" pitchFamily="18" charset="0"/>
                <a:cs typeface="Times New Roman" pitchFamily="18" charset="0"/>
              </a:rPr>
              <a:t>PRESENTED BY</a:t>
            </a:r>
            <a:r>
              <a:rPr lang="en-US" sz="2000" b="1" dirty="0">
                <a:latin typeface="Times New Roman" pitchFamily="18" charset="0"/>
                <a:cs typeface="Times New Roman" pitchFamily="18" charset="0"/>
              </a:rPr>
              <a:t>:</a:t>
            </a:r>
            <a:r>
              <a:rPr lang="en-US" sz="1800" b="1" dirty="0">
                <a:latin typeface="Times New Roman" pitchFamily="18" charset="0"/>
                <a:cs typeface="Times New Roman" pitchFamily="18" charset="0"/>
              </a:rPr>
              <a:t/>
            </a:r>
            <a:br>
              <a:rPr lang="en-US" sz="1800" b="1"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8872"/>
            <a:ext cx="10972800" cy="557784"/>
          </a:xfrm>
        </p:spPr>
        <p:txBody>
          <a:bodyPr>
            <a:normAutofit fontScale="90000"/>
          </a:bodyPr>
          <a:lstStyle/>
          <a:p>
            <a:pPr algn="l"/>
            <a:r>
              <a:rPr lang="en-US" b="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417576" y="886968"/>
            <a:ext cx="11295888" cy="5650992"/>
          </a:xfrm>
        </p:spPr>
        <p:txBody>
          <a:bodyPr>
            <a:normAutofit fontScale="92500" lnSpcReduction="20000"/>
          </a:bodyPr>
          <a:lstStyle/>
          <a:p>
            <a:pPr algn="just">
              <a:buNone/>
            </a:pPr>
            <a:r>
              <a:rPr lang="en-US" sz="2200" dirty="0">
                <a:latin typeface="Times New Roman" pitchFamily="18" charset="0"/>
                <a:cs typeface="Times New Roman" pitchFamily="18" charset="0"/>
              </a:rPr>
              <a:t>            This Python-based fire detection system utilizes OpenCV and a Haar Cascade model to identify fire  in real-time through a webcam feed. It incorporates threading for simultaneous alarm and email alerts without interrupting detection. The system also visualizes detection statistics using graphs such as detection count, frequency, and moving average. This solution is designed to be efficient ,automated , and informative for safety monitoring applications.</a:t>
            </a:r>
          </a:p>
          <a:p>
            <a:pPr>
              <a:buNone/>
            </a:pPr>
            <a:endParaRPr lang="en-US" sz="3000" b="1" dirty="0">
              <a:latin typeface="Times New Roman" pitchFamily="18" charset="0"/>
              <a:cs typeface="Times New Roman" pitchFamily="18" charset="0"/>
            </a:endParaRPr>
          </a:p>
          <a:p>
            <a:pPr>
              <a:buNone/>
            </a:pPr>
            <a:r>
              <a:rPr lang="en-US" sz="3000" b="1" dirty="0">
                <a:latin typeface="Times New Roman" pitchFamily="18" charset="0"/>
                <a:cs typeface="Times New Roman" pitchFamily="18" charset="0"/>
              </a:rPr>
              <a:t>Existing System</a:t>
            </a:r>
          </a:p>
          <a:p>
            <a:r>
              <a:rPr lang="en-US" sz="2200" b="1" dirty="0">
                <a:latin typeface="Times New Roman" pitchFamily="18" charset="0"/>
                <a:cs typeface="Times New Roman" pitchFamily="18" charset="0"/>
              </a:rPr>
              <a:t>Traditional Fire Detection Methods</a:t>
            </a:r>
            <a:r>
              <a:rPr lang="en-US" dirty="0">
                <a:latin typeface="Times New Roman" pitchFamily="18" charset="0"/>
                <a:cs typeface="Times New Roman" pitchFamily="18" charset="0"/>
              </a:rPr>
              <a:t>:</a:t>
            </a:r>
          </a:p>
          <a:p>
            <a:pPr lvl="2">
              <a:buFont typeface="Wingdings" pitchFamily="2" charset="2"/>
              <a:buChar char="ü"/>
            </a:pPr>
            <a:r>
              <a:rPr lang="en-US" sz="1900" dirty="0">
                <a:latin typeface="Times New Roman" pitchFamily="18" charset="0"/>
                <a:cs typeface="Times New Roman" pitchFamily="18" charset="0"/>
              </a:rPr>
              <a:t> Most systems rely on </a:t>
            </a:r>
            <a:r>
              <a:rPr lang="en-US" sz="1900" b="1" dirty="0">
                <a:latin typeface="Times New Roman" pitchFamily="18" charset="0"/>
                <a:cs typeface="Times New Roman" pitchFamily="18" charset="0"/>
              </a:rPr>
              <a:t>smoke</a:t>
            </a:r>
            <a:r>
              <a:rPr lang="en-US" sz="1900" dirty="0">
                <a:latin typeface="Times New Roman" pitchFamily="18" charset="0"/>
                <a:cs typeface="Times New Roman" pitchFamily="18" charset="0"/>
              </a:rPr>
              <a:t> or </a:t>
            </a:r>
            <a:r>
              <a:rPr lang="en-US" sz="1900" b="1" dirty="0">
                <a:latin typeface="Times New Roman" pitchFamily="18" charset="0"/>
                <a:cs typeface="Times New Roman" pitchFamily="18" charset="0"/>
              </a:rPr>
              <a:t>heat sensors</a:t>
            </a:r>
            <a:r>
              <a:rPr lang="en-US" sz="1900" dirty="0">
                <a:latin typeface="Times New Roman" pitchFamily="18" charset="0"/>
                <a:cs typeface="Times New Roman" pitchFamily="18" charset="0"/>
              </a:rPr>
              <a:t>.</a:t>
            </a:r>
          </a:p>
          <a:p>
            <a:pPr lvl="2">
              <a:buFont typeface="Wingdings" pitchFamily="2" charset="2"/>
              <a:buChar char="ü"/>
            </a:pPr>
            <a:r>
              <a:rPr lang="en-US" sz="1900" dirty="0">
                <a:latin typeface="Times New Roman" pitchFamily="18" charset="0"/>
                <a:cs typeface="Times New Roman" pitchFamily="18" charset="0"/>
              </a:rPr>
              <a:t> Sensors trigger alarms only when certain thresholds are met.</a:t>
            </a:r>
          </a:p>
          <a:p>
            <a:r>
              <a:rPr lang="en-US" sz="2400" b="1" dirty="0">
                <a:latin typeface="Times New Roman" pitchFamily="18" charset="0"/>
                <a:cs typeface="Times New Roman" pitchFamily="18" charset="0"/>
              </a:rPr>
              <a:t>Limitations</a:t>
            </a:r>
            <a:r>
              <a:rPr lang="en-US" sz="2400" dirty="0">
                <a:latin typeface="Times New Roman" pitchFamily="18" charset="0"/>
                <a:cs typeface="Times New Roman" pitchFamily="18" charset="0"/>
              </a:rPr>
              <a:t>:</a:t>
            </a:r>
          </a:p>
          <a:p>
            <a:pPr lvl="2">
              <a:buFont typeface="Wingdings" pitchFamily="2" charset="2"/>
              <a:buChar char="ü"/>
            </a:pPr>
            <a:r>
              <a:rPr lang="en-US" sz="1900" b="1" dirty="0">
                <a:latin typeface="Times New Roman" pitchFamily="18" charset="0"/>
                <a:cs typeface="Times New Roman" pitchFamily="18" charset="0"/>
              </a:rPr>
              <a:t>  Reactive</a:t>
            </a:r>
            <a:r>
              <a:rPr lang="en-US" sz="1900" dirty="0">
                <a:latin typeface="Times New Roman" pitchFamily="18" charset="0"/>
                <a:cs typeface="Times New Roman" pitchFamily="18" charset="0"/>
              </a:rPr>
              <a:t>: Detects fire only after it reaches a specific stage (smoke or heat).</a:t>
            </a:r>
          </a:p>
          <a:p>
            <a:pPr lvl="2">
              <a:buFont typeface="Wingdings" pitchFamily="2" charset="2"/>
              <a:buChar char="ü"/>
            </a:pPr>
            <a:r>
              <a:rPr lang="en-US" sz="1900" b="1" dirty="0">
                <a:latin typeface="Times New Roman" pitchFamily="18" charset="0"/>
                <a:cs typeface="Times New Roman" pitchFamily="18" charset="0"/>
              </a:rPr>
              <a:t>  Slow response</a:t>
            </a:r>
            <a:r>
              <a:rPr lang="en-US" sz="1900" dirty="0">
                <a:latin typeface="Times New Roman" pitchFamily="18" charset="0"/>
                <a:cs typeface="Times New Roman" pitchFamily="18" charset="0"/>
              </a:rPr>
              <a:t>: May not respond quickly enough in open or large areas.</a:t>
            </a:r>
          </a:p>
          <a:p>
            <a:pPr lvl="2">
              <a:buFont typeface="Wingdings" pitchFamily="2" charset="2"/>
              <a:buChar char="ü"/>
            </a:pPr>
            <a:r>
              <a:rPr lang="en-US" sz="1900" b="1" dirty="0">
                <a:latin typeface="Times New Roman" pitchFamily="18" charset="0"/>
                <a:cs typeface="Times New Roman" pitchFamily="18" charset="0"/>
              </a:rPr>
              <a:t>  False negatives</a:t>
            </a:r>
            <a:r>
              <a:rPr lang="en-US" sz="1900" dirty="0">
                <a:latin typeface="Times New Roman" pitchFamily="18" charset="0"/>
                <a:cs typeface="Times New Roman" pitchFamily="18" charset="0"/>
              </a:rPr>
              <a:t>: Can miss early-stage fires, leading to delayed alerts.</a:t>
            </a:r>
          </a:p>
          <a:p>
            <a:r>
              <a:rPr lang="en-US" sz="2200" b="1" dirty="0">
                <a:latin typeface="Times New Roman" pitchFamily="18" charset="0"/>
                <a:cs typeface="Times New Roman" pitchFamily="18" charset="0"/>
              </a:rPr>
              <a:t>Lack of Real-Time Monitoring</a:t>
            </a:r>
            <a:r>
              <a:rPr lang="en-US" sz="2200" dirty="0">
                <a:latin typeface="Times New Roman" pitchFamily="18" charset="0"/>
                <a:cs typeface="Times New Roman" pitchFamily="18" charset="0"/>
              </a:rPr>
              <a:t>:</a:t>
            </a:r>
          </a:p>
          <a:p>
            <a:pPr lvl="2">
              <a:buFont typeface="Wingdings" pitchFamily="2" charset="2"/>
              <a:buChar char="ü"/>
            </a:pPr>
            <a:r>
              <a:rPr lang="en-US" sz="1900" dirty="0">
                <a:latin typeface="Times New Roman" pitchFamily="18" charset="0"/>
                <a:cs typeface="Times New Roman" pitchFamily="18" charset="0"/>
              </a:rPr>
              <a:t>  Often limited to certain areas of a building or environment.</a:t>
            </a:r>
          </a:p>
          <a:p>
            <a:pPr lvl="2">
              <a:buFont typeface="Wingdings" pitchFamily="2" charset="2"/>
              <a:buChar char="ü"/>
            </a:pPr>
            <a:r>
              <a:rPr lang="en-US" sz="1900" dirty="0">
                <a:latin typeface="Times New Roman" pitchFamily="18" charset="0"/>
                <a:cs typeface="Times New Roman" pitchFamily="18" charset="0"/>
              </a:rPr>
              <a:t>   Fire detection is not always available </a:t>
            </a:r>
            <a:r>
              <a:rPr lang="en-US" sz="1900" b="1" dirty="0">
                <a:latin typeface="Times New Roman" pitchFamily="18" charset="0"/>
                <a:cs typeface="Times New Roman" pitchFamily="18" charset="0"/>
              </a:rPr>
              <a:t>24/7</a:t>
            </a:r>
            <a:r>
              <a:rPr lang="en-US" sz="1900" dirty="0">
                <a:latin typeface="Times New Roman" pitchFamily="18" charset="0"/>
                <a:cs typeface="Times New Roman" pitchFamily="18" charset="0"/>
              </a:rPr>
              <a:t> for real-time monitoring.</a:t>
            </a:r>
          </a:p>
          <a:p>
            <a:pPr>
              <a:buNone/>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latin typeface="Times New Roman" pitchFamily="18" charset="0"/>
                <a:cs typeface="Times New Roman" pitchFamily="18" charset="0"/>
              </a:rPr>
              <a:t>Problem Statement</a:t>
            </a:r>
          </a:p>
        </p:txBody>
      </p:sp>
      <p:sp>
        <p:nvSpPr>
          <p:cNvPr id="3" name="Content Placeholder 2"/>
          <p:cNvSpPr>
            <a:spLocks noGrp="1"/>
          </p:cNvSpPr>
          <p:nvPr>
            <p:ph idx="1"/>
          </p:nvPr>
        </p:nvSpPr>
        <p:spPr>
          <a:xfrm>
            <a:off x="609600" y="1975104"/>
            <a:ext cx="10972800" cy="4151060"/>
          </a:xfrm>
        </p:spPr>
        <p:txBody>
          <a:bodyPr/>
          <a:lstStyle/>
          <a:p>
            <a:pPr algn="just"/>
            <a:r>
              <a:rPr lang="en-US" sz="2800" dirty="0">
                <a:latin typeface="Times New Roman" pitchFamily="18" charset="0"/>
                <a:cs typeface="Times New Roman" pitchFamily="18" charset="0"/>
              </a:rPr>
              <a:t>Traditional fire detection systems respond slowly, increasing damage and danger.</a:t>
            </a:r>
          </a:p>
          <a:p>
            <a:pPr algn="just"/>
            <a:r>
              <a:rPr lang="en-US" sz="2800" dirty="0">
                <a:latin typeface="Times New Roman" pitchFamily="18" charset="0"/>
                <a:cs typeface="Times New Roman" pitchFamily="18" charset="0"/>
              </a:rPr>
              <a:t>Early-stage fires often go undetected due to lack of visible smoke or heat.</a:t>
            </a:r>
          </a:p>
          <a:p>
            <a:pPr algn="just"/>
            <a:r>
              <a:rPr lang="en-US" sz="2800" dirty="0">
                <a:latin typeface="Times New Roman" pitchFamily="18" charset="0"/>
                <a:cs typeface="Times New Roman" pitchFamily="18" charset="0"/>
              </a:rPr>
              <a:t>Manual monitoring causes delays—automated real-time alerts are essential.</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pitchFamily="18" charset="0"/>
                <a:cs typeface="Times New Roman" pitchFamily="18" charset="0"/>
              </a:rPr>
              <a:t>Objectives</a:t>
            </a:r>
          </a:p>
        </p:txBody>
      </p:sp>
      <p:sp>
        <p:nvSpPr>
          <p:cNvPr id="3" name="Content Placeholder 2"/>
          <p:cNvSpPr>
            <a:spLocks noGrp="1"/>
          </p:cNvSpPr>
          <p:nvPr>
            <p:ph idx="1"/>
          </p:nvPr>
        </p:nvSpPr>
        <p:spPr>
          <a:xfrm>
            <a:off x="618744" y="1737360"/>
            <a:ext cx="10972800" cy="4782312"/>
          </a:xfrm>
        </p:spPr>
        <p:txBody>
          <a:bodyPr>
            <a:normAutofit/>
          </a:bodyPr>
          <a:lstStyle/>
          <a:p>
            <a:r>
              <a:rPr lang="en-US" sz="2400" cap="none" dirty="0">
                <a:latin typeface="Times New Roman" panose="02020603050405020304" pitchFamily="18" charset="0"/>
                <a:cs typeface="Times New Roman" panose="02020603050405020304" pitchFamily="18" charset="0"/>
              </a:rPr>
              <a:t>Develop A Fire Detection System Using </a:t>
            </a:r>
            <a:r>
              <a:rPr lang="en-US" sz="2400" cap="none" dirty="0" err="1">
                <a:latin typeface="Times New Roman" panose="02020603050405020304" pitchFamily="18" charset="0"/>
                <a:cs typeface="Times New Roman" panose="02020603050405020304" pitchFamily="18" charset="0"/>
              </a:rPr>
              <a:t>opencv</a:t>
            </a:r>
            <a:r>
              <a:rPr lang="en-US" sz="2400" cap="none" dirty="0">
                <a:latin typeface="Times New Roman" panose="02020603050405020304" pitchFamily="18" charset="0"/>
                <a:cs typeface="Times New Roman" panose="02020603050405020304" pitchFamily="18" charset="0"/>
              </a:rPr>
              <a:t> and ML.</a:t>
            </a:r>
          </a:p>
          <a:p>
            <a:r>
              <a:rPr lang="en-US" sz="2400" dirty="0">
                <a:latin typeface="Times New Roman" pitchFamily="18" charset="0"/>
                <a:cs typeface="Times New Roman" pitchFamily="18" charset="0"/>
              </a:rPr>
              <a:t>This presentation explores the advancement of fire detection using sensor fusion and machine learning, highlighting its importance, architecture, challenges, and applications.</a:t>
            </a:r>
          </a:p>
          <a:p>
            <a:pPr>
              <a:buNone/>
            </a:pP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Integration of Real-Time Video Analysis</a:t>
            </a:r>
            <a:r>
              <a:rPr lang="en-US" sz="2400" dirty="0">
                <a:latin typeface="Times New Roman" pitchFamily="18" charset="0"/>
                <a:cs typeface="Times New Roman" pitchFamily="18" charset="0"/>
              </a:rPr>
              <a:t>:</a:t>
            </a:r>
          </a:p>
          <a:p>
            <a:pPr lvl="2">
              <a:buFont typeface="Wingdings" pitchFamily="2" charset="2"/>
              <a:buChar char="ü"/>
            </a:pPr>
            <a:r>
              <a:rPr lang="en-US" sz="1600" dirty="0">
                <a:latin typeface="Times New Roman" pitchFamily="18" charset="0"/>
                <a:cs typeface="Times New Roman" pitchFamily="18" charset="0"/>
              </a:rPr>
              <a:t> </a:t>
            </a:r>
            <a:r>
              <a:rPr lang="en-US" sz="1800" dirty="0">
                <a:latin typeface="Times New Roman" pitchFamily="18" charset="0"/>
                <a:cs typeface="Times New Roman" pitchFamily="18" charset="0"/>
              </a:rPr>
              <a:t>Leverage </a:t>
            </a:r>
            <a:r>
              <a:rPr lang="en-US" sz="1800" b="1" dirty="0">
                <a:latin typeface="Times New Roman" pitchFamily="18" charset="0"/>
                <a:cs typeface="Times New Roman" pitchFamily="18" charset="0"/>
              </a:rPr>
              <a:t>OpenCV</a:t>
            </a:r>
            <a:r>
              <a:rPr lang="en-US" sz="1800" dirty="0">
                <a:latin typeface="Times New Roman" pitchFamily="18" charset="0"/>
                <a:cs typeface="Times New Roman" pitchFamily="18" charset="0"/>
              </a:rPr>
              <a:t> for real-time video processing to detect fire visually through color and motion analysis, enabling instant detection and response.</a:t>
            </a:r>
            <a:endParaRPr lang="en-US" sz="1600" dirty="0">
              <a:latin typeface="Times New Roman" pitchFamily="18" charset="0"/>
              <a:cs typeface="Times New Roman" pitchFamily="18" charset="0"/>
            </a:endParaRPr>
          </a:p>
          <a:p>
            <a:r>
              <a:rPr lang="en-US" sz="2400" b="1" dirty="0">
                <a:latin typeface="Times New Roman" pitchFamily="18" charset="0"/>
                <a:cs typeface="Times New Roman" pitchFamily="18" charset="0"/>
              </a:rPr>
              <a:t>Automated Alerts for Enhanced Safety</a:t>
            </a:r>
            <a:r>
              <a:rPr lang="en-US" sz="2400" dirty="0">
                <a:latin typeface="Times New Roman" pitchFamily="18" charset="0"/>
                <a:cs typeface="Times New Roman" pitchFamily="18" charset="0"/>
              </a:rPr>
              <a:t>:</a:t>
            </a:r>
          </a:p>
          <a:p>
            <a:pPr lvl="2">
              <a:buFont typeface="Wingdings" pitchFamily="2" charset="2"/>
              <a:buChar char="ü"/>
            </a:pPr>
            <a:r>
              <a:rPr lang="en-US" sz="1600" dirty="0">
                <a:latin typeface="Times New Roman" pitchFamily="18" charset="0"/>
                <a:cs typeface="Times New Roman" pitchFamily="18" charset="0"/>
              </a:rPr>
              <a:t> </a:t>
            </a:r>
            <a:r>
              <a:rPr lang="en-US" sz="1800" dirty="0">
                <a:latin typeface="Times New Roman" pitchFamily="18" charset="0"/>
                <a:cs typeface="Times New Roman" pitchFamily="18" charset="0"/>
              </a:rPr>
              <a:t>Incorporate </a:t>
            </a:r>
            <a:r>
              <a:rPr lang="en-US" sz="1800" b="1" dirty="0">
                <a:latin typeface="Times New Roman" pitchFamily="18" charset="0"/>
                <a:cs typeface="Times New Roman" pitchFamily="18" charset="0"/>
              </a:rPr>
              <a:t>threading</a:t>
            </a:r>
            <a:r>
              <a:rPr lang="en-US" sz="1800" dirty="0">
                <a:latin typeface="Times New Roman" pitchFamily="18" charset="0"/>
                <a:cs typeface="Times New Roman" pitchFamily="18" charset="0"/>
              </a:rPr>
              <a:t> to trigger alarms and send </a:t>
            </a:r>
            <a:r>
              <a:rPr lang="en-US" sz="1800" b="1" dirty="0">
                <a:latin typeface="Times New Roman" pitchFamily="18" charset="0"/>
                <a:cs typeface="Times New Roman" pitchFamily="18" charset="0"/>
              </a:rPr>
              <a:t>email notifications</a:t>
            </a:r>
            <a:r>
              <a:rPr lang="en-US" sz="1800" dirty="0">
                <a:latin typeface="Times New Roman" pitchFamily="18" charset="0"/>
                <a:cs typeface="Times New Roman" pitchFamily="18" charset="0"/>
              </a:rPr>
              <a:t> immediately when a fire is detected, ensuring timely intervention and increasing overall safety.</a:t>
            </a:r>
          </a:p>
          <a:p>
            <a:pPr>
              <a:buFont typeface="Wingdings" panose="05000000000000000000" pitchFamily="2" charset="2"/>
              <a:buChar char="Ø"/>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pitchFamily="18" charset="0"/>
                <a:cs typeface="Times New Roman" pitchFamily="18" charset="0"/>
              </a:rPr>
              <a:t>Key Features</a:t>
            </a:r>
          </a:p>
        </p:txBody>
      </p:sp>
      <p:sp>
        <p:nvSpPr>
          <p:cNvPr id="3" name="Content Placeholder 2"/>
          <p:cNvSpPr>
            <a:spLocks noGrp="1"/>
          </p:cNvSpPr>
          <p:nvPr>
            <p:ph idx="1"/>
          </p:nvPr>
        </p:nvSpPr>
        <p:spPr>
          <a:xfrm>
            <a:off x="609600" y="1600201"/>
            <a:ext cx="10972800" cy="4809743"/>
          </a:xfrm>
        </p:spPr>
        <p:txBody>
          <a:bodyPr>
            <a:normAutofit lnSpcReduction="10000"/>
          </a:bodyPr>
          <a:lstStyle/>
          <a:p>
            <a:r>
              <a:rPr lang="en-US" sz="2400" b="1" dirty="0">
                <a:latin typeface="Times New Roman" pitchFamily="18" charset="0"/>
                <a:cs typeface="Times New Roman" pitchFamily="18" charset="0"/>
              </a:rPr>
              <a:t>Real-time Fire Detection:</a:t>
            </a:r>
          </a:p>
          <a:p>
            <a:pPr lvl="2">
              <a:buFont typeface="Wingdings" pitchFamily="2" charset="2"/>
              <a:buChar char="ü"/>
            </a:pPr>
            <a:r>
              <a:rPr lang="en-US" sz="1800" dirty="0">
                <a:latin typeface="Times New Roman" pitchFamily="18" charset="0"/>
                <a:cs typeface="Times New Roman" pitchFamily="18" charset="0"/>
              </a:rPr>
              <a:t>Uses live video feed and OpenCV to detect fire instantly through visual analysis.</a:t>
            </a:r>
          </a:p>
          <a:p>
            <a:r>
              <a:rPr lang="en-US" sz="2400" b="1" dirty="0">
                <a:latin typeface="Times New Roman" pitchFamily="18" charset="0"/>
                <a:cs typeface="Times New Roman" pitchFamily="18" charset="0"/>
              </a:rPr>
              <a:t>Color-Based Fire Recognition:</a:t>
            </a:r>
          </a:p>
          <a:p>
            <a:pPr lvl="2">
              <a:buFont typeface="Wingdings" pitchFamily="2" charset="2"/>
              <a:buChar char="ü"/>
            </a:pPr>
            <a:r>
              <a:rPr lang="en-US" sz="1800" dirty="0">
                <a:latin typeface="Times New Roman" pitchFamily="18" charset="0"/>
                <a:cs typeface="Times New Roman" pitchFamily="18" charset="0"/>
              </a:rPr>
              <a:t>Detects fire-like regions using HSV color space and fire color thresholds for higher accuracy.</a:t>
            </a:r>
          </a:p>
          <a:p>
            <a:r>
              <a:rPr lang="en-US" sz="2400" b="1" dirty="0">
                <a:latin typeface="Times New Roman" pitchFamily="18" charset="0"/>
                <a:cs typeface="Times New Roman" pitchFamily="18" charset="0"/>
              </a:rPr>
              <a:t>Confidence Scoring System:</a:t>
            </a:r>
          </a:p>
          <a:p>
            <a:pPr lvl="2">
              <a:buFont typeface="Wingdings" pitchFamily="2" charset="2"/>
              <a:buChar char="ü"/>
            </a:pPr>
            <a:r>
              <a:rPr lang="en-US" sz="1800" dirty="0">
                <a:latin typeface="Times New Roman" pitchFamily="18" charset="0"/>
                <a:cs typeface="Times New Roman" pitchFamily="18" charset="0"/>
              </a:rPr>
              <a:t>Calculates a confidence percentage to filter out false positives and ensure reliable detection.</a:t>
            </a:r>
            <a:endParaRPr lang="en-US" sz="1600" dirty="0">
              <a:latin typeface="Times New Roman" pitchFamily="18" charset="0"/>
              <a:cs typeface="Times New Roman" pitchFamily="18" charset="0"/>
            </a:endParaRPr>
          </a:p>
          <a:p>
            <a:r>
              <a:rPr lang="en-US" sz="2400" b="1" dirty="0">
                <a:latin typeface="Times New Roman" pitchFamily="18" charset="0"/>
                <a:cs typeface="Times New Roman" pitchFamily="18" charset="0"/>
              </a:rPr>
              <a:t>Email Alert System:</a:t>
            </a:r>
          </a:p>
          <a:p>
            <a:pPr lvl="2">
              <a:buFont typeface="Wingdings" pitchFamily="2" charset="2"/>
              <a:buChar char="ü"/>
            </a:pPr>
            <a:r>
              <a:rPr lang="en-US" sz="1800" dirty="0">
                <a:latin typeface="Times New Roman" pitchFamily="18" charset="0"/>
                <a:cs typeface="Times New Roman" pitchFamily="18" charset="0"/>
              </a:rPr>
              <a:t>Sends an automated email notification to a registered address during a fire event for remote awareness.</a:t>
            </a:r>
          </a:p>
          <a:p>
            <a:r>
              <a:rPr lang="en-US" sz="2400" b="1" dirty="0">
                <a:latin typeface="Times New Roman" pitchFamily="18" charset="0"/>
                <a:cs typeface="Times New Roman" pitchFamily="18" charset="0"/>
              </a:rPr>
              <a:t>Automated Alarm Sound:</a:t>
            </a:r>
          </a:p>
          <a:p>
            <a:pPr lvl="2">
              <a:buFont typeface="Wingdings" pitchFamily="2" charset="2"/>
              <a:buChar char="ü"/>
            </a:pPr>
            <a:r>
              <a:rPr lang="en-US" sz="1800" dirty="0">
                <a:latin typeface="Times New Roman" pitchFamily="18" charset="0"/>
                <a:cs typeface="Times New Roman" pitchFamily="18" charset="0"/>
              </a:rPr>
              <a:t>Plays an alarm automatically when fire is detected to alert nearby individuals immediately.</a:t>
            </a:r>
          </a:p>
          <a:p>
            <a:r>
              <a:rPr lang="en-US" sz="2400" b="1" dirty="0">
                <a:latin typeface="Times New Roman" pitchFamily="18" charset="0"/>
                <a:cs typeface="Times New Roman" pitchFamily="18" charset="0"/>
              </a:rPr>
              <a:t>Customizable Alert Mechanism:</a:t>
            </a:r>
          </a:p>
          <a:p>
            <a:pPr lvl="2">
              <a:buFont typeface="Wingdings" pitchFamily="2" charset="2"/>
              <a:buChar char="ü"/>
            </a:pPr>
            <a:r>
              <a:rPr lang="en-US" sz="1800" dirty="0">
                <a:latin typeface="Times New Roman" pitchFamily="18" charset="0"/>
                <a:cs typeface="Times New Roman" pitchFamily="18" charset="0"/>
              </a:rPr>
              <a:t>Alert settings (e.g., sound file, recipient email, confidence threshold) can be easily modified for different environments or users.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8872"/>
            <a:ext cx="10972800" cy="832104"/>
          </a:xfrm>
        </p:spPr>
        <p:txBody>
          <a:bodyPr>
            <a:normAutofit/>
          </a:bodyPr>
          <a:lstStyle/>
          <a:p>
            <a:pPr algn="l"/>
            <a:r>
              <a:rPr lang="en-US" sz="4000" b="1" dirty="0">
                <a:latin typeface="Times New Roman" pitchFamily="18" charset="0"/>
                <a:cs typeface="Times New Roman" pitchFamily="18" charset="0"/>
              </a:rPr>
              <a:t>System Requirements &amp; Tools</a:t>
            </a:r>
            <a:endParaRPr lang="en-US" sz="4000" b="1" dirty="0"/>
          </a:p>
        </p:txBody>
      </p:sp>
      <p:sp>
        <p:nvSpPr>
          <p:cNvPr id="3" name="Content Placeholder 2"/>
          <p:cNvSpPr>
            <a:spLocks noGrp="1"/>
          </p:cNvSpPr>
          <p:nvPr>
            <p:ph idx="1"/>
          </p:nvPr>
        </p:nvSpPr>
        <p:spPr>
          <a:xfrm>
            <a:off x="609600" y="1143000"/>
            <a:ext cx="9895840" cy="5477255"/>
          </a:xfrm>
        </p:spPr>
        <p:txBody>
          <a:bodyPr>
            <a:normAutofit lnSpcReduction="10000"/>
          </a:bodyPr>
          <a:lstStyle/>
          <a:p>
            <a:r>
              <a:rPr lang="en-US" sz="2400" b="1" dirty="0">
                <a:latin typeface="Times New Roman" pitchFamily="18" charset="0"/>
                <a:cs typeface="Times New Roman" pitchFamily="18" charset="0"/>
              </a:rPr>
              <a:t>Hardware Requirements</a:t>
            </a:r>
          </a:p>
          <a:p>
            <a:pPr lvl="1">
              <a:buFont typeface="Wingdings" pitchFamily="2" charset="2"/>
              <a:buChar char="ü"/>
            </a:pPr>
            <a:r>
              <a:rPr lang="en-US" sz="1800" dirty="0">
                <a:latin typeface="Times New Roman" pitchFamily="18" charset="0"/>
                <a:cs typeface="Times New Roman" pitchFamily="18" charset="0"/>
              </a:rPr>
              <a:t>Standard PC/Laptop</a:t>
            </a:r>
          </a:p>
          <a:p>
            <a:pPr lvl="1">
              <a:buFont typeface="Wingdings" pitchFamily="2" charset="2"/>
              <a:buChar char="ü"/>
            </a:pPr>
            <a:r>
              <a:rPr lang="en-US" sz="1800" dirty="0">
                <a:latin typeface="Times New Roman" pitchFamily="18" charset="0"/>
                <a:cs typeface="Times New Roman" pitchFamily="18" charset="0"/>
              </a:rPr>
              <a:t>Built-in or External Webcam</a:t>
            </a:r>
          </a:p>
          <a:p>
            <a:pPr lvl="1">
              <a:buFont typeface="Wingdings" pitchFamily="2" charset="2"/>
              <a:buChar char="ü"/>
            </a:pPr>
            <a:r>
              <a:rPr lang="en-US" sz="1800" b="1" dirty="0">
                <a:latin typeface="Times New Roman" pitchFamily="18" charset="0"/>
                <a:cs typeface="Times New Roman" pitchFamily="18" charset="0"/>
              </a:rPr>
              <a:t>Internet Connection</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(only for sending email alerts)</a:t>
            </a:r>
          </a:p>
          <a:p>
            <a:pPr lvl="1">
              <a:buFont typeface="Wingdings" pitchFamily="2" charset="2"/>
              <a:buChar char="ü"/>
            </a:pPr>
            <a:r>
              <a:rPr lang="en-US" sz="1800" b="1" dirty="0">
                <a:latin typeface="Times New Roman" pitchFamily="18" charset="0"/>
                <a:cs typeface="Times New Roman" pitchFamily="18" charset="0"/>
              </a:rPr>
              <a:t>Speakers</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(for alarm playback)</a:t>
            </a:r>
          </a:p>
          <a:p>
            <a:pPr lvl="1">
              <a:buFont typeface="Wingdings" pitchFamily="2" charset="2"/>
              <a:buChar char="ü"/>
            </a:pPr>
            <a:endParaRPr lang="en-US" sz="1800" b="1" i="1" dirty="0">
              <a:latin typeface="Times New Roman" pitchFamily="18" charset="0"/>
              <a:cs typeface="Times New Roman" pitchFamily="18" charset="0"/>
            </a:endParaRPr>
          </a:p>
          <a:p>
            <a:r>
              <a:rPr lang="en-US" sz="2400" b="1" dirty="0">
                <a:latin typeface="Times New Roman" pitchFamily="18" charset="0"/>
                <a:cs typeface="Times New Roman" pitchFamily="18" charset="0"/>
              </a:rPr>
              <a:t>Software Requirements</a:t>
            </a:r>
          </a:p>
          <a:p>
            <a:pPr lvl="1">
              <a:buFont typeface="Wingdings" pitchFamily="2" charset="2"/>
              <a:buChar char="ü"/>
            </a:pPr>
            <a:r>
              <a:rPr lang="en-US" sz="1800" b="1" dirty="0">
                <a:latin typeface="Times New Roman" pitchFamily="18" charset="0"/>
                <a:cs typeface="Times New Roman" pitchFamily="18" charset="0"/>
              </a:rPr>
              <a:t>OS:</a:t>
            </a:r>
            <a:r>
              <a:rPr lang="en-US" sz="1800" dirty="0">
                <a:latin typeface="Times New Roman" pitchFamily="18" charset="0"/>
                <a:cs typeface="Times New Roman" pitchFamily="18" charset="0"/>
              </a:rPr>
              <a:t> Windows / Linux / </a:t>
            </a:r>
            <a:r>
              <a:rPr lang="en-US" sz="1800" dirty="0" err="1">
                <a:latin typeface="Times New Roman" pitchFamily="18" charset="0"/>
                <a:cs typeface="Times New Roman" pitchFamily="18" charset="0"/>
              </a:rPr>
              <a:t>macOS</a:t>
            </a:r>
            <a:endParaRPr lang="en-US" sz="1800" dirty="0">
              <a:latin typeface="Times New Roman" pitchFamily="18" charset="0"/>
              <a:cs typeface="Times New Roman" pitchFamily="18" charset="0"/>
            </a:endParaRPr>
          </a:p>
          <a:p>
            <a:pPr lvl="1">
              <a:buFont typeface="Wingdings" pitchFamily="2" charset="2"/>
              <a:buChar char="ü"/>
            </a:pPr>
            <a:r>
              <a:rPr lang="en-US" sz="1800" b="1" dirty="0">
                <a:latin typeface="Times New Roman" pitchFamily="18" charset="0"/>
                <a:cs typeface="Times New Roman" pitchFamily="18" charset="0"/>
              </a:rPr>
              <a:t>Python : 3.x</a:t>
            </a:r>
          </a:p>
          <a:p>
            <a:pPr lvl="1">
              <a:buFont typeface="Wingdings" pitchFamily="2" charset="2"/>
              <a:buChar char="ü"/>
            </a:pPr>
            <a:r>
              <a:rPr lang="en-US" sz="1800" b="1" dirty="0">
                <a:latin typeface="Times New Roman" pitchFamily="18" charset="0"/>
                <a:cs typeface="Times New Roman" pitchFamily="18" charset="0"/>
              </a:rPr>
              <a:t>Libraries : </a:t>
            </a:r>
            <a:r>
              <a:rPr lang="en-US" sz="1800" dirty="0">
                <a:latin typeface="Times New Roman" pitchFamily="18" charset="0"/>
                <a:cs typeface="Times New Roman" pitchFamily="18" charset="0"/>
              </a:rPr>
              <a:t>Python, OpenCV,  </a:t>
            </a:r>
            <a:r>
              <a:rPr lang="en-US" sz="1800" dirty="0" err="1">
                <a:latin typeface="Times New Roman" pitchFamily="18" charset="0"/>
                <a:cs typeface="Times New Roman" pitchFamily="18" charset="0"/>
              </a:rPr>
              <a:t>nympy</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matplotlib</a:t>
            </a:r>
            <a:r>
              <a:rPr lang="en-US" sz="1800" dirty="0">
                <a:latin typeface="Times New Roman" pitchFamily="18" charset="0"/>
                <a:cs typeface="Times New Roman" pitchFamily="18" charset="0"/>
              </a:rPr>
              <a:t>, threading, </a:t>
            </a:r>
            <a:r>
              <a:rPr lang="en-US" sz="1800" dirty="0" err="1">
                <a:latin typeface="Times New Roman" pitchFamily="18" charset="0"/>
                <a:cs typeface="Times New Roman" pitchFamily="18" charset="0"/>
              </a:rPr>
              <a:t>smtp</a:t>
            </a:r>
            <a:r>
              <a:rPr lang="en-US" sz="1800" dirty="0">
                <a:latin typeface="Times New Roman" pitchFamily="18" charset="0"/>
                <a:cs typeface="Times New Roman" pitchFamily="18" charset="0"/>
              </a:rPr>
              <a:t>, Camera (Webcam/USB)</a:t>
            </a:r>
          </a:p>
          <a:p>
            <a:pPr lvl="1">
              <a:buFont typeface="Wingdings" pitchFamily="2" charset="2"/>
              <a:buChar char="ü"/>
            </a:pPr>
            <a:endParaRPr lang="en-US" sz="1800" dirty="0">
              <a:latin typeface="Times New Roman" pitchFamily="18" charset="0"/>
              <a:cs typeface="Times New Roman" pitchFamily="18" charset="0"/>
            </a:endParaRPr>
          </a:p>
          <a:p>
            <a:r>
              <a:rPr lang="en-US" sz="2200" b="1" dirty="0">
                <a:latin typeface="Times New Roman" panose="02020603050405020304" pitchFamily="18" charset="0"/>
                <a:cs typeface="Times New Roman" panose="02020603050405020304" pitchFamily="18" charset="0"/>
              </a:rPr>
              <a:t>Tools &amp; Technologies</a:t>
            </a:r>
          </a:p>
          <a:p>
            <a:pPr lvl="1">
              <a:buFont typeface="Wingdings" pitchFamily="2" charset="2"/>
              <a:buChar char="ü"/>
            </a:pPr>
            <a:r>
              <a:rPr lang="en-US" sz="1800" b="1" dirty="0" err="1">
                <a:latin typeface="Times New Roman" pitchFamily="18" charset="0"/>
                <a:cs typeface="Times New Roman" pitchFamily="18" charset="0"/>
              </a:rPr>
              <a:t>Jupyter</a:t>
            </a:r>
            <a:r>
              <a:rPr lang="en-US" sz="1800" b="1" dirty="0">
                <a:latin typeface="Times New Roman" pitchFamily="18" charset="0"/>
                <a:cs typeface="Times New Roman" pitchFamily="18" charset="0"/>
              </a:rPr>
              <a:t> Notebook / VS Code / </a:t>
            </a:r>
            <a:r>
              <a:rPr lang="en-US" sz="1800" b="1" dirty="0" err="1">
                <a:latin typeface="Times New Roman" pitchFamily="18" charset="0"/>
                <a:cs typeface="Times New Roman" pitchFamily="18" charset="0"/>
              </a:rPr>
              <a:t>PyCharm</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Spyder</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For coding and debugging</a:t>
            </a:r>
          </a:p>
          <a:p>
            <a:pPr lvl="1">
              <a:buFont typeface="Wingdings" pitchFamily="2" charset="2"/>
              <a:buChar char="ü"/>
            </a:pPr>
            <a:r>
              <a:rPr lang="en-US" sz="1800" b="1" dirty="0">
                <a:latin typeface="Times New Roman" pitchFamily="18" charset="0"/>
                <a:cs typeface="Times New Roman" pitchFamily="18" charset="0"/>
              </a:rPr>
              <a:t>Haar Cascade XML File</a:t>
            </a:r>
            <a:r>
              <a:rPr lang="en-US" sz="1800" dirty="0">
                <a:latin typeface="Times New Roman" pitchFamily="18" charset="0"/>
                <a:cs typeface="Times New Roman" pitchFamily="18" charset="0"/>
              </a:rPr>
              <a:t> – Pre-trained model for fire detection</a:t>
            </a:r>
          </a:p>
          <a:p>
            <a:pPr lvl="1">
              <a:buFont typeface="Wingdings" pitchFamily="2" charset="2"/>
              <a:buChar char="ü"/>
            </a:pPr>
            <a:r>
              <a:rPr lang="en-US" sz="1800" b="1" dirty="0">
                <a:latin typeface="Times New Roman" pitchFamily="18" charset="0"/>
                <a:cs typeface="Times New Roman" pitchFamily="18" charset="0"/>
              </a:rPr>
              <a:t>Webcam</a:t>
            </a:r>
            <a:r>
              <a:rPr lang="en-US" sz="1800" dirty="0">
                <a:latin typeface="Times New Roman" pitchFamily="18" charset="0"/>
                <a:cs typeface="Times New Roman" pitchFamily="18" charset="0"/>
              </a:rPr>
              <a:t> – For capturing live video stream</a:t>
            </a:r>
          </a:p>
          <a:p>
            <a:pPr lvl="1">
              <a:buFont typeface="Wingdings" pitchFamily="2" charset="2"/>
              <a:buChar char="ü"/>
            </a:pPr>
            <a:r>
              <a:rPr lang="en-US" sz="1800" b="1" dirty="0">
                <a:latin typeface="Times New Roman" pitchFamily="18" charset="0"/>
                <a:cs typeface="Times New Roman" pitchFamily="18" charset="0"/>
              </a:rPr>
              <a:t>Email Account</a:t>
            </a:r>
            <a:r>
              <a:rPr lang="en-US" sz="1800" dirty="0">
                <a:latin typeface="Times New Roman" pitchFamily="18" charset="0"/>
                <a:cs typeface="Times New Roman" pitchFamily="18" charset="0"/>
              </a:rPr>
              <a:t> – To send real-time fire alerts</a:t>
            </a:r>
          </a:p>
          <a:p>
            <a:pPr lvl="2">
              <a:buFont typeface="Wingdings" pitchFamily="2" charset="2"/>
              <a:buChar char="ü"/>
            </a:pPr>
            <a:endParaRPr lang="en-US" sz="1400" dirty="0">
              <a:latin typeface="Times New Roman" panose="02020603050405020304" pitchFamily="18" charset="0"/>
              <a:cs typeface="Times New Roman" panose="02020603050405020304" pitchFamily="18" charset="0"/>
            </a:endParaRPr>
          </a:p>
          <a:p>
            <a:pPr lvl="2">
              <a:buFont typeface="Wingdings" pitchFamily="2" charset="2"/>
              <a:buChar char="ü"/>
            </a:pPr>
            <a:endParaRPr lang="en-US" sz="1400" dirty="0">
              <a:latin typeface="Times New Roman" panose="02020603050405020304" pitchFamily="18" charset="0"/>
              <a:cs typeface="Times New Roman" panose="02020603050405020304" pitchFamily="18" charset="0"/>
            </a:endParaRPr>
          </a:p>
          <a:p>
            <a:pPr lvl="2">
              <a:buNone/>
            </a:pPr>
            <a:endParaRPr lang="en-US" sz="1400" dirty="0">
              <a:latin typeface="Times New Roman" panose="02020603050405020304" pitchFamily="18" charset="0"/>
              <a:cs typeface="Times New Roman" panose="02020603050405020304" pitchFamily="18" charset="0"/>
            </a:endParaRPr>
          </a:p>
          <a:p>
            <a:pPr lvl="2">
              <a:buNone/>
            </a:pPr>
            <a:endParaRPr lang="en-US" sz="1400" b="1" dirty="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pPr>
              <a:buFont typeface="Wingdings" pitchFamily="2" charset="2"/>
              <a:buChar char="ü"/>
            </a:pPr>
            <a:endParaRPr lang="en-US" sz="2000" b="1" dirty="0">
              <a:latin typeface="Times New Roman" pitchFamily="18" charset="0"/>
              <a:cs typeface="Times New Roman" pitchFamily="18" charset="0"/>
            </a:endParaRPr>
          </a:p>
          <a:p>
            <a:endParaRPr lang="en-US" sz="2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latin typeface="Times New Roman" pitchFamily="18" charset="0"/>
                <a:cs typeface="Times New Roman" pitchFamily="18" charset="0"/>
              </a:rPr>
              <a:t>Machine Learning </a:t>
            </a:r>
            <a:r>
              <a:rPr lang="en-US" sz="4000" b="1" dirty="0" smtClean="0">
                <a:latin typeface="Times New Roman" pitchFamily="18" charset="0"/>
                <a:cs typeface="Times New Roman" pitchFamily="18" charset="0"/>
              </a:rPr>
              <a:t>Algorithm</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dirty="0">
                <a:latin typeface="Times New Roman" pitchFamily="18" charset="0"/>
                <a:cs typeface="Times New Roman" pitchFamily="18" charset="0"/>
              </a:rPr>
              <a:t>Haar Cascade Classifier for fire detection</a:t>
            </a:r>
          </a:p>
          <a:p>
            <a:pPr marL="457200" indent="-457200">
              <a:buFont typeface="+mj-lt"/>
              <a:buAutoNum type="arabicPeriod"/>
            </a:pPr>
            <a:r>
              <a:rPr lang="en-US" sz="2400" dirty="0">
                <a:latin typeface="Times New Roman" pitchFamily="18" charset="0"/>
                <a:cs typeface="Times New Roman" pitchFamily="18" charset="0"/>
              </a:rPr>
              <a:t>Pre-trained supervised learning model</a:t>
            </a:r>
          </a:p>
          <a:p>
            <a:pPr marL="457200" indent="-457200">
              <a:buFont typeface="+mj-lt"/>
              <a:buAutoNum type="arabicPeriod"/>
            </a:pPr>
            <a:r>
              <a:rPr lang="en-US" sz="2400" dirty="0">
                <a:latin typeface="Times New Roman" pitchFamily="18" charset="0"/>
                <a:cs typeface="Times New Roman" pitchFamily="18" charset="0"/>
              </a:rPr>
              <a:t>Detects fire based on shape, texture, and motion patterns</a:t>
            </a:r>
          </a:p>
          <a:p>
            <a:pPr marL="457200" indent="-457200">
              <a:buFont typeface="+mj-lt"/>
              <a:buAutoNum type="arabicPeriod"/>
            </a:pPr>
            <a:r>
              <a:rPr lang="en-US" sz="2400" dirty="0">
                <a:latin typeface="Times New Roman" pitchFamily="18" charset="0"/>
                <a:cs typeface="Times New Roman" pitchFamily="18" charset="0"/>
              </a:rPr>
              <a:t>Integrated with OpenCV for real-time processing</a:t>
            </a:r>
          </a:p>
          <a:p>
            <a:pPr marL="457200" indent="-457200">
              <a:buFont typeface="+mj-lt"/>
              <a:buAutoNum type="arabicPeriod"/>
            </a:pPr>
            <a:r>
              <a:rPr lang="en-US" sz="2400" dirty="0">
                <a:latin typeface="Times New Roman" pitchFamily="18" charset="0"/>
                <a:cs typeface="Times New Roman" pitchFamily="18" charset="0"/>
              </a:rPr>
              <a:t>HSV color space analysis for fire-like color filtering</a:t>
            </a:r>
          </a:p>
          <a:p>
            <a:pPr marL="457200" indent="-457200">
              <a:buFont typeface="+mj-lt"/>
              <a:buAutoNum type="arabicPeriod"/>
            </a:pPr>
            <a:r>
              <a:rPr lang="en-US" sz="2400" dirty="0">
                <a:latin typeface="Times New Roman" pitchFamily="18" charset="0"/>
                <a:cs typeface="Times New Roman" pitchFamily="18" charset="0"/>
              </a:rPr>
              <a:t>Confidence score calculation to reduce false positives</a:t>
            </a:r>
          </a:p>
          <a:p>
            <a:pPr marL="457200" indent="-457200">
              <a:buFont typeface="+mj-lt"/>
              <a:buAutoNum type="arabicPeriod"/>
            </a:pPr>
            <a:r>
              <a:rPr lang="en-US" sz="2400" dirty="0">
                <a:latin typeface="Times New Roman" pitchFamily="18" charset="0"/>
                <a:cs typeface="Times New Roman" pitchFamily="18" charset="0"/>
              </a:rPr>
              <a:t>No additional model training required by the user</a:t>
            </a:r>
          </a:p>
          <a:p>
            <a:pPr marL="457200" indent="-457200">
              <a:buFont typeface="+mj-lt"/>
              <a:buAutoNum type="arabicPeriod"/>
            </a:pPr>
            <a:r>
              <a:rPr lang="en-US" sz="2400" dirty="0">
                <a:latin typeface="Times New Roman" pitchFamily="18" charset="0"/>
                <a:cs typeface="Times New Roman" pitchFamily="18" charset="0"/>
              </a:rPr>
              <a:t>Lightweight and suitable for low-resource systems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206690"/>
          </a:xfrm>
        </p:spPr>
        <p:txBody>
          <a:bodyPr>
            <a:normAutofit/>
          </a:bodyPr>
          <a:lstStyle/>
          <a:p>
            <a:pPr algn="l"/>
            <a:r>
              <a:rPr lang="en-US" sz="4000" b="1" dirty="0">
                <a:latin typeface="Times New Roman" pitchFamily="18" charset="0"/>
                <a:cs typeface="Times New Roman" pitchFamily="18" charset="0"/>
              </a:rPr>
              <a:t>Implementation</a:t>
            </a:r>
          </a:p>
        </p:txBody>
      </p:sp>
      <p:sp>
        <p:nvSpPr>
          <p:cNvPr id="3" name="Content Placeholder 2"/>
          <p:cNvSpPr>
            <a:spLocks noGrp="1"/>
          </p:cNvSpPr>
          <p:nvPr>
            <p:ph idx="1"/>
          </p:nvPr>
        </p:nvSpPr>
        <p:spPr>
          <a:xfrm>
            <a:off x="609600" y="1673352"/>
            <a:ext cx="10972800" cy="4700015"/>
          </a:xfrm>
        </p:spPr>
        <p:txBody>
          <a:bodyPr>
            <a:normAutofit/>
          </a:bodyPr>
          <a:lstStyle/>
          <a:p>
            <a:r>
              <a:rPr lang="en-US" sz="2400" b="1" dirty="0">
                <a:latin typeface="Times New Roman" pitchFamily="18" charset="0"/>
                <a:cs typeface="Times New Roman" pitchFamily="18" charset="0"/>
              </a:rPr>
              <a:t>Real-Time Fire Detection with OpenCV</a:t>
            </a:r>
            <a:r>
              <a:rPr lang="en-US" sz="2400" dirty="0">
                <a:latin typeface="Times New Roman" pitchFamily="18" charset="0"/>
                <a:cs typeface="Times New Roman" pitchFamily="18" charset="0"/>
              </a:rPr>
              <a:t>:</a:t>
            </a:r>
          </a:p>
          <a:p>
            <a:pPr lvl="2">
              <a:buFont typeface="Wingdings" pitchFamily="2" charset="2"/>
              <a:buChar char="ü"/>
            </a:pPr>
            <a:r>
              <a:rPr lang="en-US" dirty="0">
                <a:latin typeface="Times New Roman" pitchFamily="18" charset="0"/>
                <a:cs typeface="Times New Roman" pitchFamily="18" charset="0"/>
              </a:rPr>
              <a:t> </a:t>
            </a:r>
            <a:r>
              <a:rPr lang="en-US" sz="1800" dirty="0">
                <a:latin typeface="Times New Roman" pitchFamily="18" charset="0"/>
                <a:cs typeface="Times New Roman" pitchFamily="18" charset="0"/>
              </a:rPr>
              <a:t>Utilized </a:t>
            </a:r>
            <a:r>
              <a:rPr lang="en-US" sz="1800" b="1" dirty="0">
                <a:latin typeface="Times New Roman" pitchFamily="18" charset="0"/>
                <a:cs typeface="Times New Roman" pitchFamily="18" charset="0"/>
              </a:rPr>
              <a:t>OpenCV</a:t>
            </a:r>
            <a:r>
              <a:rPr lang="en-US" sz="1800" dirty="0">
                <a:latin typeface="Times New Roman" pitchFamily="18" charset="0"/>
                <a:cs typeface="Times New Roman" pitchFamily="18" charset="0"/>
              </a:rPr>
              <a:t> to capture live video feed and detect fire using a </a:t>
            </a:r>
            <a:r>
              <a:rPr lang="en-US" sz="1800" b="1" dirty="0">
                <a:latin typeface="Times New Roman" pitchFamily="18" charset="0"/>
                <a:cs typeface="Times New Roman" pitchFamily="18" charset="0"/>
              </a:rPr>
              <a:t>Haar Cascade Classifier</a:t>
            </a:r>
            <a:r>
              <a:rPr lang="en-US" sz="1800" dirty="0">
                <a:latin typeface="Times New Roman" pitchFamily="18" charset="0"/>
                <a:cs typeface="Times New Roman" pitchFamily="18" charset="0"/>
              </a:rPr>
              <a:t> for real-time fire identification</a:t>
            </a:r>
            <a:r>
              <a:rPr lang="en-US" dirty="0">
                <a:latin typeface="Times New Roman" pitchFamily="18" charset="0"/>
                <a:cs typeface="Times New Roman" pitchFamily="18" charset="0"/>
              </a:rPr>
              <a:t>.</a:t>
            </a:r>
          </a:p>
          <a:p>
            <a:r>
              <a:rPr lang="en-US" sz="2400" b="1" dirty="0">
                <a:latin typeface="Times New Roman" pitchFamily="18" charset="0"/>
                <a:cs typeface="Times New Roman" pitchFamily="18" charset="0"/>
              </a:rPr>
              <a:t>Color-Based Fire Recognition and Confidence Scoring</a:t>
            </a:r>
            <a:r>
              <a:rPr lang="en-US" sz="2400" dirty="0">
                <a:latin typeface="Times New Roman" pitchFamily="18" charset="0"/>
                <a:cs typeface="Times New Roman" pitchFamily="18" charset="0"/>
              </a:rPr>
              <a:t>:</a:t>
            </a:r>
          </a:p>
          <a:p>
            <a:pPr marL="1314450" lvl="2" indent="-514350">
              <a:buFont typeface="Wingdings" pitchFamily="2" charset="2"/>
              <a:buChar char="ü"/>
            </a:pPr>
            <a:r>
              <a:rPr lang="en-US" sz="1800" dirty="0">
                <a:latin typeface="Times New Roman" pitchFamily="18" charset="0"/>
                <a:cs typeface="Times New Roman" pitchFamily="18" charset="0"/>
              </a:rPr>
              <a:t>Employed </a:t>
            </a:r>
            <a:r>
              <a:rPr lang="en-US" sz="1800" b="1" dirty="0">
                <a:latin typeface="Times New Roman" pitchFamily="18" charset="0"/>
                <a:cs typeface="Times New Roman" pitchFamily="18" charset="0"/>
              </a:rPr>
              <a:t>HSV color space</a:t>
            </a:r>
            <a:r>
              <a:rPr lang="en-US" sz="1800" dirty="0">
                <a:latin typeface="Times New Roman" pitchFamily="18" charset="0"/>
                <a:cs typeface="Times New Roman" pitchFamily="18" charset="0"/>
              </a:rPr>
              <a:t> to detect fire-like colors and calculated a confidence score to accurately classify potential fire regions.</a:t>
            </a:r>
          </a:p>
          <a:p>
            <a:pPr marL="514350" indent="-514350"/>
            <a:r>
              <a:rPr lang="en-US" sz="2400" b="1" dirty="0">
                <a:latin typeface="Times New Roman" pitchFamily="18" charset="0"/>
                <a:cs typeface="Times New Roman" pitchFamily="18" charset="0"/>
              </a:rPr>
              <a:t>Automated Alerts with Email:</a:t>
            </a:r>
          </a:p>
          <a:p>
            <a:pPr marL="1314450" lvl="2" indent="-514350">
              <a:buFont typeface="Wingdings" pitchFamily="2" charset="2"/>
              <a:buChar char="ü"/>
            </a:pPr>
            <a:r>
              <a:rPr lang="en-US" sz="1800" dirty="0">
                <a:latin typeface="Times New Roman" pitchFamily="18" charset="0"/>
                <a:cs typeface="Times New Roman" pitchFamily="18" charset="0"/>
              </a:rPr>
              <a:t>Integrated </a:t>
            </a:r>
            <a:r>
              <a:rPr lang="en-US" sz="1800" b="1" dirty="0" err="1">
                <a:latin typeface="Times New Roman" pitchFamily="18" charset="0"/>
                <a:cs typeface="Times New Roman" pitchFamily="18" charset="0"/>
              </a:rPr>
              <a:t>smtplib</a:t>
            </a:r>
            <a:r>
              <a:rPr lang="en-US" sz="1800" dirty="0">
                <a:latin typeface="Times New Roman" pitchFamily="18" charset="0"/>
                <a:cs typeface="Times New Roman" pitchFamily="18" charset="0"/>
              </a:rPr>
              <a:t> to send an </a:t>
            </a:r>
            <a:r>
              <a:rPr lang="en-US" sz="1800" b="1" dirty="0">
                <a:latin typeface="Times New Roman" pitchFamily="18" charset="0"/>
                <a:cs typeface="Times New Roman" pitchFamily="18" charset="0"/>
              </a:rPr>
              <a:t>email alert</a:t>
            </a:r>
            <a:r>
              <a:rPr lang="en-US" sz="1800" dirty="0">
                <a:latin typeface="Times New Roman" pitchFamily="18" charset="0"/>
                <a:cs typeface="Times New Roman" pitchFamily="18" charset="0"/>
              </a:rPr>
              <a:t> whenever fire is detected, notifying the user in real-time.</a:t>
            </a:r>
          </a:p>
          <a:p>
            <a:pPr marL="514350" indent="-514350"/>
            <a:r>
              <a:rPr lang="en-US" sz="2400" b="1" dirty="0">
                <a:latin typeface="Times New Roman" pitchFamily="18" charset="0"/>
                <a:cs typeface="Times New Roman" pitchFamily="18" charset="0"/>
              </a:rPr>
              <a:t>Alarm System</a:t>
            </a:r>
            <a:r>
              <a:rPr lang="en-US" sz="2400" dirty="0">
                <a:latin typeface="Times New Roman" pitchFamily="18" charset="0"/>
                <a:cs typeface="Times New Roman" pitchFamily="18" charset="0"/>
              </a:rPr>
              <a:t>:</a:t>
            </a:r>
          </a:p>
          <a:p>
            <a:pPr marL="1314450" lvl="2" indent="-514350">
              <a:buFont typeface="Wingdings" pitchFamily="2" charset="2"/>
              <a:buChar char="ü"/>
            </a:pPr>
            <a:r>
              <a:rPr lang="en-US" sz="1800" dirty="0">
                <a:latin typeface="Times New Roman" pitchFamily="18" charset="0"/>
                <a:cs typeface="Times New Roman" pitchFamily="18" charset="0"/>
              </a:rPr>
              <a:t>Played an alarm sound using the </a:t>
            </a:r>
            <a:r>
              <a:rPr lang="en-US" sz="1800" b="1" dirty="0">
                <a:latin typeface="Times New Roman" pitchFamily="18" charset="0"/>
                <a:cs typeface="Times New Roman" pitchFamily="18" charset="0"/>
              </a:rPr>
              <a:t>Play Sound</a:t>
            </a:r>
            <a:r>
              <a:rPr lang="en-US" sz="1800" dirty="0">
                <a:latin typeface="Times New Roman" pitchFamily="18" charset="0"/>
                <a:cs typeface="Times New Roman" pitchFamily="18" charset="0"/>
              </a:rPr>
              <a:t> library whenever fire was detected, to provide an immediate auditory alert.</a:t>
            </a:r>
          </a:p>
          <a:p>
            <a:pPr lvl="4"/>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latin typeface="Times New Roman" pitchFamily="18" charset="0"/>
                <a:cs typeface="Times New Roman" pitchFamily="18" charset="0"/>
              </a:rPr>
              <a:t>System Architecture</a:t>
            </a:r>
          </a:p>
        </p:txBody>
      </p:sp>
      <p:sp>
        <p:nvSpPr>
          <p:cNvPr id="3" name="Content Placeholder 2"/>
          <p:cNvSpPr>
            <a:spLocks noGrp="1"/>
          </p:cNvSpPr>
          <p:nvPr>
            <p:ph idx="1"/>
          </p:nvPr>
        </p:nvSpPr>
        <p:spPr/>
        <p:txBody>
          <a:bodyPr>
            <a:normAutofit fontScale="92500" lnSpcReduction="20000"/>
          </a:bodyPr>
          <a:lstStyle/>
          <a:p>
            <a:r>
              <a:rPr lang="en-US" sz="2400" b="1" dirty="0">
                <a:latin typeface="Times New Roman" pitchFamily="18" charset="0"/>
                <a:cs typeface="Times New Roman" pitchFamily="18" charset="0"/>
              </a:rPr>
              <a:t>Initialize Camera and Load Haar Cascade Model:</a:t>
            </a:r>
          </a:p>
          <a:p>
            <a:pPr lvl="2">
              <a:buFont typeface="Wingdings" pitchFamily="2" charset="2"/>
              <a:buChar char="ü"/>
            </a:pPr>
            <a:r>
              <a:rPr lang="en-US" sz="1800" dirty="0">
                <a:latin typeface="Times New Roman" pitchFamily="18" charset="0"/>
                <a:cs typeface="Times New Roman" pitchFamily="18" charset="0"/>
              </a:rPr>
              <a:t>Start video stream and load the fire detection XML model.</a:t>
            </a:r>
          </a:p>
          <a:p>
            <a:r>
              <a:rPr lang="en-US" sz="2400" b="1" dirty="0">
                <a:latin typeface="Times New Roman" pitchFamily="18" charset="0"/>
                <a:cs typeface="Times New Roman" pitchFamily="18" charset="0"/>
              </a:rPr>
              <a:t>Capture and Process Video Frames:</a:t>
            </a:r>
          </a:p>
          <a:p>
            <a:pPr lvl="2">
              <a:buFont typeface="Wingdings" pitchFamily="2" charset="2"/>
              <a:buChar char="ü"/>
            </a:pPr>
            <a:r>
              <a:rPr lang="en-US" sz="1800" dirty="0">
                <a:latin typeface="Times New Roman" pitchFamily="18" charset="0"/>
                <a:cs typeface="Times New Roman" pitchFamily="18" charset="0"/>
              </a:rPr>
              <a:t>Convert each frame to grayscale and HSV for analysis.</a:t>
            </a:r>
          </a:p>
          <a:p>
            <a:r>
              <a:rPr lang="en-US" sz="2400" b="1" dirty="0">
                <a:latin typeface="Times New Roman" pitchFamily="18" charset="0"/>
                <a:cs typeface="Times New Roman" pitchFamily="18" charset="0"/>
              </a:rPr>
              <a:t>Detect Fire Regions in Frames:</a:t>
            </a:r>
          </a:p>
          <a:p>
            <a:pPr lvl="2">
              <a:buFont typeface="Wingdings" pitchFamily="2" charset="2"/>
              <a:buChar char="ü"/>
            </a:pPr>
            <a:r>
              <a:rPr lang="en-US" sz="1800" dirty="0">
                <a:latin typeface="Times New Roman" pitchFamily="18" charset="0"/>
                <a:cs typeface="Times New Roman" pitchFamily="18" charset="0"/>
              </a:rPr>
              <a:t>Use Haar Cascade to identify potential fire areas in the frame.</a:t>
            </a:r>
            <a:endParaRPr lang="en-US" sz="1600" dirty="0">
              <a:latin typeface="Times New Roman" pitchFamily="18" charset="0"/>
              <a:cs typeface="Times New Roman" pitchFamily="18" charset="0"/>
            </a:endParaRPr>
          </a:p>
          <a:p>
            <a:r>
              <a:rPr lang="en-US" sz="2400" b="1" dirty="0">
                <a:latin typeface="Times New Roman" pitchFamily="18" charset="0"/>
                <a:cs typeface="Times New Roman" pitchFamily="18" charset="0"/>
              </a:rPr>
              <a:t>Calculate Confidence Score:</a:t>
            </a:r>
          </a:p>
          <a:p>
            <a:pPr lvl="2">
              <a:buFont typeface="Wingdings" pitchFamily="2" charset="2"/>
              <a:buChar char="ü"/>
            </a:pPr>
            <a:r>
              <a:rPr lang="en-US" sz="1800" dirty="0">
                <a:latin typeface="Times New Roman" pitchFamily="18" charset="0"/>
                <a:cs typeface="Times New Roman" pitchFamily="18" charset="0"/>
              </a:rPr>
              <a:t>Analyze fire-like colors (HSV range) in the detected regions.</a:t>
            </a:r>
          </a:p>
          <a:p>
            <a:r>
              <a:rPr lang="en-US" sz="2400" b="1" smtClean="0">
                <a:latin typeface="Times New Roman" pitchFamily="18" charset="0"/>
                <a:cs typeface="Times New Roman" pitchFamily="18" charset="0"/>
              </a:rPr>
              <a:t>Tr</a:t>
            </a:r>
            <a:r>
              <a:rPr lang="en-US" sz="2400" smtClean="0">
                <a:latin typeface="Times New Roman" pitchFamily="18" charset="0"/>
                <a:cs typeface="Times New Roman" pitchFamily="18" charset="0"/>
              </a:rPr>
              <a:t>i</a:t>
            </a:r>
            <a:r>
              <a:rPr lang="en-US" sz="2400" b="1" smtClean="0">
                <a:latin typeface="Times New Roman" pitchFamily="18" charset="0"/>
                <a:cs typeface="Times New Roman" pitchFamily="18" charset="0"/>
              </a:rPr>
              <a:t>gger </a:t>
            </a:r>
            <a:r>
              <a:rPr lang="en-US" sz="2400" b="1" dirty="0">
                <a:latin typeface="Times New Roman" pitchFamily="18" charset="0"/>
                <a:cs typeface="Times New Roman" pitchFamily="18" charset="0"/>
              </a:rPr>
              <a:t>Alerts Based on Confidence:</a:t>
            </a:r>
          </a:p>
          <a:p>
            <a:pPr lvl="2">
              <a:buFont typeface="Wingdings" pitchFamily="2" charset="2"/>
              <a:buChar char="ü"/>
            </a:pPr>
            <a:r>
              <a:rPr lang="en-US" sz="1800" dirty="0">
                <a:latin typeface="Times New Roman" pitchFamily="18" charset="0"/>
                <a:cs typeface="Times New Roman" pitchFamily="18" charset="0"/>
              </a:rPr>
              <a:t>If confidence &gt; 40%, play alarm and send email notification.</a:t>
            </a:r>
          </a:p>
          <a:p>
            <a:r>
              <a:rPr lang="en-US" sz="2400" b="1" dirty="0">
                <a:latin typeface="Times New Roman" pitchFamily="18" charset="0"/>
                <a:cs typeface="Times New Roman" pitchFamily="18" charset="0"/>
              </a:rPr>
              <a:t>Display Live Detection Results:</a:t>
            </a:r>
          </a:p>
          <a:p>
            <a:pPr lvl="2">
              <a:buFont typeface="Wingdings" pitchFamily="2" charset="2"/>
              <a:buChar char="ü"/>
            </a:pPr>
            <a:r>
              <a:rPr lang="en-US" sz="1800" dirty="0">
                <a:latin typeface="Times New Roman" pitchFamily="18" charset="0"/>
                <a:cs typeface="Times New Roman" pitchFamily="18" charset="0"/>
              </a:rPr>
              <a:t>Show bounding boxes and confidence scores on the video feed.</a:t>
            </a:r>
          </a:p>
          <a:p>
            <a:r>
              <a:rPr lang="en-US" sz="2400" b="1" dirty="0">
                <a:latin typeface="Times New Roman" pitchFamily="18" charset="0"/>
                <a:cs typeface="Times New Roman" pitchFamily="18" charset="0"/>
              </a:rPr>
              <a:t>Log and Visualize Detection Data:</a:t>
            </a:r>
          </a:p>
          <a:p>
            <a:pPr lvl="2">
              <a:buFont typeface="Wingdings" pitchFamily="2" charset="2"/>
              <a:buChar char="ü"/>
            </a:pPr>
            <a:r>
              <a:rPr lang="en-US" sz="1800" dirty="0">
                <a:latin typeface="Times New Roman" pitchFamily="18" charset="0"/>
                <a:cs typeface="Times New Roman" pitchFamily="18" charset="0"/>
              </a:rPr>
              <a:t>Store detection info and plot graphs after system ends.</a:t>
            </a:r>
          </a:p>
          <a:p>
            <a:endParaRPr lang="en-US" sz="2600" dirty="0">
              <a:latin typeface="Times New Roman" pitchFamily="18" charset="0"/>
              <a:cs typeface="Times New Roman" pitchFamily="18" charset="0"/>
            </a:endParaRPr>
          </a:p>
          <a:p>
            <a:endParaRPr lang="en-US" dirty="0"/>
          </a:p>
        </p:txBody>
      </p:sp>
      <p:pic>
        <p:nvPicPr>
          <p:cNvPr id="5" name="Picture 2" descr="C:\Users\User\Downloads\ChatGPT Image Apr 19, 2025, 04_49_59 PM.png"/>
          <p:cNvPicPr>
            <a:picLocks noChangeAspect="1" noChangeArrowheads="1"/>
          </p:cNvPicPr>
          <p:nvPr/>
        </p:nvPicPr>
        <p:blipFill>
          <a:blip r:embed="rId2" cstate="print"/>
          <a:srcRect/>
          <a:stretch>
            <a:fillRect/>
          </a:stretch>
        </p:blipFill>
        <p:spPr bwMode="auto">
          <a:xfrm>
            <a:off x="7663688" y="1062228"/>
            <a:ext cx="3583432" cy="5375148"/>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720</TotalTime>
  <Words>1549</Words>
  <Application>Microsoft Office PowerPoint</Application>
  <PresentationFormat>Custom</PresentationFormat>
  <Paragraphs>182</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  Fire Detection using Sensor with Machine Learning  </vt:lpstr>
      <vt:lpstr>Introduction</vt:lpstr>
      <vt:lpstr>Problem Statement</vt:lpstr>
      <vt:lpstr>Objectives</vt:lpstr>
      <vt:lpstr>Key Features</vt:lpstr>
      <vt:lpstr>System Requirements &amp; Tools</vt:lpstr>
      <vt:lpstr>Machine Learning Algorithm</vt:lpstr>
      <vt:lpstr>Implementation</vt:lpstr>
      <vt:lpstr>System Architecture</vt:lpstr>
      <vt:lpstr>Block Diagram</vt:lpstr>
      <vt:lpstr>Preprocessing</vt:lpstr>
      <vt:lpstr>Training</vt:lpstr>
      <vt:lpstr>Output</vt:lpstr>
      <vt:lpstr>Visualization</vt:lpstr>
      <vt:lpstr>Test Cases</vt:lpstr>
      <vt:lpstr>Conclusion</vt:lpstr>
      <vt:lpstr>References</vt:lpstr>
      <vt:lpstr>    THANK YOU                PRESENTED BY: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Detection Using SENSOR</dc:title>
  <dc:creator>ruthurocking43@gmail.com</dc:creator>
  <cp:lastModifiedBy>user</cp:lastModifiedBy>
  <cp:revision>113</cp:revision>
  <dcterms:created xsi:type="dcterms:W3CDTF">2025-02-11T06:43:00Z</dcterms:created>
  <dcterms:modified xsi:type="dcterms:W3CDTF">2025-06-17T06:44:02Z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6760D1396A534431857C6D27C1913068_13</vt:lpwstr>
  </property>
  <property fmtid="{D5CDD505-2E9C-101B-9397-08002B2CF9AE}" pid="3" name="KSOProductBuildVer">
    <vt:lpwstr>1033-12.2.0.19805</vt:lpwstr>
  </property>
</Properties>
</file>