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6"/>
  </p:notesMasterIdLst>
  <p:sldIdLst>
    <p:sldId id="256" r:id="rId3"/>
    <p:sldId id="257" r:id="rId4"/>
    <p:sldId id="259" r:id="rId5"/>
    <p:sldId id="260" r:id="rId6"/>
    <p:sldId id="261" r:id="rId7"/>
    <p:sldId id="277" r:id="rId8"/>
    <p:sldId id="298" r:id="rId9"/>
    <p:sldId id="281" r:id="rId10"/>
    <p:sldId id="299" r:id="rId11"/>
    <p:sldId id="263" r:id="rId12"/>
    <p:sldId id="265" r:id="rId13"/>
    <p:sldId id="267" r:id="rId14"/>
    <p:sldId id="268" r:id="rId15"/>
    <p:sldId id="266" r:id="rId16"/>
    <p:sldId id="269" r:id="rId17"/>
    <p:sldId id="271" r:id="rId18"/>
    <p:sldId id="273" r:id="rId19"/>
    <p:sldId id="274" r:id="rId20"/>
    <p:sldId id="280" r:id="rId21"/>
    <p:sldId id="264" r:id="rId22"/>
    <p:sldId id="276" r:id="rId23"/>
    <p:sldId id="275"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749563-FEE3-4206-B100-E0A19B875EED}"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749563-FEE3-4206-B100-E0A19B875EED}"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749563-FEE3-4206-B100-E0A19B875EED}"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49563-FEE3-4206-B100-E0A19B875EED}"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749563-FEE3-4206-B100-E0A19B875EED}"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749563-FEE3-4206-B100-E0A19B875EED}"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49563-FEE3-4206-B100-E0A19B875EED}"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749563-FEE3-4206-B100-E0A19B875EED}"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749563-FEE3-4206-B100-E0A19B875EED}"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749563-FEE3-4206-B100-E0A19B875EED}"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49563-FEE3-4206-B100-E0A19B875EED}"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749563-FEE3-4206-B100-E0A19B875EED}"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749563-FEE3-4206-B100-E0A19B875EED}"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49563-FEE3-4206-B100-E0A19B875EED}" type="datetimeFigureOut">
              <a:rPr lang="en-US" smtClean="0"/>
              <a:t>9/25/2022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6D1FB-9B9D-42E7-9952-0CF9EE3F71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49563-FEE3-4206-B100-E0A19B875EED}" type="datetimeFigureOut">
              <a:rPr lang="en-US" smtClean="0"/>
              <a:t>9/25/2022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6D1FB-9B9D-42E7-9952-0CF9EE3F71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3779" y="479227"/>
            <a:ext cx="9753600" cy="875249"/>
          </a:xfrm>
        </p:spPr>
        <p:txBody>
          <a:bodyPr>
            <a:normAutofit fontScale="90000"/>
          </a:bodyPr>
          <a:lstStyle/>
          <a:p>
            <a:r>
              <a:rPr lang="en-US" b="1" dirty="0">
                <a:latin typeface="Calibri" panose="020F0502020204030204" pitchFamily="34" charset="0"/>
                <a:cs typeface="Calibri" panose="020F0502020204030204" pitchFamily="34" charset="0"/>
              </a:rPr>
              <a:t>First Capstone Project</a:t>
            </a:r>
          </a:p>
        </p:txBody>
      </p:sp>
      <p:sp>
        <p:nvSpPr>
          <p:cNvPr id="3" name="Subtitle 2"/>
          <p:cNvSpPr>
            <a:spLocks noGrp="1"/>
          </p:cNvSpPr>
          <p:nvPr>
            <p:ph type="subTitle" idx="1"/>
          </p:nvPr>
        </p:nvSpPr>
        <p:spPr>
          <a:xfrm>
            <a:off x="436098" y="3221503"/>
            <a:ext cx="4670475" cy="2908494"/>
          </a:xfrm>
        </p:spPr>
        <p:txBody>
          <a:bodyPr>
            <a:normAutofit/>
          </a:bodyPr>
          <a:lstStyle/>
          <a:p>
            <a:r>
              <a:rPr lang="en-US" sz="3200" b="1" dirty="0"/>
              <a:t>Team Members</a:t>
            </a:r>
          </a:p>
          <a:p>
            <a:r>
              <a:rPr lang="en-US" b="1" dirty="0"/>
              <a:t>Adesh Dhole</a:t>
            </a:r>
          </a:p>
          <a:p>
            <a:r>
              <a:rPr lang="en-US" b="1" dirty="0"/>
              <a:t>Chetan Mangale</a:t>
            </a:r>
          </a:p>
          <a:p>
            <a:r>
              <a:rPr lang="en-US" b="1" dirty="0"/>
              <a:t>Amol Waghmare</a:t>
            </a:r>
          </a:p>
          <a:p>
            <a:r>
              <a:rPr lang="en-US" b="1" dirty="0"/>
              <a:t>Mohit Sonwane</a:t>
            </a:r>
          </a:p>
          <a:p>
            <a:r>
              <a:rPr lang="en-US" b="1" dirty="0"/>
              <a:t>Akash Soni</a:t>
            </a:r>
          </a:p>
          <a:p>
            <a:endParaRPr lang="en-US" dirty="0"/>
          </a:p>
        </p:txBody>
      </p:sp>
      <p:sp>
        <p:nvSpPr>
          <p:cNvPr id="5" name="Rectangle 4"/>
          <p:cNvSpPr/>
          <p:nvPr/>
        </p:nvSpPr>
        <p:spPr>
          <a:xfrm>
            <a:off x="787791" y="1685069"/>
            <a:ext cx="10283483" cy="875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Alma Striker Team :- Play Store App Review Analysis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6720" y="3657599"/>
            <a:ext cx="2179614" cy="22038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88740" y="185575"/>
            <a:ext cx="12003260" cy="1207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402" tIns="99981"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C00000"/>
                </a:solidFill>
                <a:effectLst/>
                <a:latin typeface="Arial" panose="020B0604020202020204" pitchFamily="34" charset="0"/>
                <a:ea typeface="Tahoma" panose="020B0604030504040204" pitchFamily="34" charset="0"/>
              </a:rPr>
              <a:t>Top Categories On </a:t>
            </a:r>
            <a:r>
              <a:rPr kumimoji="0" lang="en-US" altLang="en-US" sz="2800" b="1" i="0" u="none" strike="noStrike" cap="none" normalizeH="0" baseline="0" dirty="0" err="1">
                <a:ln>
                  <a:noFill/>
                </a:ln>
                <a:solidFill>
                  <a:srgbClr val="C00000"/>
                </a:solidFill>
                <a:effectLst/>
                <a:latin typeface="Arial" panose="020B0604020202020204" pitchFamily="34" charset="0"/>
                <a:ea typeface="Tahoma" panose="020B0604030504040204" pitchFamily="34" charset="0"/>
              </a:rPr>
              <a:t>Playstore</a:t>
            </a:r>
            <a:endParaRPr kumimoji="0" lang="en-US" altLang="en-US" sz="2800" b="1" i="0" u="none" strike="noStrike" cap="none" normalizeH="0" baseline="0" dirty="0">
              <a:ln>
                <a:noFill/>
              </a:ln>
              <a:solidFill>
                <a:srgbClr val="C00000"/>
              </a:solidFill>
              <a:effectLst/>
              <a:latin typeface="Arial" panose="020B0604020202020204" pitchFamily="34" charset="0"/>
              <a:ea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1" i="0" u="none" strike="noStrike" cap="none" normalizeH="0" baseline="0" dirty="0">
              <a:ln>
                <a:noFill/>
              </a:ln>
              <a:solidFill>
                <a:schemeClr val="tx1"/>
              </a:solidFill>
              <a:effectLst/>
              <a:latin typeface="Arial" panose="020B0604020202020204" pitchFamily="34" charset="0"/>
              <a:ea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124F5C"/>
                </a:solidFill>
                <a:effectLst/>
                <a:latin typeface="Arial" panose="020B0604020202020204" pitchFamily="34" charset="0"/>
                <a:ea typeface="Verdana" panose="020B0604030504040204" pitchFamily="34" charset="0"/>
                <a:cs typeface="Verdana" panose="020B0604030504040204" pitchFamily="34"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015490"/>
            <a:ext cx="11795760" cy="4841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31380"/>
            <a:ext cx="96648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eaLnBrk="0" fontAlgn="base" hangingPunct="0">
              <a:spcBef>
                <a:spcPct val="0"/>
              </a:spcBef>
              <a:spcAft>
                <a:spcPct val="0"/>
              </a:spcAft>
            </a:pPr>
            <a:r>
              <a:rPr lang="en-US" altLang="en-US" sz="3200" b="1" dirty="0">
                <a:solidFill>
                  <a:srgbClr val="C00000"/>
                </a:solidFill>
                <a:latin typeface="Tahoma" panose="020B0604030504040204" pitchFamily="34" charset="0"/>
                <a:ea typeface="Verdana" panose="020B0604030504040204" pitchFamily="34" charset="0"/>
                <a:cs typeface="Tahoma" panose="020B0604030504040204" pitchFamily="34" charset="0"/>
              </a:rPr>
              <a:t>D</a:t>
            </a:r>
            <a:r>
              <a:rPr kumimoji="0" lang="en-US" altLang="en-US" sz="32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istribution of Apps across Various </a:t>
            </a:r>
            <a:r>
              <a:rPr lang="en-US" altLang="en-US" sz="3200" b="1" dirty="0">
                <a:solidFill>
                  <a:srgbClr val="C00000"/>
                </a:solidFill>
                <a:latin typeface="Tahoma" panose="020B0604030504040204" pitchFamily="34" charset="0"/>
                <a:ea typeface="Verdana" panose="020B0604030504040204" pitchFamily="34" charset="0"/>
                <a:cs typeface="Tahoma" panose="020B0604030504040204" pitchFamily="34" charset="0"/>
              </a:rPr>
              <a:t>C</a:t>
            </a:r>
            <a:r>
              <a:rPr kumimoji="0" lang="en-US" altLang="en-US" sz="32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ategories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1203325" y="3314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08" y="1824646"/>
            <a:ext cx="6851863" cy="48019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2886791" y="10295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8070850" y="868998"/>
            <a:ext cx="3932555" cy="673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5803900" algn="l"/>
              </a:tabLst>
              <a:defRPr>
                <a:solidFill>
                  <a:schemeClr val="tx1"/>
                </a:solidFill>
                <a:latin typeface="Arial" panose="020B0604020202020204" pitchFamily="34" charset="0"/>
              </a:defRPr>
            </a:lvl1pPr>
            <a:lvl2pPr eaLnBrk="0" fontAlgn="base" hangingPunct="0">
              <a:spcBef>
                <a:spcPct val="0"/>
              </a:spcBef>
              <a:spcAft>
                <a:spcPct val="0"/>
              </a:spcAft>
              <a:tabLst>
                <a:tab pos="5803900" algn="l"/>
              </a:tabLst>
              <a:defRPr>
                <a:solidFill>
                  <a:schemeClr val="tx1"/>
                </a:solidFill>
                <a:latin typeface="Arial" panose="020B0604020202020204" pitchFamily="34" charset="0"/>
              </a:defRPr>
            </a:lvl2pPr>
            <a:lvl3pPr eaLnBrk="0" fontAlgn="base" hangingPunct="0">
              <a:spcBef>
                <a:spcPct val="0"/>
              </a:spcBef>
              <a:spcAft>
                <a:spcPct val="0"/>
              </a:spcAft>
              <a:tabLst>
                <a:tab pos="5803900" algn="l"/>
              </a:tabLst>
              <a:defRPr>
                <a:solidFill>
                  <a:schemeClr val="tx1"/>
                </a:solidFill>
                <a:latin typeface="Arial" panose="020B0604020202020204" pitchFamily="34" charset="0"/>
              </a:defRPr>
            </a:lvl3pPr>
            <a:lvl4pPr eaLnBrk="0" fontAlgn="base" hangingPunct="0">
              <a:spcBef>
                <a:spcPct val="0"/>
              </a:spcBef>
              <a:spcAft>
                <a:spcPct val="0"/>
              </a:spcAft>
              <a:tabLst>
                <a:tab pos="5803900" algn="l"/>
              </a:tabLst>
              <a:defRPr>
                <a:solidFill>
                  <a:schemeClr val="tx1"/>
                </a:solidFill>
                <a:latin typeface="Arial" panose="020B0604020202020204" pitchFamily="34" charset="0"/>
              </a:defRPr>
            </a:lvl4pPr>
            <a:lvl5pPr eaLnBrk="0" fontAlgn="base" hangingPunct="0">
              <a:spcBef>
                <a:spcPct val="0"/>
              </a:spcBef>
              <a:spcAft>
                <a:spcPct val="0"/>
              </a:spcAft>
              <a:tabLst>
                <a:tab pos="5803900" algn="l"/>
              </a:tabLst>
              <a:defRPr>
                <a:solidFill>
                  <a:schemeClr val="tx1"/>
                </a:solidFill>
                <a:latin typeface="Arial" panose="020B0604020202020204" pitchFamily="34" charset="0"/>
              </a:defRPr>
            </a:lvl5pPr>
            <a:lvl6pPr eaLnBrk="0" fontAlgn="base" hangingPunct="0">
              <a:spcBef>
                <a:spcPct val="0"/>
              </a:spcBef>
              <a:spcAft>
                <a:spcPct val="0"/>
              </a:spcAft>
              <a:tabLst>
                <a:tab pos="5803900" algn="l"/>
              </a:tabLst>
              <a:defRPr>
                <a:solidFill>
                  <a:schemeClr val="tx1"/>
                </a:solidFill>
                <a:latin typeface="Arial" panose="020B0604020202020204" pitchFamily="34" charset="0"/>
              </a:defRPr>
            </a:lvl6pPr>
            <a:lvl7pPr eaLnBrk="0" fontAlgn="base" hangingPunct="0">
              <a:spcBef>
                <a:spcPct val="0"/>
              </a:spcBef>
              <a:spcAft>
                <a:spcPct val="0"/>
              </a:spcAft>
              <a:tabLst>
                <a:tab pos="5803900" algn="l"/>
              </a:tabLst>
              <a:defRPr>
                <a:solidFill>
                  <a:schemeClr val="tx1"/>
                </a:solidFill>
                <a:latin typeface="Arial" panose="020B0604020202020204" pitchFamily="34" charset="0"/>
              </a:defRPr>
            </a:lvl7pPr>
            <a:lvl8pPr eaLnBrk="0" fontAlgn="base" hangingPunct="0">
              <a:spcBef>
                <a:spcPct val="0"/>
              </a:spcBef>
              <a:spcAft>
                <a:spcPct val="0"/>
              </a:spcAft>
              <a:tabLst>
                <a:tab pos="5803900" algn="l"/>
              </a:tabLst>
              <a:defRPr>
                <a:solidFill>
                  <a:schemeClr val="tx1"/>
                </a:solidFill>
                <a:latin typeface="Arial" panose="020B0604020202020204" pitchFamily="34" charset="0"/>
              </a:defRPr>
            </a:lvl8pPr>
            <a:lvl9pPr eaLnBrk="0" fontAlgn="base" hangingPunct="0">
              <a:spcBef>
                <a:spcPct val="0"/>
              </a:spcBef>
              <a:spcAft>
                <a:spcPct val="0"/>
              </a:spcAft>
              <a:tabLst>
                <a:tab pos="5803900" algn="l"/>
              </a:tabLst>
              <a:defRPr>
                <a:solidFill>
                  <a:schemeClr val="tx1"/>
                </a:solidFill>
                <a:latin typeface="Arial" panose="020B0604020202020204" pitchFamily="34" charset="0"/>
              </a:defRPr>
            </a:lvl9pPr>
          </a:lstStyle>
          <a:p>
            <a:pPr lvl="3" indent="0" algn="ctr">
              <a:lnSpc>
                <a:spcPct val="150000"/>
              </a:lnSpc>
              <a:buNone/>
            </a:pPr>
            <a:r>
              <a:rPr lang="en-US" altLang="en-US" dirty="0">
                <a:solidFill>
                  <a:schemeClr val="accent5">
                    <a:lumMod val="50000"/>
                  </a:schemeClr>
                </a:solidFill>
                <a:latin typeface="Times New Roman" panose="02020603050405020304" charset="0"/>
                <a:cs typeface="Times New Roman" panose="02020603050405020304" charset="0"/>
                <a:sym typeface="+mn-ea"/>
              </a:rPr>
              <a:t>here as previosly we find the number of apps available on store , so aside that we plot this plot to get the total number of installed apps .</a:t>
            </a: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r>
              <a:rPr lang="en-US" altLang="en-US" dirty="0">
                <a:solidFill>
                  <a:schemeClr val="accent5">
                    <a:lumMod val="50000"/>
                  </a:schemeClr>
                </a:solidFill>
                <a:latin typeface="Times New Roman" panose="02020603050405020304" charset="0"/>
                <a:cs typeface="Times New Roman" panose="02020603050405020304" charset="0"/>
                <a:sym typeface="+mn-ea"/>
              </a:rPr>
              <a:t>as we saw , these two graphs are not so much different  , </a:t>
            </a: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r>
              <a:rPr lang="en-US" altLang="en-US" dirty="0">
                <a:solidFill>
                  <a:schemeClr val="accent5">
                    <a:lumMod val="50000"/>
                  </a:schemeClr>
                </a:solidFill>
                <a:latin typeface="Times New Roman" panose="02020603050405020304" charset="0"/>
                <a:ea typeface="Verdana" panose="020B0604030504040204" pitchFamily="34" charset="0"/>
                <a:cs typeface="Times New Roman" panose="02020603050405020304" charset="0"/>
                <a:sym typeface="+mn-ea"/>
              </a:rPr>
              <a:t> </a:t>
            </a:r>
            <a:endParaRPr lang="en-US" altLang="en-US" dirty="0">
              <a:solidFill>
                <a:schemeClr val="accent5">
                  <a:lumMod val="50000"/>
                </a:schemeClr>
              </a:solidFill>
              <a:latin typeface="Times New Roman" panose="02020603050405020304" charset="0"/>
              <a:ea typeface="Verdana" panose="020B0604030504040204" pitchFamily="34" charset="0"/>
              <a:cs typeface="Times New Roman" panose="02020603050405020304" charset="0"/>
            </a:endParaRPr>
          </a:p>
          <a:p>
            <a:pPr lvl="3" indent="0" algn="ctr">
              <a:lnSpc>
                <a:spcPct val="150000"/>
              </a:lnSpc>
              <a:buNone/>
            </a:pP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endParaRPr lang="en-US" altLang="en-US" dirty="0">
              <a:solidFill>
                <a:schemeClr val="accent5">
                  <a:lumMod val="50000"/>
                </a:schemeClr>
              </a:solidFill>
              <a:latin typeface="Times New Roman" panose="02020603050405020304" charset="0"/>
              <a:ea typeface="Verdana" panose="020B0604030504040204" pitchFamily="34" charset="0"/>
              <a:cs typeface="Times New Roman" panose="02020603050405020304" charset="0"/>
            </a:endParaRPr>
          </a:p>
          <a:p>
            <a:pPr marR="0" lvl="0" indent="0" algn="ctr" defTabSz="914400" rtl="0" eaLnBrk="0" fontAlgn="base" latinLnBrk="0" hangingPunct="0">
              <a:lnSpc>
                <a:spcPct val="150000"/>
              </a:lnSpc>
              <a:spcBef>
                <a:spcPct val="0"/>
              </a:spcBef>
              <a:spcAft>
                <a:spcPct val="0"/>
              </a:spcAft>
              <a:buClrTx/>
              <a:buSzTx/>
              <a:buNone/>
              <a:tabLst>
                <a:tab pos="5803900" algn="l"/>
              </a:tabLst>
            </a:pPr>
            <a:endParaRPr kumimoji="0" lang="en-US" altLang="en-US" b="0" i="0" u="none" strike="noStrike" cap="none" normalizeH="0" baseline="0" dirty="0">
              <a:ln>
                <a:noFill/>
              </a:ln>
              <a:solidFill>
                <a:schemeClr val="accent5">
                  <a:lumMod val="50000"/>
                </a:schemeClr>
              </a:solidFill>
              <a:effectLst/>
              <a:latin typeface="Times New Roman" panose="02020603050405020304" charset="0"/>
              <a:cs typeface="Times New Roman" panose="02020603050405020304" charset="0"/>
            </a:endParaRPr>
          </a:p>
          <a:p>
            <a:pPr marR="0" lvl="0" indent="0" algn="ctr" defTabSz="914400" rtl="0" eaLnBrk="0" fontAlgn="base" latinLnBrk="0" hangingPunct="0">
              <a:lnSpc>
                <a:spcPct val="150000"/>
              </a:lnSpc>
              <a:spcBef>
                <a:spcPct val="0"/>
              </a:spcBef>
              <a:spcAft>
                <a:spcPct val="0"/>
              </a:spcAft>
              <a:buClrTx/>
              <a:buSzTx/>
              <a:buNone/>
              <a:tabLst>
                <a:tab pos="5803900" algn="l"/>
              </a:tabLst>
            </a:pPr>
            <a:endParaRPr kumimoji="0" lang="en-US" altLang="en-US" b="0" i="0" u="none" strike="noStrike" cap="none" normalizeH="0" baseline="0" dirty="0">
              <a:ln>
                <a:noFill/>
              </a:ln>
              <a:solidFill>
                <a:schemeClr val="accent5">
                  <a:lumMod val="50000"/>
                </a:schemeClr>
              </a:solidFill>
              <a:effectLst/>
              <a:latin typeface="Times New Roman" panose="02020603050405020304" charset="0"/>
              <a:cs typeface="Times New Roman" panose="02020603050405020304" charset="0"/>
            </a:endParaRPr>
          </a:p>
        </p:txBody>
      </p:sp>
      <p:sp>
        <p:nvSpPr>
          <p:cNvPr id="8" name="Rectangle 7"/>
          <p:cNvSpPr/>
          <p:nvPr/>
        </p:nvSpPr>
        <p:spPr>
          <a:xfrm>
            <a:off x="159657" y="230568"/>
            <a:ext cx="10798629" cy="584775"/>
          </a:xfrm>
          <a:prstGeom prst="rect">
            <a:avLst/>
          </a:prstGeom>
        </p:spPr>
        <p:txBody>
          <a:bodyPr wrap="square">
            <a:spAutoFit/>
          </a:bodyPr>
          <a:lstStyle/>
          <a:p>
            <a:pPr algn="just"/>
            <a:r>
              <a:rPr lang="en-US" altLang="en-US" sz="3200" b="1" dirty="0">
                <a:solidFill>
                  <a:srgbClr val="C00000"/>
                </a:solidFill>
                <a:latin typeface="Tahoma" panose="020B0604030504040204" pitchFamily="34" charset="0"/>
                <a:ea typeface="Verdana" panose="020B0604030504040204" pitchFamily="34" charset="0"/>
                <a:cs typeface="Tahoma" panose="020B0604030504040204" pitchFamily="34" charset="0"/>
              </a:rPr>
              <a:t>Number of Apps per Category</a:t>
            </a:r>
            <a:endParaRPr lang="en-US" sz="3200" dirty="0"/>
          </a:p>
        </p:txBody>
      </p:sp>
      <p:pic>
        <p:nvPicPr>
          <p:cNvPr id="6" name="Picture 5"/>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2791" y="2403272"/>
            <a:ext cx="7726138" cy="39104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046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3"/>
          <p:cNvSpPr>
            <a:spLocks noChangeArrowheads="1"/>
          </p:cNvSpPr>
          <p:nvPr/>
        </p:nvSpPr>
        <p:spPr bwMode="auto">
          <a:xfrm>
            <a:off x="351668" y="2994239"/>
            <a:ext cx="5387950"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847725" algn="l"/>
              </a:tabLst>
              <a:defRPr>
                <a:solidFill>
                  <a:schemeClr val="tx1"/>
                </a:solidFill>
                <a:latin typeface="Arial" panose="020B0604020202020204" pitchFamily="34" charset="0"/>
              </a:defRPr>
            </a:lvl1pPr>
            <a:lvl2pPr eaLnBrk="0" fontAlgn="base" hangingPunct="0">
              <a:spcBef>
                <a:spcPct val="0"/>
              </a:spcBef>
              <a:spcAft>
                <a:spcPct val="0"/>
              </a:spcAft>
              <a:tabLst>
                <a:tab pos="847725" algn="l"/>
              </a:tabLst>
              <a:defRPr>
                <a:solidFill>
                  <a:schemeClr val="tx1"/>
                </a:solidFill>
                <a:latin typeface="Arial" panose="020B0604020202020204" pitchFamily="34" charset="0"/>
              </a:defRPr>
            </a:lvl2pPr>
            <a:lvl3pPr eaLnBrk="0" fontAlgn="base" hangingPunct="0">
              <a:spcBef>
                <a:spcPct val="0"/>
              </a:spcBef>
              <a:spcAft>
                <a:spcPct val="0"/>
              </a:spcAft>
              <a:tabLst>
                <a:tab pos="847725" algn="l"/>
              </a:tabLst>
              <a:defRPr>
                <a:solidFill>
                  <a:schemeClr val="tx1"/>
                </a:solidFill>
                <a:latin typeface="Arial" panose="020B0604020202020204" pitchFamily="34" charset="0"/>
              </a:defRPr>
            </a:lvl3pPr>
            <a:lvl4pPr eaLnBrk="0" fontAlgn="base" hangingPunct="0">
              <a:spcBef>
                <a:spcPct val="0"/>
              </a:spcBef>
              <a:spcAft>
                <a:spcPct val="0"/>
              </a:spcAft>
              <a:tabLst>
                <a:tab pos="847725" algn="l"/>
              </a:tabLst>
              <a:defRPr>
                <a:solidFill>
                  <a:schemeClr val="tx1"/>
                </a:solidFill>
                <a:latin typeface="Arial" panose="020B0604020202020204" pitchFamily="34" charset="0"/>
              </a:defRPr>
            </a:lvl4pPr>
            <a:lvl5pPr eaLnBrk="0" fontAlgn="base" hangingPunct="0">
              <a:spcBef>
                <a:spcPct val="0"/>
              </a:spcBef>
              <a:spcAft>
                <a:spcPct val="0"/>
              </a:spcAft>
              <a:tabLst>
                <a:tab pos="847725" algn="l"/>
              </a:tabLst>
              <a:defRPr>
                <a:solidFill>
                  <a:schemeClr val="tx1"/>
                </a:solidFill>
                <a:latin typeface="Arial" panose="020B0604020202020204" pitchFamily="34" charset="0"/>
              </a:defRPr>
            </a:lvl5pPr>
            <a:lvl6pPr eaLnBrk="0" fontAlgn="base" hangingPunct="0">
              <a:spcBef>
                <a:spcPct val="0"/>
              </a:spcBef>
              <a:spcAft>
                <a:spcPct val="0"/>
              </a:spcAft>
              <a:tabLst>
                <a:tab pos="847725" algn="l"/>
              </a:tabLst>
              <a:defRPr>
                <a:solidFill>
                  <a:schemeClr val="tx1"/>
                </a:solidFill>
                <a:latin typeface="Arial" panose="020B0604020202020204" pitchFamily="34" charset="0"/>
              </a:defRPr>
            </a:lvl6pPr>
            <a:lvl7pPr eaLnBrk="0" fontAlgn="base" hangingPunct="0">
              <a:spcBef>
                <a:spcPct val="0"/>
              </a:spcBef>
              <a:spcAft>
                <a:spcPct val="0"/>
              </a:spcAft>
              <a:tabLst>
                <a:tab pos="847725" algn="l"/>
              </a:tabLst>
              <a:defRPr>
                <a:solidFill>
                  <a:schemeClr val="tx1"/>
                </a:solidFill>
                <a:latin typeface="Arial" panose="020B0604020202020204" pitchFamily="34" charset="0"/>
              </a:defRPr>
            </a:lvl7pPr>
            <a:lvl8pPr eaLnBrk="0" fontAlgn="base" hangingPunct="0">
              <a:spcBef>
                <a:spcPct val="0"/>
              </a:spcBef>
              <a:spcAft>
                <a:spcPct val="0"/>
              </a:spcAft>
              <a:tabLst>
                <a:tab pos="847725" algn="l"/>
              </a:tabLst>
              <a:defRPr>
                <a:solidFill>
                  <a:schemeClr val="tx1"/>
                </a:solidFill>
                <a:latin typeface="Arial" panose="020B0604020202020204" pitchFamily="34" charset="0"/>
              </a:defRPr>
            </a:lvl8pPr>
            <a:lvl9pPr eaLnBrk="0" fontAlgn="base" hangingPunct="0">
              <a:spcBef>
                <a:spcPct val="0"/>
              </a:spcBef>
              <a:spcAft>
                <a:spcPct val="0"/>
              </a:spcAft>
              <a:tabLst>
                <a:tab pos="8477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847725" algn="l"/>
              </a:tabLst>
            </a:pPr>
            <a:r>
              <a:rPr lang="en-US" altLang="en-US" sz="2400" dirty="0">
                <a:solidFill>
                  <a:schemeClr val="accent5">
                    <a:lumMod val="50000"/>
                  </a:schemeClr>
                </a:solidFill>
                <a:latin typeface="Times New Roman" panose="02020603050405020304" charset="0"/>
                <a:cs typeface="Times New Roman" panose="02020603050405020304" charset="0"/>
                <a:sym typeface="+mn-ea"/>
              </a:rPr>
              <a:t> here we found that the distribution of rating amongst the apps .</a:t>
            </a:r>
          </a:p>
          <a:p>
            <a:pPr marL="0" marR="0" lvl="0" indent="0" algn="just" defTabSz="914400" rtl="0" eaLnBrk="0" fontAlgn="base" latinLnBrk="0" hangingPunct="0">
              <a:lnSpc>
                <a:spcPct val="150000"/>
              </a:lnSpc>
              <a:spcBef>
                <a:spcPct val="0"/>
              </a:spcBef>
              <a:spcAft>
                <a:spcPct val="0"/>
              </a:spcAft>
              <a:buClrTx/>
              <a:buSzTx/>
              <a:buFontTx/>
              <a:buNone/>
              <a:tabLst>
                <a:tab pos="847725" algn="l"/>
              </a:tabLst>
            </a:pPr>
            <a:endParaRPr lang="en-US" altLang="en-US" sz="2400" dirty="0">
              <a:solidFill>
                <a:schemeClr val="accent5">
                  <a:lumMod val="50000"/>
                </a:schemeClr>
              </a:solidFill>
              <a:latin typeface="Times New Roman" panose="02020603050405020304" charset="0"/>
              <a:cs typeface="Times New Roman" panose="02020603050405020304" charset="0"/>
              <a:sym typeface="+mn-ea"/>
            </a:endParaRPr>
          </a:p>
          <a:p>
            <a:pPr marL="0" marR="0" lvl="0" indent="0" algn="just" defTabSz="914400" rtl="0" eaLnBrk="0" fontAlgn="base" latinLnBrk="0" hangingPunct="0">
              <a:lnSpc>
                <a:spcPct val="150000"/>
              </a:lnSpc>
              <a:spcBef>
                <a:spcPct val="0"/>
              </a:spcBef>
              <a:spcAft>
                <a:spcPct val="0"/>
              </a:spcAft>
              <a:buClrTx/>
              <a:buSzTx/>
              <a:buFontTx/>
              <a:buNone/>
              <a:tabLst>
                <a:tab pos="847725" algn="l"/>
              </a:tabLst>
            </a:pPr>
            <a:r>
              <a:rPr lang="en-US" altLang="en-US" sz="2400" dirty="0">
                <a:solidFill>
                  <a:schemeClr val="accent5">
                    <a:lumMod val="50000"/>
                  </a:schemeClr>
                </a:solidFill>
                <a:latin typeface="Times New Roman" panose="02020603050405020304" charset="0"/>
                <a:cs typeface="Times New Roman" panose="02020603050405020304" charset="0"/>
                <a:sym typeface="+mn-ea"/>
              </a:rPr>
              <a:t> by using this chart ,we can found out the multiple algebric value for a further usage </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
        <p:nvSpPr>
          <p:cNvPr id="4" name="Rectangle 3"/>
          <p:cNvSpPr/>
          <p:nvPr/>
        </p:nvSpPr>
        <p:spPr>
          <a:xfrm>
            <a:off x="492721" y="243277"/>
            <a:ext cx="9650085" cy="646331"/>
          </a:xfrm>
          <a:prstGeom prst="rect">
            <a:avLst/>
          </a:prstGeom>
        </p:spPr>
        <p:txBody>
          <a:bodyPr wrap="square">
            <a:spAutoFit/>
          </a:bodyPr>
          <a:lstStyle/>
          <a:p>
            <a:r>
              <a:rPr lang="en-US" altLang="en-US" sz="3600" b="1" dirty="0">
                <a:solidFill>
                  <a:srgbClr val="C00000"/>
                </a:solidFill>
                <a:latin typeface="Tahoma" panose="020B0604030504040204" pitchFamily="34" charset="0"/>
                <a:ea typeface="Verdana" panose="020B0604030504040204" pitchFamily="34" charset="0"/>
                <a:cs typeface="Tahoma" panose="020B0604030504040204" pitchFamily="34" charset="0"/>
              </a:rPr>
              <a:t>Distribution of ‘Rating’ </a:t>
            </a:r>
            <a:endParaRPr lang="en-US" sz="3600" dirty="0"/>
          </a:p>
        </p:txBody>
      </p:sp>
      <p:pic>
        <p:nvPicPr>
          <p:cNvPr id="6" name="Picture 5"/>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39618" y="2059843"/>
            <a:ext cx="6165528" cy="38404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309488" y="11254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3"/>
          <p:cNvSpPr>
            <a:spLocks noChangeArrowheads="1"/>
          </p:cNvSpPr>
          <p:nvPr/>
        </p:nvSpPr>
        <p:spPr bwMode="auto">
          <a:xfrm>
            <a:off x="1" y="-46166"/>
            <a:ext cx="12191999"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lang="en-US" altLang="en-US" sz="2800" b="1" dirty="0">
              <a:solidFill>
                <a:srgbClr val="124F5C"/>
              </a:solidFill>
              <a:latin typeface="Tahoma" panose="020B0604030504040204" pitchFamily="34" charset="0"/>
              <a:ea typeface="Verdana" panose="020B0604030504040204" pitchFamily="34" charset="0"/>
              <a:cs typeface="Tahoma" panose="020B0604030504040204" pitchFamily="34" charset="0"/>
            </a:endParaRPr>
          </a:p>
          <a:p>
            <a:r>
              <a:rPr kumimoji="0" lang="en-US" altLang="en-US" sz="28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  </a:t>
            </a:r>
            <a:r>
              <a:rPr lang="en-US" sz="3600" b="1" dirty="0">
                <a:solidFill>
                  <a:srgbClr val="C00000"/>
                </a:solidFill>
              </a:rPr>
              <a:t>Application Categories with their Average Rating</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7709095" y="2356338"/>
            <a:ext cx="4173417" cy="5077460"/>
          </a:xfrm>
          <a:prstGeom prst="rect">
            <a:avLst/>
          </a:prstGeom>
          <a:noFill/>
        </p:spPr>
        <p:txBody>
          <a:bodyPr wrap="square" rtlCol="0">
            <a:spAutoFit/>
          </a:bodyPr>
          <a:lstStyle/>
          <a:p>
            <a:pPr algn="l">
              <a:lnSpc>
                <a:spcPct val="150000"/>
              </a:lnSpc>
            </a:pPr>
            <a:r>
              <a:rPr lang="en-US" sz="2400" b="1" dirty="0">
                <a:solidFill>
                  <a:schemeClr val="accent1">
                    <a:lumMod val="75000"/>
                  </a:schemeClr>
                </a:solidFill>
                <a:latin typeface="Times New Roman" panose="02020603050405020304" charset="0"/>
                <a:cs typeface="Times New Roman" panose="02020603050405020304" charset="0"/>
              </a:rPr>
              <a:t> </a:t>
            </a:r>
            <a:endParaRPr lang="en-US" sz="2400" dirty="0">
              <a:solidFill>
                <a:schemeClr val="accent1">
                  <a:lumMod val="75000"/>
                </a:schemeClr>
              </a:solidFill>
              <a:latin typeface="Times New Roman" panose="02020603050405020304" charset="0"/>
              <a:cs typeface="Times New Roman" panose="02020603050405020304" charset="0"/>
            </a:endParaRPr>
          </a:p>
          <a:p>
            <a:pPr marL="285750" lvl="0" indent="-285750" algn="l">
              <a:lnSpc>
                <a:spcPct val="150000"/>
              </a:lnSpc>
              <a:buFont typeface="Arial" panose="020B0604020202020204" pitchFamily="34" charset="0"/>
              <a:buChar char="•"/>
            </a:pPr>
            <a:r>
              <a:rPr lang="en-US" sz="2400" dirty="0">
                <a:solidFill>
                  <a:schemeClr val="accent1">
                    <a:lumMod val="75000"/>
                  </a:schemeClr>
                </a:solidFill>
                <a:latin typeface="Times New Roman" panose="02020603050405020304" charset="0"/>
                <a:cs typeface="Times New Roman" panose="02020603050405020304" charset="0"/>
              </a:rPr>
              <a:t>The average rating Application per application categories is calculated here , so we can get that how the app category is able to delivering result or failed</a:t>
            </a:r>
          </a:p>
          <a:p>
            <a:pPr marL="285750" lvl="0" indent="-285750" algn="l">
              <a:lnSpc>
                <a:spcPct val="150000"/>
              </a:lnSpc>
              <a:buFont typeface="Arial" panose="020B0604020202020204" pitchFamily="34" charset="0"/>
              <a:buChar char="•"/>
            </a:pPr>
            <a:endParaRPr lang="en-US" sz="2400" dirty="0">
              <a:solidFill>
                <a:schemeClr val="accent1">
                  <a:lumMod val="75000"/>
                </a:schemeClr>
              </a:solidFill>
              <a:latin typeface="Times New Roman" panose="02020603050405020304" charset="0"/>
              <a:cs typeface="Times New Roman" panose="02020603050405020304" charset="0"/>
            </a:endParaRPr>
          </a:p>
          <a:p>
            <a:pPr marL="285750" lvl="0" indent="-285750" algn="l">
              <a:lnSpc>
                <a:spcPct val="150000"/>
              </a:lnSpc>
              <a:buFont typeface="Arial" panose="020B0604020202020204" pitchFamily="34" charset="0"/>
              <a:buChar char="•"/>
            </a:pPr>
            <a:endParaRPr lang="en-US" sz="2400" dirty="0">
              <a:solidFill>
                <a:schemeClr val="accent1">
                  <a:lumMod val="75000"/>
                </a:schemeClr>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0628" y="2356338"/>
            <a:ext cx="7655214" cy="42021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821714" y="1278816"/>
            <a:ext cx="5080000" cy="563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402" tIns="99981" rIns="0" bIns="0" numCol="1" anchor="ctr" anchorCtr="0" compatLnSpc="1">
            <a:spAutoFit/>
          </a:bodyPr>
          <a:lstStyle>
            <a:lvl1pPr eaLnBrk="0" fontAlgn="base" hangingPunct="0">
              <a:spcBef>
                <a:spcPct val="0"/>
              </a:spcBef>
              <a:spcAft>
                <a:spcPct val="0"/>
              </a:spcAft>
              <a:tabLst>
                <a:tab pos="527050" algn="l"/>
              </a:tabLst>
              <a:defRPr>
                <a:solidFill>
                  <a:schemeClr val="tx1"/>
                </a:solidFill>
                <a:latin typeface="Arial" panose="020B0604020202020204" pitchFamily="34" charset="0"/>
              </a:defRPr>
            </a:lvl1pPr>
            <a:lvl2pPr eaLnBrk="0" fontAlgn="base" hangingPunct="0">
              <a:spcBef>
                <a:spcPct val="0"/>
              </a:spcBef>
              <a:spcAft>
                <a:spcPct val="0"/>
              </a:spcAft>
              <a:tabLst>
                <a:tab pos="527050" algn="l"/>
              </a:tabLst>
              <a:defRPr>
                <a:solidFill>
                  <a:schemeClr val="tx1"/>
                </a:solidFill>
                <a:latin typeface="Arial" panose="020B0604020202020204" pitchFamily="34" charset="0"/>
              </a:defRPr>
            </a:lvl2pPr>
            <a:lvl3pPr eaLnBrk="0" fontAlgn="base" hangingPunct="0">
              <a:spcBef>
                <a:spcPct val="0"/>
              </a:spcBef>
              <a:spcAft>
                <a:spcPct val="0"/>
              </a:spcAft>
              <a:tabLst>
                <a:tab pos="527050" algn="l"/>
              </a:tabLst>
              <a:defRPr>
                <a:solidFill>
                  <a:schemeClr val="tx1"/>
                </a:solidFill>
                <a:latin typeface="Arial" panose="020B0604020202020204" pitchFamily="34" charset="0"/>
              </a:defRPr>
            </a:lvl3pPr>
            <a:lvl4pPr eaLnBrk="0" fontAlgn="base" hangingPunct="0">
              <a:spcBef>
                <a:spcPct val="0"/>
              </a:spcBef>
              <a:spcAft>
                <a:spcPct val="0"/>
              </a:spcAft>
              <a:tabLst>
                <a:tab pos="527050" algn="l"/>
              </a:tabLst>
              <a:defRPr>
                <a:solidFill>
                  <a:schemeClr val="tx1"/>
                </a:solidFill>
                <a:latin typeface="Arial" panose="020B0604020202020204" pitchFamily="34" charset="0"/>
              </a:defRPr>
            </a:lvl4pPr>
            <a:lvl5pPr eaLnBrk="0" fontAlgn="base" hangingPunct="0">
              <a:spcBef>
                <a:spcPct val="0"/>
              </a:spcBef>
              <a:spcAft>
                <a:spcPct val="0"/>
              </a:spcAft>
              <a:tabLst>
                <a:tab pos="527050" algn="l"/>
              </a:tabLst>
              <a:defRPr>
                <a:solidFill>
                  <a:schemeClr val="tx1"/>
                </a:solidFill>
                <a:latin typeface="Arial" panose="020B0604020202020204" pitchFamily="34" charset="0"/>
              </a:defRPr>
            </a:lvl5pPr>
            <a:lvl6pPr eaLnBrk="0" fontAlgn="base" hangingPunct="0">
              <a:spcBef>
                <a:spcPct val="0"/>
              </a:spcBef>
              <a:spcAft>
                <a:spcPct val="0"/>
              </a:spcAft>
              <a:tabLst>
                <a:tab pos="527050" algn="l"/>
              </a:tabLst>
              <a:defRPr>
                <a:solidFill>
                  <a:schemeClr val="tx1"/>
                </a:solidFill>
                <a:latin typeface="Arial" panose="020B0604020202020204" pitchFamily="34" charset="0"/>
              </a:defRPr>
            </a:lvl6pPr>
            <a:lvl7pPr eaLnBrk="0" fontAlgn="base" hangingPunct="0">
              <a:spcBef>
                <a:spcPct val="0"/>
              </a:spcBef>
              <a:spcAft>
                <a:spcPct val="0"/>
              </a:spcAft>
              <a:tabLst>
                <a:tab pos="527050" algn="l"/>
              </a:tabLst>
              <a:defRPr>
                <a:solidFill>
                  <a:schemeClr val="tx1"/>
                </a:solidFill>
                <a:latin typeface="Arial" panose="020B0604020202020204" pitchFamily="34" charset="0"/>
              </a:defRPr>
            </a:lvl7pPr>
            <a:lvl8pPr eaLnBrk="0" fontAlgn="base" hangingPunct="0">
              <a:spcBef>
                <a:spcPct val="0"/>
              </a:spcBef>
              <a:spcAft>
                <a:spcPct val="0"/>
              </a:spcAft>
              <a:tabLst>
                <a:tab pos="527050" algn="l"/>
              </a:tabLst>
              <a:defRPr>
                <a:solidFill>
                  <a:schemeClr val="tx1"/>
                </a:solidFill>
                <a:latin typeface="Arial" panose="020B0604020202020204" pitchFamily="34" charset="0"/>
              </a:defRPr>
            </a:lvl8pPr>
            <a:lvl9pPr eaLnBrk="0" fontAlgn="base" hangingPunct="0">
              <a:spcBef>
                <a:spcPct val="0"/>
              </a:spcBef>
              <a:spcAft>
                <a:spcPct val="0"/>
              </a:spcAft>
              <a:tabLst>
                <a:tab pos="5270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527050" algn="l"/>
              </a:tabLst>
            </a:pPr>
            <a:br>
              <a:rPr kumimoji="0" lang="en-US" altLang="en-US" sz="2400" b="0" i="0" u="none" strike="noStrike" cap="none" normalizeH="0" baseline="0" dirty="0">
                <a:ln>
                  <a:noFill/>
                </a:ln>
                <a:solidFill>
                  <a:schemeClr val="tx1"/>
                </a:solidFill>
                <a:effectLst/>
                <a:latin typeface="Times New Roman" panose="02020603050405020304" charset="0"/>
                <a:ea typeface="Verdana" panose="020B0604030504040204" pitchFamily="34" charset="0"/>
                <a:cs typeface="Times New Roman" panose="02020603050405020304" charset="0"/>
              </a:rPr>
            </a:b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527050" algn="l"/>
              </a:tabLst>
            </a:pPr>
            <a:r>
              <a:rPr kumimoji="0" lang="en-US" altLang="en-US" sz="2400" b="0" i="0" u="none" strike="noStrike" cap="none" normalizeH="0" baseline="0" dirty="0">
                <a:ln>
                  <a:noFill/>
                </a:ln>
                <a:solidFill>
                  <a:srgbClr val="124F5C"/>
                </a:solidFill>
                <a:effectLst/>
                <a:latin typeface="Times New Roman" panose="02020603050405020304" charset="0"/>
                <a:ea typeface="Verdana" panose="020B0604030504040204" pitchFamily="34" charset="0"/>
                <a:cs typeface="Times New Roman" panose="02020603050405020304" charset="0"/>
              </a:rPr>
              <a:t> here we just found the Count of each version of app installed in a system</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527050" algn="l"/>
              </a:tabLst>
            </a:pP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527050" algn="l"/>
              </a:tabLst>
            </a:pPr>
            <a:r>
              <a:rPr lang="en-US" altLang="en-US" sz="2400" dirty="0">
                <a:ln>
                  <a:noFill/>
                </a:ln>
                <a:solidFill>
                  <a:srgbClr val="124F5C"/>
                </a:solidFill>
                <a:effectLst/>
                <a:latin typeface="Times New Roman" panose="02020603050405020304" charset="0"/>
                <a:ea typeface="Verdana" panose="020B0604030504040204" pitchFamily="34" charset="0"/>
                <a:cs typeface="Times New Roman" panose="02020603050405020304" charset="0"/>
                <a:sym typeface="+mn-ea"/>
              </a:rPr>
              <a:t> the detail description of number of apps are installed versus the required android version are shown in next slide , in detail</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
        <p:nvSpPr>
          <p:cNvPr id="4" name="Rectangle 3"/>
          <p:cNvSpPr/>
          <p:nvPr/>
        </p:nvSpPr>
        <p:spPr>
          <a:xfrm>
            <a:off x="0" y="0"/>
            <a:ext cx="12191999" cy="1323439"/>
          </a:xfrm>
          <a:prstGeom prst="rect">
            <a:avLst/>
          </a:prstGeom>
        </p:spPr>
        <p:txBody>
          <a:bodyPr wrap="square">
            <a:spAutoFit/>
          </a:bodyPr>
          <a:lstStyle/>
          <a:p>
            <a:r>
              <a:rPr lang="en-US" sz="4000" b="1" dirty="0">
                <a:solidFill>
                  <a:srgbClr val="C00000"/>
                </a:solidFill>
              </a:rPr>
              <a:t>Count of Current Versions on There Basis of </a:t>
            </a:r>
          </a:p>
          <a:p>
            <a:r>
              <a:rPr lang="en-US" sz="4000" b="1" dirty="0">
                <a:solidFill>
                  <a:srgbClr val="C00000"/>
                </a:solidFill>
              </a:rPr>
              <a:t>Android Version and Current Version</a:t>
            </a:r>
          </a:p>
        </p:txBody>
      </p:sp>
      <p:pic>
        <p:nvPicPr>
          <p:cNvPr id="5" name="Picture 4"/>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247562"/>
            <a:ext cx="6128336" cy="39645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1799772"/>
            <a:ext cx="11987555" cy="4949371"/>
          </a:xfrm>
          <a:prstGeom prst="rect">
            <a:avLst/>
          </a:prstGeom>
        </p:spPr>
      </p:pic>
      <p:sp>
        <p:nvSpPr>
          <p:cNvPr id="4" name="TextBox 3"/>
          <p:cNvSpPr txBox="1"/>
          <p:nvPr/>
        </p:nvSpPr>
        <p:spPr>
          <a:xfrm>
            <a:off x="3222171" y="566057"/>
            <a:ext cx="6662058" cy="369332"/>
          </a:xfrm>
          <a:prstGeom prst="rect">
            <a:avLst/>
          </a:prstGeom>
          <a:noFill/>
        </p:spPr>
        <p:txBody>
          <a:bodyPr wrap="square" rtlCol="0">
            <a:spAutoFit/>
          </a:bodyPr>
          <a:lstStyle/>
          <a:p>
            <a:r>
              <a:rPr lang="en-US" dirty="0"/>
              <a:t>Distribution of Android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204685" y="23948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7554914" y="901943"/>
            <a:ext cx="4303257"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4864100" algn="l"/>
              </a:tabLst>
              <a:defRPr>
                <a:solidFill>
                  <a:schemeClr val="tx1"/>
                </a:solidFill>
                <a:latin typeface="Arial" panose="020B0604020202020204" pitchFamily="34" charset="0"/>
              </a:defRPr>
            </a:lvl1pPr>
            <a:lvl2pPr eaLnBrk="0" fontAlgn="base" hangingPunct="0">
              <a:spcBef>
                <a:spcPct val="0"/>
              </a:spcBef>
              <a:spcAft>
                <a:spcPct val="0"/>
              </a:spcAft>
              <a:tabLst>
                <a:tab pos="4864100" algn="l"/>
              </a:tabLst>
              <a:defRPr>
                <a:solidFill>
                  <a:schemeClr val="tx1"/>
                </a:solidFill>
                <a:latin typeface="Arial" panose="020B0604020202020204" pitchFamily="34" charset="0"/>
              </a:defRPr>
            </a:lvl2pPr>
            <a:lvl3pPr eaLnBrk="0" fontAlgn="base" hangingPunct="0">
              <a:spcBef>
                <a:spcPct val="0"/>
              </a:spcBef>
              <a:spcAft>
                <a:spcPct val="0"/>
              </a:spcAft>
              <a:tabLst>
                <a:tab pos="4864100" algn="l"/>
              </a:tabLst>
              <a:defRPr>
                <a:solidFill>
                  <a:schemeClr val="tx1"/>
                </a:solidFill>
                <a:latin typeface="Arial" panose="020B0604020202020204" pitchFamily="34" charset="0"/>
              </a:defRPr>
            </a:lvl3pPr>
            <a:lvl4pPr eaLnBrk="0" fontAlgn="base" hangingPunct="0">
              <a:spcBef>
                <a:spcPct val="0"/>
              </a:spcBef>
              <a:spcAft>
                <a:spcPct val="0"/>
              </a:spcAft>
              <a:tabLst>
                <a:tab pos="4864100" algn="l"/>
              </a:tabLst>
              <a:defRPr>
                <a:solidFill>
                  <a:schemeClr val="tx1"/>
                </a:solidFill>
                <a:latin typeface="Arial" panose="020B0604020202020204" pitchFamily="34" charset="0"/>
              </a:defRPr>
            </a:lvl4pPr>
            <a:lvl5pPr eaLnBrk="0" fontAlgn="base" hangingPunct="0">
              <a:spcBef>
                <a:spcPct val="0"/>
              </a:spcBef>
              <a:spcAft>
                <a:spcPct val="0"/>
              </a:spcAft>
              <a:tabLst>
                <a:tab pos="4864100" algn="l"/>
              </a:tabLst>
              <a:defRPr>
                <a:solidFill>
                  <a:schemeClr val="tx1"/>
                </a:solidFill>
                <a:latin typeface="Arial" panose="020B0604020202020204" pitchFamily="34" charset="0"/>
              </a:defRPr>
            </a:lvl5pPr>
            <a:lvl6pPr eaLnBrk="0" fontAlgn="base" hangingPunct="0">
              <a:spcBef>
                <a:spcPct val="0"/>
              </a:spcBef>
              <a:spcAft>
                <a:spcPct val="0"/>
              </a:spcAft>
              <a:tabLst>
                <a:tab pos="4864100" algn="l"/>
              </a:tabLst>
              <a:defRPr>
                <a:solidFill>
                  <a:schemeClr val="tx1"/>
                </a:solidFill>
                <a:latin typeface="Arial" panose="020B0604020202020204" pitchFamily="34" charset="0"/>
              </a:defRPr>
            </a:lvl6pPr>
            <a:lvl7pPr eaLnBrk="0" fontAlgn="base" hangingPunct="0">
              <a:spcBef>
                <a:spcPct val="0"/>
              </a:spcBef>
              <a:spcAft>
                <a:spcPct val="0"/>
              </a:spcAft>
              <a:tabLst>
                <a:tab pos="4864100" algn="l"/>
              </a:tabLst>
              <a:defRPr>
                <a:solidFill>
                  <a:schemeClr val="tx1"/>
                </a:solidFill>
                <a:latin typeface="Arial" panose="020B0604020202020204" pitchFamily="34" charset="0"/>
              </a:defRPr>
            </a:lvl7pPr>
            <a:lvl8pPr eaLnBrk="0" fontAlgn="base" hangingPunct="0">
              <a:spcBef>
                <a:spcPct val="0"/>
              </a:spcBef>
              <a:spcAft>
                <a:spcPct val="0"/>
              </a:spcAft>
              <a:tabLst>
                <a:tab pos="4864100" algn="l"/>
              </a:tabLst>
              <a:defRPr>
                <a:solidFill>
                  <a:schemeClr val="tx1"/>
                </a:solidFill>
                <a:latin typeface="Arial" panose="020B0604020202020204" pitchFamily="34" charset="0"/>
              </a:defRPr>
            </a:lvl8pPr>
            <a:lvl9pPr eaLnBrk="0" fontAlgn="base" hangingPunct="0">
              <a:spcBef>
                <a:spcPct val="0"/>
              </a:spcBef>
              <a:spcAft>
                <a:spcPct val="0"/>
              </a:spcAft>
              <a:tabLst>
                <a:tab pos="4864100" algn="l"/>
              </a:tabLs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kumimoji="0" lang="en-US" altLang="en-US" sz="2000" b="0" i="0" u="none" strike="noStrike" cap="none" normalizeH="0" baseline="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rPr>
              <a:t>this is we got the number of null values in a table where we merged the user reviews and play store data set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rPr>
              <a:t>then after that we do no of install type wise according to generes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rPr>
              <a:t>here we shows the sentiments level as on positive , neutral , negetive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rPr>
              <a:t>that is shown on next slide, in detail.</a:t>
            </a:r>
          </a:p>
        </p:txBody>
      </p:sp>
      <p:sp>
        <p:nvSpPr>
          <p:cNvPr id="5" name="Rectangle 4"/>
          <p:cNvSpPr/>
          <p:nvPr/>
        </p:nvSpPr>
        <p:spPr>
          <a:xfrm>
            <a:off x="168157" y="105167"/>
            <a:ext cx="10180528" cy="584775"/>
          </a:xfrm>
          <a:prstGeom prst="rect">
            <a:avLst/>
          </a:prstGeom>
        </p:spPr>
        <p:txBody>
          <a:bodyPr wrap="square">
            <a:spAutoFit/>
          </a:bodyPr>
          <a:lstStyle/>
          <a:p>
            <a:r>
              <a:rPr lang="en-US" sz="3200" b="1" i="0" dirty="0">
                <a:solidFill>
                  <a:srgbClr val="C00000"/>
                </a:solidFill>
                <a:effectLst/>
                <a:latin typeface="Roboto"/>
              </a:rPr>
              <a:t>Analysis After </a:t>
            </a:r>
            <a:r>
              <a:rPr lang="en-US" sz="3200" b="1" i="0" dirty="0" err="1">
                <a:solidFill>
                  <a:srgbClr val="C00000"/>
                </a:solidFill>
                <a:effectLst/>
                <a:latin typeface="Roboto"/>
              </a:rPr>
              <a:t>Merginig</a:t>
            </a:r>
            <a:r>
              <a:rPr lang="en-US" sz="3200" b="1" i="0" dirty="0">
                <a:solidFill>
                  <a:srgbClr val="C00000"/>
                </a:solidFill>
                <a:effectLst/>
                <a:latin typeface="Roboto"/>
              </a:rPr>
              <a:t> Two Table</a:t>
            </a:r>
            <a:endParaRPr lang="en-US" sz="3200" b="0" i="0" dirty="0">
              <a:solidFill>
                <a:srgbClr val="C00000"/>
              </a:solidFill>
              <a:effectLst/>
              <a:latin typeface="Roboto"/>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250523"/>
            <a:ext cx="7373256" cy="35108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089150"/>
            <a:ext cx="11762740" cy="4768850"/>
          </a:xfrm>
          <a:prstGeom prst="rect">
            <a:avLst/>
          </a:prstGeom>
        </p:spPr>
      </p:pic>
      <p:sp>
        <p:nvSpPr>
          <p:cNvPr id="4" name="Rectangle 3"/>
          <p:cNvSpPr/>
          <p:nvPr/>
        </p:nvSpPr>
        <p:spPr>
          <a:xfrm>
            <a:off x="582208" y="226255"/>
            <a:ext cx="9557425" cy="646331"/>
          </a:xfrm>
          <a:prstGeom prst="rect">
            <a:avLst/>
          </a:prstGeom>
        </p:spPr>
        <p:txBody>
          <a:bodyPr wrap="none">
            <a:spAutoFit/>
          </a:bodyPr>
          <a:lstStyle/>
          <a:p>
            <a:r>
              <a:rPr lang="en-US" sz="3600" b="1" dirty="0">
                <a:solidFill>
                  <a:srgbClr val="C00000"/>
                </a:solidFill>
              </a:rPr>
              <a:t>Number of Installs Type wise according to Genres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82880" y="0"/>
            <a:ext cx="8952492" cy="1077218"/>
          </a:xfrm>
          <a:prstGeom prst="rect">
            <a:avLst/>
          </a:prstGeom>
        </p:spPr>
        <p:txBody>
          <a:bodyPr wrap="square">
            <a:spAutoFit/>
          </a:bodyPr>
          <a:lstStyle/>
          <a:p>
            <a:r>
              <a:rPr lang="en-US" sz="3200" b="1" i="0" dirty="0">
                <a:solidFill>
                  <a:srgbClr val="C00000"/>
                </a:solidFill>
                <a:effectLst/>
                <a:latin typeface="Roboto"/>
              </a:rPr>
              <a:t>The Count of data of content for </a:t>
            </a:r>
          </a:p>
          <a:p>
            <a:r>
              <a:rPr lang="en-US" sz="3200" b="1" i="0" dirty="0" err="1">
                <a:solidFill>
                  <a:srgbClr val="C00000"/>
                </a:solidFill>
                <a:effectLst/>
                <a:latin typeface="Roboto"/>
              </a:rPr>
              <a:t>perticular</a:t>
            </a:r>
            <a:r>
              <a:rPr lang="en-US" sz="3200" b="1" i="0" dirty="0">
                <a:solidFill>
                  <a:srgbClr val="C00000"/>
                </a:solidFill>
                <a:effectLst/>
                <a:latin typeface="Roboto"/>
              </a:rPr>
              <a:t> age group</a:t>
            </a:r>
            <a:endParaRPr lang="en-US" sz="3200" b="0" i="0" dirty="0">
              <a:solidFill>
                <a:srgbClr val="C00000"/>
              </a:solidFill>
              <a:effectLst/>
              <a:latin typeface="Robot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441938"/>
            <a:ext cx="6677869" cy="5416062"/>
          </a:xfrm>
          <a:prstGeom prst="rect">
            <a:avLst/>
          </a:prstGeom>
        </p:spPr>
      </p:pic>
      <p:sp>
        <p:nvSpPr>
          <p:cNvPr id="3" name="Text Box 2"/>
          <p:cNvSpPr txBox="1"/>
          <p:nvPr/>
        </p:nvSpPr>
        <p:spPr>
          <a:xfrm>
            <a:off x="7091680" y="1547495"/>
            <a:ext cx="4345305" cy="3969385"/>
          </a:xfrm>
          <a:prstGeom prst="rect">
            <a:avLst/>
          </a:prstGeom>
          <a:noFill/>
        </p:spPr>
        <p:txBody>
          <a:bodyPr wrap="square" rtlCol="0">
            <a:spAutoFit/>
          </a:bodyPr>
          <a:lstStyle/>
          <a:p>
            <a:pPr algn="just">
              <a:lnSpc>
                <a:spcPct val="150000"/>
              </a:lnSpc>
            </a:pPr>
            <a:r>
              <a:rPr lang="en-US" sz="2400">
                <a:solidFill>
                  <a:schemeClr val="accent1">
                    <a:lumMod val="75000"/>
                  </a:schemeClr>
                </a:solidFill>
                <a:latin typeface="Times New Roman" panose="02020603050405020304" charset="0"/>
                <a:cs typeface="Times New Roman" panose="02020603050405020304" charset="0"/>
              </a:rPr>
              <a:t>this is the most important data analysis that we have find what will  the restricted age or for what  age categories , the App is made  for . we can understand what age group will be our customer for what kin of app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br>
              <a:rPr lang="en-US" dirty="0"/>
            </a:br>
            <a:endParaRPr lang="en-US" dirty="0"/>
          </a:p>
        </p:txBody>
      </p:sp>
      <p:sp>
        <p:nvSpPr>
          <p:cNvPr id="6" name="Rectangle 5"/>
          <p:cNvSpPr/>
          <p:nvPr/>
        </p:nvSpPr>
        <p:spPr>
          <a:xfrm>
            <a:off x="980048" y="724758"/>
            <a:ext cx="7981072" cy="3839210"/>
          </a:xfrm>
          <a:prstGeom prst="rect">
            <a:avLst/>
          </a:prstGeom>
        </p:spPr>
        <p:txBody>
          <a:bodyPr wrap="square">
            <a:spAutoFit/>
          </a:bodyPr>
          <a:lstStyle/>
          <a:p>
            <a:pPr marL="390525" marR="0">
              <a:spcBef>
                <a:spcPts val="770"/>
              </a:spcBef>
              <a:spcAft>
                <a:spcPts val="0"/>
              </a:spcAft>
            </a:pPr>
            <a:r>
              <a:rPr lang="en-US" sz="3200" b="1" dirty="0">
                <a:solidFill>
                  <a:srgbClr val="C00000"/>
                </a:solidFill>
                <a:effectLst/>
                <a:latin typeface="Tahoma" panose="020B0604030504040204" pitchFamily="34" charset="0"/>
                <a:ea typeface="Verdana" panose="020B0604030504040204" pitchFamily="34" charset="0"/>
                <a:cs typeface="Verdana" panose="020B0604030504040204" pitchFamily="34" charset="0"/>
              </a:rPr>
              <a:t>Points</a:t>
            </a:r>
            <a:r>
              <a:rPr lang="en-US" sz="3200" b="1" spc="5" dirty="0">
                <a:solidFill>
                  <a:srgbClr val="C00000"/>
                </a:solidFill>
                <a:effectLst/>
                <a:latin typeface="Tahoma" panose="020B0604030504040204" pitchFamily="34" charset="0"/>
                <a:ea typeface="Verdana" panose="020B0604030504040204" pitchFamily="34" charset="0"/>
                <a:cs typeface="Verdana" panose="020B0604030504040204" pitchFamily="34" charset="0"/>
              </a:rPr>
              <a:t> </a:t>
            </a:r>
            <a:r>
              <a:rPr lang="en-US" sz="3200" b="1" dirty="0">
                <a:solidFill>
                  <a:srgbClr val="C00000"/>
                </a:solidFill>
                <a:effectLst/>
                <a:latin typeface="Tahoma" panose="020B0604030504040204" pitchFamily="34" charset="0"/>
                <a:ea typeface="Verdana" panose="020B0604030504040204" pitchFamily="34" charset="0"/>
                <a:cs typeface="Verdana" panose="020B0604030504040204" pitchFamily="34" charset="0"/>
              </a:rPr>
              <a:t>for</a:t>
            </a:r>
            <a:r>
              <a:rPr lang="en-US" sz="3200" b="1" spc="-50" dirty="0">
                <a:solidFill>
                  <a:srgbClr val="C00000"/>
                </a:solidFill>
                <a:effectLst/>
                <a:latin typeface="Tahoma" panose="020B0604030504040204" pitchFamily="34" charset="0"/>
                <a:ea typeface="Verdana" panose="020B0604030504040204" pitchFamily="34" charset="0"/>
                <a:cs typeface="Verdana" panose="020B0604030504040204" pitchFamily="34" charset="0"/>
              </a:rPr>
              <a:t> </a:t>
            </a:r>
            <a:r>
              <a:rPr lang="en-US" sz="3200" b="1" dirty="0">
                <a:solidFill>
                  <a:srgbClr val="C00000"/>
                </a:solidFill>
                <a:effectLst/>
                <a:latin typeface="Tahoma" panose="020B0604030504040204" pitchFamily="34" charset="0"/>
                <a:ea typeface="Verdana" panose="020B0604030504040204" pitchFamily="34" charset="0"/>
                <a:cs typeface="Verdana" panose="020B0604030504040204" pitchFamily="34" charset="0"/>
              </a:rPr>
              <a:t>discussion</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3600" b="1" dirty="0">
                <a:effectLst/>
                <a:latin typeface="Tahoma" panose="020B0604030504040204" pitchFamily="34" charset="0"/>
                <a:ea typeface="Verdana" panose="020B0604030504040204" pitchFamily="34" charset="0"/>
                <a:cs typeface="Verdana" panose="020B0604030504040204" pitchFamily="34" charset="0"/>
              </a:rPr>
              <a:t>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Clr>
                <a:srgbClr val="CC0000"/>
              </a:buClr>
              <a:buSzPts val="1800"/>
              <a:buFont typeface="Tahoma" panose="020B0604030504040204" pitchFamily="34" charset="0"/>
              <a:buAutoNum type="arabicPeriod"/>
              <a:tabLst>
                <a:tab pos="734695" algn="l"/>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Discuss the problem statement</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10"/>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Get familiar with the </a:t>
            </a:r>
            <a:r>
              <a:rPr lang="en-US" sz="2000" b="1" spc="-10" dirty="0" err="1">
                <a:solidFill>
                  <a:srgbClr val="124F5C"/>
                </a:solidFill>
                <a:latin typeface="Tahoma" panose="020B0604030504040204" pitchFamily="34" charset="0"/>
                <a:ea typeface="Tahoma" panose="020B0604030504040204" pitchFamily="34" charset="0"/>
                <a:cs typeface="Verdana" panose="020B0604030504040204" pitchFamily="34" charset="0"/>
              </a:rPr>
              <a:t>Bussiness</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 logic</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05"/>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Connect With the Database</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05"/>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Perform analysis on the Data</a:t>
            </a:r>
          </a:p>
          <a:p>
            <a:pPr marL="342900" marR="0" lvl="0" indent="-342900">
              <a:spcBef>
                <a:spcPts val="705"/>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Free</a:t>
            </a:r>
            <a:r>
              <a:rPr lang="en-US" sz="2000" b="1" spc="-15"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apps</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VS</a:t>
            </a:r>
            <a:r>
              <a:rPr lang="en-US" sz="2000" b="1" spc="5"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Paid</a:t>
            </a:r>
            <a:r>
              <a:rPr lang="en-US" sz="2000" b="1" spc="40"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apps</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10"/>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Impact</a:t>
            </a:r>
            <a:r>
              <a:rPr lang="en-US" sz="2000" b="1" spc="-115"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of</a:t>
            </a:r>
            <a:r>
              <a:rPr lang="en-US" sz="2000" b="1" spc="-85"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‘Rating’</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10"/>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Conclusion</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642056"/>
            <a:ext cx="7854698" cy="17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418968" rIns="38088" bIns="17774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   Free apps VS Paid apps Installs </a:t>
            </a:r>
            <a:r>
              <a:rPr kumimoji="0" lang="en-US" altLang="en-US" sz="14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(Top genres based)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0" y="327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p:cNvSpPr txBox="1"/>
          <p:nvPr/>
        </p:nvSpPr>
        <p:spPr>
          <a:xfrm>
            <a:off x="7146387" y="1522274"/>
            <a:ext cx="4825218" cy="1337945"/>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dirty="0">
                <a:solidFill>
                  <a:schemeClr val="accent1">
                    <a:lumMod val="75000"/>
                  </a:schemeClr>
                </a:solidFill>
                <a:latin typeface="Times New Roman" panose="02020603050405020304" charset="0"/>
                <a:cs typeface="Times New Roman" panose="02020603050405020304" charset="0"/>
              </a:rPr>
              <a:t>as the ast we just show the comparison between paid and free apps , so occupation of kinds of app available in market , we get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14" y="764931"/>
            <a:ext cx="5774265" cy="56329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80571" y="304801"/>
            <a:ext cx="7837715" cy="584775"/>
          </a:xfrm>
          <a:prstGeom prst="rect">
            <a:avLst/>
          </a:prstGeom>
          <a:noFill/>
        </p:spPr>
        <p:txBody>
          <a:bodyPr wrap="square" rtlCol="0">
            <a:spAutoFit/>
          </a:bodyPr>
          <a:lstStyle/>
          <a:p>
            <a:r>
              <a:rPr lang="en-US" sz="3200" b="1" dirty="0">
                <a:solidFill>
                  <a:srgbClr val="C00000"/>
                </a:solidFill>
                <a:latin typeface="Verdana" panose="020B0604030504040204" pitchFamily="34" charset="0"/>
                <a:ea typeface="Verdana" panose="020B0604030504040204" pitchFamily="34" charset="0"/>
              </a:rPr>
              <a:t>Challenges</a:t>
            </a:r>
          </a:p>
        </p:txBody>
      </p:sp>
      <p:sp>
        <p:nvSpPr>
          <p:cNvPr id="3" name="Text Box 2"/>
          <p:cNvSpPr txBox="1"/>
          <p:nvPr/>
        </p:nvSpPr>
        <p:spPr>
          <a:xfrm>
            <a:off x="1025525" y="2213610"/>
            <a:ext cx="10215245" cy="4707890"/>
          </a:xfrm>
          <a:prstGeom prst="rect">
            <a:avLst/>
          </a:prstGeom>
          <a:noFill/>
        </p:spPr>
        <p:txBody>
          <a:bodyPr wrap="square" rtlCol="0">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 </a:t>
            </a:r>
            <a:r>
              <a:rPr lang="en-US" altLang="en-US" sz="2000" dirty="0">
                <a:solidFill>
                  <a:schemeClr val="accent1"/>
                </a:solidFill>
                <a:latin typeface="Times New Roman" panose="02020603050405020304" charset="0"/>
                <a:ea typeface="Verdana" panose="020B0604030504040204" pitchFamily="34" charset="0"/>
                <a:cs typeface="Times New Roman" panose="02020603050405020304" charset="0"/>
                <a:sym typeface="+mn-ea"/>
              </a:rPr>
              <a:t>T</a:t>
            </a: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he first we face the challenge like to understand the business logic and data set and correrelation between them.</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lang="en-US" sz="2000" dirty="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lang="en-US" altLang="en-US" sz="2000" dirty="0">
                <a:solidFill>
                  <a:schemeClr val="accent1"/>
                </a:solidFill>
                <a:latin typeface="Times New Roman" panose="02020603050405020304" charset="0"/>
                <a:ea typeface="Verdana" panose="020B0604030504040204" pitchFamily="34" charset="0"/>
                <a:cs typeface="Times New Roman" panose="02020603050405020304" charset="0"/>
                <a:sym typeface="+mn-ea"/>
              </a:rPr>
              <a:t>T</a:t>
            </a: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hen to deal the improper data.</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lang="en-US" sz="2000" dirty="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lang="en-US" altLang="en-US" sz="2000" dirty="0">
                <a:solidFill>
                  <a:schemeClr val="accent1"/>
                </a:solidFill>
                <a:latin typeface="Times New Roman" panose="02020603050405020304" charset="0"/>
                <a:ea typeface="Verdana" panose="020B0604030504040204" pitchFamily="34" charset="0"/>
                <a:cs typeface="Times New Roman" panose="02020603050405020304" charset="0"/>
                <a:sym typeface="+mn-ea"/>
              </a:rPr>
              <a:t>D</a:t>
            </a: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ependence of one data column on another.</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lang="en-US" sz="2000" dirty="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between  to find the meaning full insights, we do several steps , several methods we performs and from that we learned that how to think when we anaalyze the data ,what mindset we have to keep while doing data analyzation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0" y="665423"/>
            <a:ext cx="12192000" cy="4415155"/>
          </a:xfrm>
          <a:prstGeom prst="rect">
            <a:avLst/>
          </a:prstGeom>
        </p:spPr>
        <p:txBody>
          <a:bodyPr wrap="square">
            <a:spAutoFit/>
          </a:bodyPr>
          <a:lstStyle/>
          <a:p>
            <a:r>
              <a:rPr lang="en-US" sz="3200" b="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   Conclusion</a:t>
            </a:r>
            <a:endParaRPr lang="en-US" sz="4000" b="1" dirty="0">
              <a:solidFill>
                <a:srgbClr val="C00000"/>
              </a:solidFill>
              <a:effectLst/>
              <a:latin typeface="Verdana" panose="020B0604030504040204" pitchFamily="34" charset="0"/>
              <a:ea typeface="Verdana" panose="020B0604030504040204" pitchFamily="34" charset="0"/>
              <a:cs typeface="Verdana" panose="020B0604030504040204" pitchFamily="34" charset="0"/>
            </a:endParaRPr>
          </a:p>
          <a:p>
            <a:pPr>
              <a:spcBef>
                <a:spcPts val="35"/>
              </a:spcBef>
            </a:pPr>
            <a:r>
              <a:rPr lang="en-US" dirty="0">
                <a:latin typeface="Verdana" panose="020B0604030504040204" pitchFamily="34" charset="0"/>
                <a:ea typeface="Verdana" panose="020B0604030504040204" pitchFamily="34" charset="0"/>
                <a:cs typeface="Verdana" panose="020B0604030504040204" pitchFamily="34" charset="0"/>
              </a:rPr>
              <a:t>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marL="506095" marR="0" algn="just">
              <a:lnSpc>
                <a:spcPct val="150000"/>
              </a:lnSpc>
              <a:spcBef>
                <a:spcPts val="440"/>
              </a:spcBef>
              <a:spcAft>
                <a:spcPts val="0"/>
              </a:spcAft>
            </a:pPr>
            <a:r>
              <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At the end we come to conclusion that  the basic mantra of apps , that if we want to spread our app , make it free , if we want to make it rare , just make them paid.</a:t>
            </a:r>
          </a:p>
          <a:p>
            <a:pPr marL="506095" marR="0" algn="just">
              <a:lnSpc>
                <a:spcPct val="150000"/>
              </a:lnSpc>
              <a:spcBef>
                <a:spcPts val="440"/>
              </a:spcBef>
              <a:spcAft>
                <a:spcPts val="0"/>
              </a:spcAft>
            </a:pPr>
            <a:endPar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endParaRPr>
          </a:p>
          <a:p>
            <a:pPr marL="506095" marR="0" algn="just">
              <a:lnSpc>
                <a:spcPct val="150000"/>
              </a:lnSpc>
              <a:spcBef>
                <a:spcPts val="440"/>
              </a:spcBef>
              <a:spcAft>
                <a:spcPts val="0"/>
              </a:spcAft>
            </a:pPr>
            <a:r>
              <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It’s a factual and jokes apart </a:t>
            </a:r>
          </a:p>
          <a:p>
            <a:pPr marL="506095" marR="0" algn="just">
              <a:lnSpc>
                <a:spcPct val="150000"/>
              </a:lnSpc>
              <a:spcBef>
                <a:spcPts val="440"/>
              </a:spcBef>
              <a:spcAft>
                <a:spcPts val="0"/>
              </a:spcAft>
            </a:pPr>
            <a:r>
              <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We solve interesting analysis which will helps </a:t>
            </a:r>
            <a:r>
              <a:rPr lang="en-US" sz="2400" dirty="0" err="1">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bussiness</a:t>
            </a:r>
            <a:r>
              <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to get the data flow and trends of current time!!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393830" y="2921168"/>
            <a:ext cx="5404339" cy="1015663"/>
          </a:xfrm>
          <a:prstGeom prst="rect">
            <a:avLst/>
          </a:prstGeom>
          <a:noFill/>
        </p:spPr>
        <p:txBody>
          <a:bodyPr wrap="square" rtlCol="0">
            <a:spAutoFit/>
          </a:bodyPr>
          <a:lstStyle/>
          <a:p>
            <a:pPr algn="ctr"/>
            <a:r>
              <a:rPr lang="en-US" sz="6000" b="1" dirty="0">
                <a:solidFill>
                  <a:srgbClr val="C0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080760"/>
          </a:xfrm>
          <a:prstGeom prst="rect">
            <a:avLst/>
          </a:prstGeom>
        </p:spPr>
        <p:txBody>
          <a:bodyPr wrap="square">
            <a:spAutoFit/>
          </a:bodyPr>
          <a:lstStyle/>
          <a:p>
            <a:pPr marL="390525" marR="0">
              <a:spcBef>
                <a:spcPts val="785"/>
              </a:spcBef>
              <a:spcAft>
                <a:spcPts val="0"/>
              </a:spcAft>
            </a:pPr>
            <a:endParaRPr lang="en-US" sz="3200" b="1" kern="0" dirty="0">
              <a:solidFill>
                <a:srgbClr val="C00000"/>
              </a:solidFill>
              <a:effectLst/>
              <a:latin typeface="Tahoma" panose="020B0604030504040204" pitchFamily="34" charset="0"/>
              <a:ea typeface="Tahoma" panose="020B0604030504040204" pitchFamily="34" charset="0"/>
            </a:endParaRPr>
          </a:p>
          <a:p>
            <a:pPr marL="390525" marR="0">
              <a:spcBef>
                <a:spcPts val="785"/>
              </a:spcBef>
              <a:spcAft>
                <a:spcPts val="0"/>
              </a:spcAft>
            </a:pPr>
            <a:endParaRPr lang="en-US" sz="3200" b="1" kern="0" dirty="0">
              <a:solidFill>
                <a:srgbClr val="C00000"/>
              </a:solidFill>
              <a:effectLst/>
              <a:latin typeface="Tahoma" panose="020B0604030504040204" pitchFamily="34" charset="0"/>
              <a:ea typeface="Tahoma" panose="020B0604030504040204" pitchFamily="34" charset="0"/>
            </a:endParaRPr>
          </a:p>
          <a:p>
            <a:pPr marL="390525" marR="0">
              <a:spcBef>
                <a:spcPts val="785"/>
              </a:spcBef>
              <a:spcAft>
                <a:spcPts val="0"/>
              </a:spcAft>
            </a:pPr>
            <a:r>
              <a:rPr lang="en-US" sz="3200" b="1" kern="0" dirty="0">
                <a:solidFill>
                  <a:srgbClr val="C00000"/>
                </a:solidFill>
                <a:effectLst/>
                <a:latin typeface="Tahoma" panose="020B0604030504040204" pitchFamily="34" charset="0"/>
                <a:ea typeface="Tahoma" panose="020B0604030504040204" pitchFamily="34" charset="0"/>
              </a:rPr>
              <a:t>Defining</a:t>
            </a:r>
            <a:r>
              <a:rPr lang="en-US" sz="3200" b="1" kern="0" spc="50" dirty="0">
                <a:solidFill>
                  <a:srgbClr val="C00000"/>
                </a:solidFill>
                <a:effectLst/>
                <a:latin typeface="Tahoma" panose="020B0604030504040204" pitchFamily="34" charset="0"/>
                <a:ea typeface="Tahoma" panose="020B0604030504040204" pitchFamily="34" charset="0"/>
              </a:rPr>
              <a:t> </a:t>
            </a:r>
            <a:r>
              <a:rPr lang="en-US" sz="3200" b="1" kern="0" dirty="0">
                <a:solidFill>
                  <a:srgbClr val="C00000"/>
                </a:solidFill>
                <a:effectLst/>
                <a:latin typeface="Tahoma" panose="020B0604030504040204" pitchFamily="34" charset="0"/>
                <a:ea typeface="Tahoma" panose="020B0604030504040204" pitchFamily="34" charset="0"/>
              </a:rPr>
              <a:t>the</a:t>
            </a:r>
            <a:r>
              <a:rPr lang="en-US" sz="3200" b="1" kern="0" spc="20" dirty="0">
                <a:solidFill>
                  <a:srgbClr val="C00000"/>
                </a:solidFill>
                <a:effectLst/>
                <a:latin typeface="Tahoma" panose="020B0604030504040204" pitchFamily="34" charset="0"/>
                <a:ea typeface="Tahoma" panose="020B0604030504040204" pitchFamily="34" charset="0"/>
              </a:rPr>
              <a:t> </a:t>
            </a:r>
            <a:r>
              <a:rPr lang="en-US" sz="3200" b="1" kern="0" dirty="0">
                <a:solidFill>
                  <a:srgbClr val="C00000"/>
                </a:solidFill>
                <a:effectLst/>
                <a:latin typeface="Tahoma" panose="020B0604030504040204" pitchFamily="34" charset="0"/>
                <a:ea typeface="Tahoma" panose="020B0604030504040204" pitchFamily="34" charset="0"/>
              </a:rPr>
              <a:t>problem</a:t>
            </a:r>
            <a:r>
              <a:rPr lang="en-US" sz="3200" b="1" kern="0" spc="50" dirty="0">
                <a:solidFill>
                  <a:srgbClr val="C00000"/>
                </a:solidFill>
                <a:effectLst/>
                <a:latin typeface="Tahoma" panose="020B0604030504040204" pitchFamily="34" charset="0"/>
                <a:ea typeface="Tahoma" panose="020B0604030504040204" pitchFamily="34" charset="0"/>
              </a:rPr>
              <a:t> </a:t>
            </a:r>
            <a:r>
              <a:rPr lang="en-US" sz="3200" b="1" kern="0" dirty="0">
                <a:solidFill>
                  <a:srgbClr val="C00000"/>
                </a:solidFill>
                <a:effectLst/>
                <a:latin typeface="Tahoma" panose="020B0604030504040204" pitchFamily="34" charset="0"/>
                <a:ea typeface="Tahoma" panose="020B0604030504040204" pitchFamily="34" charset="0"/>
              </a:rPr>
              <a:t>statement</a:t>
            </a:r>
            <a:endParaRPr lang="en-US" sz="3200" b="1" kern="0" dirty="0">
              <a:effectLst/>
              <a:latin typeface="Tahoma" panose="020B0604030504040204" pitchFamily="34" charset="0"/>
              <a:ea typeface="Tahoma" panose="020B0604030504040204" pitchFamily="34" charset="0"/>
            </a:endParaRPr>
          </a:p>
          <a:p>
            <a:pPr>
              <a:spcBef>
                <a:spcPts val="15"/>
              </a:spcBef>
            </a:pPr>
            <a:r>
              <a:rPr lang="en-US" sz="2800" b="1" dirty="0">
                <a:effectLst/>
                <a:latin typeface="Times New Roman" panose="02020603050405020304" charset="0"/>
                <a:ea typeface="Verdana" panose="020B0604030504040204" pitchFamily="34" charset="0"/>
                <a:cs typeface="Times New Roman" panose="02020603050405020304" charset="0"/>
              </a:rPr>
              <a:t> </a:t>
            </a:r>
            <a:endParaRPr lang="en-US" sz="2800" dirty="0">
              <a:effectLst/>
              <a:latin typeface="Times New Roman" panose="02020603050405020304" charset="0"/>
              <a:ea typeface="Verdana" panose="020B0604030504040204" pitchFamily="34" charset="0"/>
              <a:cs typeface="Times New Roman" panose="02020603050405020304" charset="0"/>
            </a:endParaRPr>
          </a:p>
          <a:p>
            <a:pPr marL="506095" marR="648335" algn="ctr">
              <a:lnSpc>
                <a:spcPct val="150000"/>
              </a:lnSpc>
              <a:spcBef>
                <a:spcPts val="0"/>
              </a:spcBef>
              <a:spcAft>
                <a:spcPts val="0"/>
              </a:spcAft>
            </a:pPr>
            <a:r>
              <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As we get the detail data of App store data which we have data in the plane csv format. so now first thing we have to be familiar with the database and try to understand the business logic .</a:t>
            </a:r>
          </a:p>
          <a:p>
            <a:pPr marL="506095" marR="648335" algn="ctr">
              <a:lnSpc>
                <a:spcPct val="150000"/>
              </a:lnSpc>
              <a:spcBef>
                <a:spcPts val="0"/>
              </a:spcBef>
              <a:spcAft>
                <a:spcPts val="0"/>
              </a:spcAft>
            </a:pPr>
            <a:endPar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506095" marR="648335" algn="ctr">
              <a:lnSpc>
                <a:spcPct val="150000"/>
              </a:lnSpc>
              <a:spcBef>
                <a:spcPts val="0"/>
              </a:spcBef>
              <a:spcAft>
                <a:spcPts val="0"/>
              </a:spcAft>
            </a:pPr>
            <a:endPar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506095" marR="648335" algn="ctr">
              <a:lnSpc>
                <a:spcPct val="150000"/>
              </a:lnSpc>
              <a:spcBef>
                <a:spcPts val="0"/>
              </a:spcBef>
              <a:spcAft>
                <a:spcPts val="0"/>
              </a:spcAft>
            </a:pPr>
            <a:r>
              <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sym typeface="+mn-ea"/>
              </a:rPr>
              <a:t>after that we can actually start our Analyzation on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5"/>
          <p:cNvSpPr>
            <a:spLocks noChangeArrowheads="1"/>
          </p:cNvSpPr>
          <p:nvPr/>
        </p:nvSpPr>
        <p:spPr bwMode="auto">
          <a:xfrm>
            <a:off x="0" y="134402"/>
            <a:ext cx="12192000" cy="71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402" tIns="99981" rIns="0" bIns="0" numCol="1" anchor="ctr" anchorCtr="0" compatLnSpc="1">
            <a:spAutoFit/>
          </a:bodyPr>
          <a:lstStyle/>
          <a:p>
            <a:r>
              <a:rPr lang="en-US" altLang="en-US" sz="2800" b="1" dirty="0">
                <a:solidFill>
                  <a:srgbClr val="C00000"/>
                </a:solidFill>
                <a:latin typeface="Arial" panose="020B0604020202020204" pitchFamily="34" charset="0"/>
                <a:ea typeface="Tahoma" panose="020B0604030504040204" pitchFamily="34" charset="0"/>
              </a:rPr>
              <a:t>Introduction to Play store Platform</a:t>
            </a:r>
          </a:p>
          <a:p>
            <a:endParaRPr lang="en-US" sz="1200" dirty="0"/>
          </a:p>
        </p:txBody>
      </p:sp>
      <p:pic>
        <p:nvPicPr>
          <p:cNvPr id="2052"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210" y="492658"/>
            <a:ext cx="4149970" cy="21399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54744" y="2223396"/>
            <a:ext cx="12192000" cy="4500880"/>
          </a:xfrm>
          <a:prstGeom prst="rect">
            <a:avLst/>
          </a:prstGeom>
        </p:spPr>
        <p:txBody>
          <a:bodyPr wrap="square">
            <a:spAutoFit/>
          </a:bodyPr>
          <a:lstStyle/>
          <a:p>
            <a:r>
              <a:rPr lang="en-US" sz="3600" b="1" dirty="0">
                <a:effectLst/>
                <a:latin typeface="Tahoma" panose="020B0604030504040204" pitchFamily="34" charset="0"/>
                <a:ea typeface="Verdana" panose="020B0604030504040204" pitchFamily="34" charset="0"/>
                <a:cs typeface="Verdana" panose="020B0604030504040204" pitchFamily="34" charset="0"/>
              </a:rPr>
              <a:t>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Clr>
                <a:srgbClr val="124F5C"/>
              </a:buClr>
              <a:buSzPts val="1800"/>
              <a:buFont typeface="Arial MT"/>
              <a:buChar char="•"/>
              <a:tabLst>
                <a:tab pos="847725" algn="l"/>
                <a:tab pos="848360" algn="l"/>
              </a:tabLst>
            </a:pPr>
            <a:r>
              <a:rPr lang="en-US" sz="2200" dirty="0">
                <a:solidFill>
                  <a:schemeClr val="accent1">
                    <a:lumMod val="75000"/>
                  </a:schemeClr>
                </a:solidFill>
                <a:latin typeface="Times New Roman" panose="02020603050405020304" charset="0"/>
                <a:ea typeface="Arial MT"/>
                <a:cs typeface="Times New Roman" panose="02020603050405020304" charset="0"/>
              </a:rPr>
              <a:t>Play</a:t>
            </a:r>
            <a:r>
              <a:rPr lang="en-US" sz="2200" spc="-12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store</a:t>
            </a:r>
            <a:r>
              <a:rPr lang="en-US" sz="2200" spc="-11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is</a:t>
            </a:r>
            <a:r>
              <a:rPr lang="en-US" sz="2200" spc="-1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an</a:t>
            </a:r>
            <a:r>
              <a:rPr lang="en-US" sz="2200" spc="-12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Android</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Market</a:t>
            </a:r>
            <a:r>
              <a:rPr lang="en-US" sz="2200" spc="-9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serves</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as</a:t>
            </a:r>
            <a:r>
              <a:rPr lang="en-US" sz="2200" spc="-8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the</a:t>
            </a:r>
            <a:r>
              <a:rPr lang="en-US" sz="2200" spc="-11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official</a:t>
            </a:r>
            <a:r>
              <a:rPr lang="en-US" sz="2200" spc="-14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app</a:t>
            </a:r>
            <a:r>
              <a:rPr lang="en-US" sz="2200" spc="-9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store</a:t>
            </a:r>
            <a:r>
              <a:rPr lang="en-US" sz="2200" spc="-11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for</a:t>
            </a:r>
            <a:r>
              <a:rPr lang="en-US" sz="2200" spc="-11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certified</a:t>
            </a:r>
            <a:r>
              <a:rPr lang="en-US" sz="2200" spc="-1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devices</a:t>
            </a:r>
          </a:p>
          <a:p>
            <a:pPr marR="0" lvl="0" indent="0" algn="just">
              <a:lnSpc>
                <a:spcPct val="150000"/>
              </a:lnSpc>
              <a:spcBef>
                <a:spcPts val="0"/>
              </a:spcBef>
              <a:spcAft>
                <a:spcPts val="0"/>
              </a:spcAft>
              <a:buClr>
                <a:srgbClr val="124F5C"/>
              </a:buClr>
              <a:buSzPts val="1800"/>
              <a:buFont typeface="Arial MT"/>
              <a:buNone/>
              <a:tabLst>
                <a:tab pos="847725" algn="l"/>
                <a:tab pos="848360" algn="l"/>
              </a:tabLst>
            </a:pP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running on</a:t>
            </a:r>
            <a:r>
              <a:rPr lang="en-US" sz="2200" spc="-4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a:t>
            </a: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the</a:t>
            </a:r>
            <a:r>
              <a:rPr lang="en-US" sz="2200" spc="-25"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a:t>
            </a: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Android</a:t>
            </a:r>
            <a:r>
              <a:rPr lang="en-US" sz="2200" spc="-1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a:t>
            </a: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Operating</a:t>
            </a:r>
            <a:r>
              <a:rPr lang="en-US" sz="2200" spc="-25"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a:t>
            </a: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system.</a:t>
            </a:r>
            <a:endParaRPr lang="en-US" sz="22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342900" marR="0" lvl="0" indent="-342900" algn="just">
              <a:lnSpc>
                <a:spcPct val="150000"/>
              </a:lnSpc>
              <a:spcBef>
                <a:spcPts val="535"/>
              </a:spcBef>
              <a:spcAft>
                <a:spcPts val="0"/>
              </a:spcAft>
              <a:buClr>
                <a:srgbClr val="124F5C"/>
              </a:buClr>
              <a:buSzPts val="1800"/>
              <a:buFont typeface="Arial MT"/>
              <a:buChar char="•"/>
              <a:tabLst>
                <a:tab pos="847725" algn="l"/>
                <a:tab pos="848360" algn="l"/>
              </a:tabLst>
            </a:pPr>
            <a:r>
              <a:rPr lang="en-US" sz="2200" spc="-5" dirty="0">
                <a:solidFill>
                  <a:schemeClr val="accent1">
                    <a:lumMod val="75000"/>
                  </a:schemeClr>
                </a:solidFill>
                <a:latin typeface="Times New Roman" panose="02020603050405020304" charset="0"/>
                <a:ea typeface="Arial MT"/>
                <a:cs typeface="Times New Roman" panose="02020603050405020304" charset="0"/>
              </a:rPr>
              <a:t>Developed</a:t>
            </a:r>
            <a:r>
              <a:rPr lang="en-US" sz="2200" spc="-5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and</a:t>
            </a:r>
            <a:r>
              <a:rPr lang="en-US" sz="2200" spc="-12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Operated</a:t>
            </a:r>
            <a:r>
              <a:rPr lang="en-US" sz="2200" spc="-75"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by</a:t>
            </a:r>
            <a:r>
              <a:rPr lang="en-US" sz="2200" spc="-125"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Google,</a:t>
            </a:r>
            <a:r>
              <a:rPr lang="en-US" sz="2200" spc="-75"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launched</a:t>
            </a:r>
            <a:r>
              <a:rPr lang="en-US" sz="2200" spc="-9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on</a:t>
            </a:r>
            <a:r>
              <a:rPr lang="en-US" sz="2200" spc="-9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6</a:t>
            </a:r>
            <a:r>
              <a:rPr lang="en-US" sz="2200" dirty="0">
                <a:solidFill>
                  <a:schemeClr val="accent1">
                    <a:lumMod val="75000"/>
                  </a:schemeClr>
                </a:solidFill>
                <a:effectLst/>
                <a:latin typeface="Times New Roman" panose="02020603050405020304" charset="0"/>
                <a:ea typeface="Arial MT"/>
                <a:cs typeface="Times New Roman" panose="02020603050405020304" charset="0"/>
              </a:rPr>
              <a:t>th</a:t>
            </a:r>
            <a:r>
              <a:rPr lang="en-US" sz="2200" spc="30" dirty="0">
                <a:solidFill>
                  <a:schemeClr val="accent1">
                    <a:lumMod val="75000"/>
                  </a:schemeClr>
                </a:solidFill>
                <a:effectLst/>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March,</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2012.</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a:p>
            <a:pPr marL="342900" marR="0" lvl="0" indent="-342900" algn="just">
              <a:lnSpc>
                <a:spcPct val="150000"/>
              </a:lnSpc>
              <a:spcBef>
                <a:spcPts val="455"/>
              </a:spcBef>
              <a:spcAft>
                <a:spcPts val="0"/>
              </a:spcAft>
              <a:buClr>
                <a:srgbClr val="124F5C"/>
              </a:buClr>
              <a:buSzPts val="1800"/>
              <a:buFont typeface="Arial MT"/>
              <a:buChar char="•"/>
              <a:tabLst>
                <a:tab pos="847725" algn="l"/>
                <a:tab pos="848360" algn="l"/>
              </a:tabLst>
            </a:pPr>
            <a:r>
              <a:rPr lang="en-US" sz="2200" spc="-5" dirty="0">
                <a:solidFill>
                  <a:schemeClr val="accent1">
                    <a:lumMod val="75000"/>
                  </a:schemeClr>
                </a:solidFill>
                <a:latin typeface="Times New Roman" panose="02020603050405020304" charset="0"/>
                <a:ea typeface="Arial MT"/>
                <a:cs typeface="Times New Roman" panose="02020603050405020304" charset="0"/>
              </a:rPr>
              <a:t>Also</a:t>
            </a:r>
            <a:r>
              <a:rPr lang="en-US" sz="2200" spc="-12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called</a:t>
            </a:r>
            <a:r>
              <a:rPr lang="en-US" sz="2200" spc="-14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as</a:t>
            </a:r>
            <a:r>
              <a:rPr lang="en-US" sz="2200" spc="-115"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Google</a:t>
            </a:r>
            <a:r>
              <a:rPr lang="en-US" sz="2200" spc="-8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Play</a:t>
            </a:r>
            <a:r>
              <a:rPr lang="en-US" sz="2200" spc="-14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store.</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a:p>
            <a:pPr marL="342900" marR="0" lvl="0" indent="-342900" algn="just">
              <a:lnSpc>
                <a:spcPct val="150000"/>
              </a:lnSpc>
              <a:spcBef>
                <a:spcPts val="450"/>
              </a:spcBef>
              <a:spcAft>
                <a:spcPts val="0"/>
              </a:spcAft>
              <a:buClr>
                <a:srgbClr val="124F5C"/>
              </a:buClr>
              <a:buSzPts val="1800"/>
              <a:buFont typeface="Arial MT"/>
              <a:buChar char="•"/>
              <a:tabLst>
                <a:tab pos="847725" algn="l"/>
                <a:tab pos="848360" algn="l"/>
              </a:tabLst>
            </a:pPr>
            <a:r>
              <a:rPr lang="en-US" sz="2200" dirty="0">
                <a:solidFill>
                  <a:schemeClr val="accent1">
                    <a:lumMod val="75000"/>
                  </a:schemeClr>
                </a:solidFill>
                <a:latin typeface="Times New Roman" panose="02020603050405020304" charset="0"/>
                <a:ea typeface="Arial MT"/>
                <a:cs typeface="Times New Roman" panose="02020603050405020304" charset="0"/>
              </a:rPr>
              <a:t>Approximately</a:t>
            </a:r>
            <a:r>
              <a:rPr lang="en-US" sz="2200" spc="11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3.48</a:t>
            </a:r>
            <a:r>
              <a:rPr lang="en-US" sz="2200" spc="8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million</a:t>
            </a:r>
            <a:r>
              <a:rPr lang="en-US" sz="2200" spc="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apps</a:t>
            </a:r>
            <a:r>
              <a:rPr lang="en-US" sz="2200" spc="10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are</a:t>
            </a:r>
            <a:r>
              <a:rPr lang="en-US" sz="2200" spc="10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in</a:t>
            </a:r>
            <a:r>
              <a:rPr lang="en-US" sz="2200" spc="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Play</a:t>
            </a:r>
            <a:r>
              <a:rPr lang="en-US" sz="2200" spc="3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store.</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a:p>
            <a:pPr marL="342900" marR="0" lvl="0" indent="-342900" algn="just">
              <a:lnSpc>
                <a:spcPct val="150000"/>
              </a:lnSpc>
              <a:spcBef>
                <a:spcPts val="455"/>
              </a:spcBef>
              <a:spcAft>
                <a:spcPts val="0"/>
              </a:spcAft>
              <a:buClr>
                <a:srgbClr val="124F5C"/>
              </a:buClr>
              <a:buSzPts val="1800"/>
              <a:buFont typeface="Arial MT"/>
              <a:buChar char="•"/>
              <a:tabLst>
                <a:tab pos="847725" algn="l"/>
                <a:tab pos="848360" algn="l"/>
              </a:tabLst>
            </a:pPr>
            <a:r>
              <a:rPr lang="en-US" sz="2200" dirty="0">
                <a:solidFill>
                  <a:schemeClr val="accent1">
                    <a:lumMod val="75000"/>
                  </a:schemeClr>
                </a:solidFill>
                <a:latin typeface="Times New Roman" panose="02020603050405020304" charset="0"/>
                <a:ea typeface="Arial MT"/>
                <a:cs typeface="Times New Roman" panose="02020603050405020304" charset="0"/>
              </a:rPr>
              <a:t>Each</a:t>
            </a:r>
            <a:r>
              <a:rPr lang="en-US" sz="2200" spc="-9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apps</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are</a:t>
            </a:r>
            <a:r>
              <a:rPr lang="en-US" sz="2200" spc="-6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having</a:t>
            </a:r>
            <a:r>
              <a:rPr lang="en-US" sz="2200" spc="-5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separate</a:t>
            </a:r>
            <a:r>
              <a:rPr lang="en-US" sz="2200" spc="-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product</a:t>
            </a:r>
            <a:r>
              <a:rPr lang="en-US" sz="2200" spc="-7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page</a:t>
            </a:r>
            <a:r>
              <a:rPr lang="en-US" sz="2200" spc="-6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with</a:t>
            </a:r>
            <a:r>
              <a:rPr lang="en-US" sz="2200" spc="-14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user</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review</a:t>
            </a:r>
            <a:r>
              <a:rPr lang="en-US" sz="2200" spc="-6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and</a:t>
            </a:r>
            <a:r>
              <a:rPr lang="en-US" sz="2200" spc="-9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rating</a:t>
            </a:r>
            <a:r>
              <a:rPr lang="en-US" sz="2200" spc="-8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system.</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a:p>
            <a:pPr marL="342900" marR="0" lvl="0" indent="-342900" algn="just">
              <a:lnSpc>
                <a:spcPct val="150000"/>
              </a:lnSpc>
              <a:spcBef>
                <a:spcPts val="450"/>
              </a:spcBef>
              <a:spcAft>
                <a:spcPts val="0"/>
              </a:spcAft>
              <a:buClr>
                <a:srgbClr val="124F5C"/>
              </a:buClr>
              <a:buSzPts val="1800"/>
              <a:buFont typeface="Arial MT"/>
              <a:buChar char="•"/>
              <a:tabLst>
                <a:tab pos="847725" algn="l"/>
                <a:tab pos="848360" algn="l"/>
              </a:tabLst>
            </a:pPr>
            <a:r>
              <a:rPr lang="en-US" sz="2200" dirty="0">
                <a:solidFill>
                  <a:schemeClr val="accent1">
                    <a:lumMod val="75000"/>
                  </a:schemeClr>
                </a:solidFill>
                <a:latin typeface="Times New Roman" panose="02020603050405020304" charset="0"/>
                <a:ea typeface="Arial MT"/>
                <a:cs typeface="Times New Roman" panose="02020603050405020304" charset="0"/>
              </a:rPr>
              <a:t>All</a:t>
            </a:r>
            <a:r>
              <a:rPr lang="en-US" sz="2200" spc="-12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the</a:t>
            </a:r>
            <a:r>
              <a:rPr lang="en-US" sz="2200" spc="-8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apps</a:t>
            </a:r>
            <a:r>
              <a:rPr lang="en-US" sz="2200" spc="-6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are</a:t>
            </a:r>
            <a:r>
              <a:rPr lang="en-US" sz="2200" spc="-8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separated</a:t>
            </a:r>
            <a:r>
              <a:rPr lang="en-US" sz="2200" spc="-1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into</a:t>
            </a:r>
            <a:r>
              <a:rPr lang="en-US" sz="2200" spc="-11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different</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categories</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based</a:t>
            </a:r>
            <a:r>
              <a:rPr lang="en-US" sz="2200" spc="-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on</a:t>
            </a:r>
            <a:r>
              <a:rPr lang="en-US" sz="2200" spc="-9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the</a:t>
            </a:r>
            <a:r>
              <a:rPr lang="en-US" sz="2200" spc="-10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purpose.</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074" name="image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453" y="3742006"/>
            <a:ext cx="2350055" cy="2524810"/>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3839" y="1547445"/>
            <a:ext cx="2321670" cy="2060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65760" y="172362"/>
            <a:ext cx="5472528" cy="114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90402" tIns="99981"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b="1" i="0" u="none" strike="noStrike" cap="none" normalizeH="0" baseline="0" dirty="0">
                <a:ln>
                  <a:noFill/>
                </a:ln>
                <a:solidFill>
                  <a:srgbClr val="C00000"/>
                </a:solidFill>
                <a:effectLst/>
                <a:latin typeface="Arial" panose="020B0604020202020204" pitchFamily="34" charset="0"/>
                <a:ea typeface="Tahoma" panose="020B0604030504040204" pitchFamily="34" charset="0"/>
              </a:rPr>
              <a:t>Exploring the database</a:t>
            </a:r>
            <a:endParaRPr kumimoji="0" lang="en-US" altLang="en-US" sz="3600" b="1" i="0" u="none" strike="noStrike" cap="none" normalizeH="0" baseline="0" dirty="0">
              <a:ln>
                <a:noFill/>
              </a:ln>
              <a:solidFill>
                <a:schemeClr val="tx1"/>
              </a:solidFill>
              <a:effectLst/>
              <a:latin typeface="Arial" panose="020B0604020202020204" pitchFamily="34" charset="0"/>
              <a:ea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0" y="4004808"/>
            <a:ext cx="9185453" cy="184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04514" tIns="0" rIns="0" bIns="0" numCol="1" anchor="ctr" anchorCtr="0" compatLnSpc="1">
            <a:spAutoFit/>
          </a:bodyPr>
          <a:lstStyle>
            <a:lvl1pPr eaLnBrk="0" fontAlgn="base" hangingPunct="0">
              <a:spcBef>
                <a:spcPct val="0"/>
              </a:spcBef>
              <a:spcAft>
                <a:spcPct val="0"/>
              </a:spcAft>
              <a:tabLst>
                <a:tab pos="1762125" algn="l"/>
              </a:tabLst>
              <a:defRPr>
                <a:solidFill>
                  <a:schemeClr val="tx1"/>
                </a:solidFill>
                <a:latin typeface="Arial" panose="020B0604020202020204" pitchFamily="34" charset="0"/>
              </a:defRPr>
            </a:lvl1pPr>
            <a:lvl2pPr eaLnBrk="0" fontAlgn="base" hangingPunct="0">
              <a:spcBef>
                <a:spcPct val="0"/>
              </a:spcBef>
              <a:spcAft>
                <a:spcPct val="0"/>
              </a:spcAft>
              <a:tabLst>
                <a:tab pos="1762125" algn="l"/>
              </a:tabLst>
              <a:defRPr>
                <a:solidFill>
                  <a:schemeClr val="tx1"/>
                </a:solidFill>
                <a:latin typeface="Arial" panose="020B0604020202020204" pitchFamily="34" charset="0"/>
              </a:defRPr>
            </a:lvl2pPr>
            <a:lvl3pPr eaLnBrk="0" fontAlgn="base" hangingPunct="0">
              <a:spcBef>
                <a:spcPct val="0"/>
              </a:spcBef>
              <a:spcAft>
                <a:spcPct val="0"/>
              </a:spcAft>
              <a:tabLst>
                <a:tab pos="1762125" algn="l"/>
              </a:tabLst>
              <a:defRPr>
                <a:solidFill>
                  <a:schemeClr val="tx1"/>
                </a:solidFill>
                <a:latin typeface="Arial" panose="020B0604020202020204" pitchFamily="34" charset="0"/>
              </a:defRPr>
            </a:lvl3pPr>
            <a:lvl4pPr eaLnBrk="0" fontAlgn="base" hangingPunct="0">
              <a:spcBef>
                <a:spcPct val="0"/>
              </a:spcBef>
              <a:spcAft>
                <a:spcPct val="0"/>
              </a:spcAft>
              <a:tabLst>
                <a:tab pos="1762125" algn="l"/>
              </a:tabLst>
              <a:defRPr>
                <a:solidFill>
                  <a:schemeClr val="tx1"/>
                </a:solidFill>
                <a:latin typeface="Arial" panose="020B0604020202020204" pitchFamily="34" charset="0"/>
              </a:defRPr>
            </a:lvl4pPr>
            <a:lvl5pPr eaLnBrk="0" fontAlgn="base" hangingPunct="0">
              <a:spcBef>
                <a:spcPct val="0"/>
              </a:spcBef>
              <a:spcAft>
                <a:spcPct val="0"/>
              </a:spcAft>
              <a:tabLst>
                <a:tab pos="1762125" algn="l"/>
              </a:tabLst>
              <a:defRPr>
                <a:solidFill>
                  <a:schemeClr val="tx1"/>
                </a:solidFill>
                <a:latin typeface="Arial" panose="020B0604020202020204" pitchFamily="34" charset="0"/>
              </a:defRPr>
            </a:lvl5pPr>
            <a:lvl6pPr eaLnBrk="0" fontAlgn="base" hangingPunct="0">
              <a:spcBef>
                <a:spcPct val="0"/>
              </a:spcBef>
              <a:spcAft>
                <a:spcPct val="0"/>
              </a:spcAft>
              <a:tabLst>
                <a:tab pos="1762125" algn="l"/>
              </a:tabLst>
              <a:defRPr>
                <a:solidFill>
                  <a:schemeClr val="tx1"/>
                </a:solidFill>
                <a:latin typeface="Arial" panose="020B0604020202020204" pitchFamily="34" charset="0"/>
              </a:defRPr>
            </a:lvl6pPr>
            <a:lvl7pPr eaLnBrk="0" fontAlgn="base" hangingPunct="0">
              <a:spcBef>
                <a:spcPct val="0"/>
              </a:spcBef>
              <a:spcAft>
                <a:spcPct val="0"/>
              </a:spcAft>
              <a:tabLst>
                <a:tab pos="1762125" algn="l"/>
              </a:tabLst>
              <a:defRPr>
                <a:solidFill>
                  <a:schemeClr val="tx1"/>
                </a:solidFill>
                <a:latin typeface="Arial" panose="020B0604020202020204" pitchFamily="34" charset="0"/>
              </a:defRPr>
            </a:lvl7pPr>
            <a:lvl8pPr eaLnBrk="0" fontAlgn="base" hangingPunct="0">
              <a:spcBef>
                <a:spcPct val="0"/>
              </a:spcBef>
              <a:spcAft>
                <a:spcPct val="0"/>
              </a:spcAft>
              <a:tabLst>
                <a:tab pos="1762125" algn="l"/>
              </a:tabLst>
              <a:defRPr>
                <a:solidFill>
                  <a:schemeClr val="tx1"/>
                </a:solidFill>
                <a:latin typeface="Arial" panose="020B0604020202020204" pitchFamily="34" charset="0"/>
              </a:defRPr>
            </a:lvl8pPr>
            <a:lvl9pPr eaLnBrk="0" fontAlgn="base" hangingPunct="0">
              <a:spcBef>
                <a:spcPct val="0"/>
              </a:spcBef>
              <a:spcAft>
                <a:spcPct val="0"/>
              </a:spcAft>
              <a:tabLst>
                <a:tab pos="1762125" algn="l"/>
              </a:tabLst>
              <a:defRPr>
                <a:solidFill>
                  <a:schemeClr val="tx1"/>
                </a:solidFill>
                <a:latin typeface="Arial" panose="020B0604020202020204" pitchFamily="34" charset="0"/>
              </a:defRPr>
            </a:lvl9pPr>
          </a:lstStyle>
          <a:p>
            <a:pPr marL="457200" marR="0" lvl="1" indent="0" algn="ctr" defTabSz="914400" rtl="0" eaLnBrk="0" fontAlgn="base" latinLnBrk="0" hangingPunct="0">
              <a:lnSpc>
                <a:spcPct val="100000"/>
              </a:lnSpc>
              <a:spcBef>
                <a:spcPct val="0"/>
              </a:spcBef>
              <a:spcAft>
                <a:spcPct val="0"/>
              </a:spcAft>
              <a:buClr>
                <a:srgbClr val="124F5C"/>
              </a:buClr>
              <a:buSzPct val="100000"/>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Play store app database</a:t>
            </a:r>
          </a:p>
          <a:p>
            <a:pPr marL="1371600" marR="0" lvl="3" indent="0" algn="ctr" defTabSz="914400" rtl="0" eaLnBrk="0" fontAlgn="base" latinLnBrk="0" hangingPunct="0">
              <a:lnSpc>
                <a:spcPct val="100000"/>
              </a:lnSpc>
              <a:spcBef>
                <a:spcPct val="0"/>
              </a:spcBef>
              <a:spcAft>
                <a:spcPct val="0"/>
              </a:spcAft>
              <a:buClr>
                <a:srgbClr val="124F5C"/>
              </a:buClr>
              <a:buSzPct val="100000"/>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Shape of this database is (10841, 13).</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914400" marR="0" lvl="2" indent="0" algn="ctr" defTabSz="914400" rtl="0" eaLnBrk="0" fontAlgn="base" latinLnBrk="0" hangingPunct="0">
              <a:lnSpc>
                <a:spcPct val="100000"/>
              </a:lnSpc>
              <a:spcBef>
                <a:spcPct val="0"/>
              </a:spcBef>
              <a:spcAft>
                <a:spcPct val="0"/>
              </a:spcAft>
              <a:buClrTx/>
              <a:buSzTx/>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Out of this thirteen columns we have numeric</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0" marR="0" lvl="0" indent="0" algn="ctr" defTabSz="914400" rtl="0" eaLnBrk="0" fontAlgn="base" latinLnBrk="0" hangingPunct="0">
              <a:lnSpc>
                <a:spcPct val="100000"/>
              </a:lnSpc>
              <a:spcBef>
                <a:spcPct val="0"/>
              </a:spcBef>
              <a:spcAft>
                <a:spcPct val="0"/>
              </a:spcAft>
              <a:buClrTx/>
              <a:buSzTx/>
              <a:buFontTx/>
              <a:buNone/>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columns like Rating, Reviews, Size, Installs.</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tabLst>
                <a:tab pos="1762125" algn="l"/>
              </a:tabLst>
            </a:pP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p:txBody>
      </p:sp>
      <p:sp>
        <p:nvSpPr>
          <p:cNvPr id="4" name="Rectangle 5"/>
          <p:cNvSpPr>
            <a:spLocks noChangeArrowheads="1"/>
          </p:cNvSpPr>
          <p:nvPr/>
        </p:nvSpPr>
        <p:spPr bwMode="auto">
          <a:xfrm>
            <a:off x="0" y="1404508"/>
            <a:ext cx="9213839"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1762125" algn="l"/>
              </a:tabLst>
              <a:defRPr>
                <a:solidFill>
                  <a:schemeClr val="tx1"/>
                </a:solidFill>
                <a:latin typeface="Arial" panose="020B0604020202020204" pitchFamily="34" charset="0"/>
              </a:defRPr>
            </a:lvl1pPr>
            <a:lvl2pPr eaLnBrk="0" fontAlgn="base" hangingPunct="0">
              <a:spcBef>
                <a:spcPct val="0"/>
              </a:spcBef>
              <a:spcAft>
                <a:spcPct val="0"/>
              </a:spcAft>
              <a:tabLst>
                <a:tab pos="1762125" algn="l"/>
              </a:tabLst>
              <a:defRPr>
                <a:solidFill>
                  <a:schemeClr val="tx1"/>
                </a:solidFill>
                <a:latin typeface="Arial" panose="020B0604020202020204" pitchFamily="34" charset="0"/>
              </a:defRPr>
            </a:lvl2pPr>
            <a:lvl3pPr eaLnBrk="0" fontAlgn="base" hangingPunct="0">
              <a:spcBef>
                <a:spcPct val="0"/>
              </a:spcBef>
              <a:spcAft>
                <a:spcPct val="0"/>
              </a:spcAft>
              <a:tabLst>
                <a:tab pos="1762125" algn="l"/>
              </a:tabLst>
              <a:defRPr>
                <a:solidFill>
                  <a:schemeClr val="tx1"/>
                </a:solidFill>
                <a:latin typeface="Arial" panose="020B0604020202020204" pitchFamily="34" charset="0"/>
              </a:defRPr>
            </a:lvl3pPr>
            <a:lvl4pPr eaLnBrk="0" fontAlgn="base" hangingPunct="0">
              <a:spcBef>
                <a:spcPct val="0"/>
              </a:spcBef>
              <a:spcAft>
                <a:spcPct val="0"/>
              </a:spcAft>
              <a:tabLst>
                <a:tab pos="1762125" algn="l"/>
              </a:tabLst>
              <a:defRPr>
                <a:solidFill>
                  <a:schemeClr val="tx1"/>
                </a:solidFill>
                <a:latin typeface="Arial" panose="020B0604020202020204" pitchFamily="34" charset="0"/>
              </a:defRPr>
            </a:lvl4pPr>
            <a:lvl5pPr eaLnBrk="0" fontAlgn="base" hangingPunct="0">
              <a:spcBef>
                <a:spcPct val="0"/>
              </a:spcBef>
              <a:spcAft>
                <a:spcPct val="0"/>
              </a:spcAft>
              <a:tabLst>
                <a:tab pos="1762125" algn="l"/>
              </a:tabLst>
              <a:defRPr>
                <a:solidFill>
                  <a:schemeClr val="tx1"/>
                </a:solidFill>
                <a:latin typeface="Arial" panose="020B0604020202020204" pitchFamily="34" charset="0"/>
              </a:defRPr>
            </a:lvl5pPr>
            <a:lvl6pPr eaLnBrk="0" fontAlgn="base" hangingPunct="0">
              <a:spcBef>
                <a:spcPct val="0"/>
              </a:spcBef>
              <a:spcAft>
                <a:spcPct val="0"/>
              </a:spcAft>
              <a:tabLst>
                <a:tab pos="1762125" algn="l"/>
              </a:tabLst>
              <a:defRPr>
                <a:solidFill>
                  <a:schemeClr val="tx1"/>
                </a:solidFill>
                <a:latin typeface="Arial" panose="020B0604020202020204" pitchFamily="34" charset="0"/>
              </a:defRPr>
            </a:lvl6pPr>
            <a:lvl7pPr eaLnBrk="0" fontAlgn="base" hangingPunct="0">
              <a:spcBef>
                <a:spcPct val="0"/>
              </a:spcBef>
              <a:spcAft>
                <a:spcPct val="0"/>
              </a:spcAft>
              <a:tabLst>
                <a:tab pos="1762125" algn="l"/>
              </a:tabLst>
              <a:defRPr>
                <a:solidFill>
                  <a:schemeClr val="tx1"/>
                </a:solidFill>
                <a:latin typeface="Arial" panose="020B0604020202020204" pitchFamily="34" charset="0"/>
              </a:defRPr>
            </a:lvl7pPr>
            <a:lvl8pPr eaLnBrk="0" fontAlgn="base" hangingPunct="0">
              <a:spcBef>
                <a:spcPct val="0"/>
              </a:spcBef>
              <a:spcAft>
                <a:spcPct val="0"/>
              </a:spcAft>
              <a:tabLst>
                <a:tab pos="1762125" algn="l"/>
              </a:tabLst>
              <a:defRPr>
                <a:solidFill>
                  <a:schemeClr val="tx1"/>
                </a:solidFill>
                <a:latin typeface="Arial" panose="020B0604020202020204" pitchFamily="34" charset="0"/>
              </a:defRPr>
            </a:lvl8pPr>
            <a:lvl9pPr eaLnBrk="0" fontAlgn="base" hangingPunct="0">
              <a:spcBef>
                <a:spcPct val="0"/>
              </a:spcBef>
              <a:spcAft>
                <a:spcPct val="0"/>
              </a:spcAft>
              <a:tabLst>
                <a:tab pos="1762125" algn="l"/>
              </a:tabLst>
              <a:defRPr>
                <a:solidFill>
                  <a:schemeClr val="tx1"/>
                </a:solidFill>
                <a:latin typeface="Arial" panose="020B0604020202020204" pitchFamily="34" charset="0"/>
              </a:defRPr>
            </a:lvl9pPr>
          </a:lstStyle>
          <a:p>
            <a:pPr lvl="1" algn="ctr">
              <a:buClr>
                <a:srgbClr val="124F5C"/>
              </a:buClr>
              <a:buSzPct val="100000"/>
            </a:pPr>
            <a:r>
              <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We have been provided with two databases</a:t>
            </a:r>
          </a:p>
          <a:p>
            <a:pPr lvl="1" algn="ctr">
              <a:buClr>
                <a:srgbClr val="124F5C"/>
              </a:buClr>
              <a:buSzPct val="100000"/>
            </a:pPr>
            <a:endPar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endParaRPr>
          </a:p>
          <a:p>
            <a:pPr marL="457200" marR="0" lvl="1" indent="0" algn="ctr" defTabSz="914400" rtl="0" eaLnBrk="0" fontAlgn="base" latinLnBrk="0" hangingPunct="0">
              <a:lnSpc>
                <a:spcPct val="100000"/>
              </a:lnSpc>
              <a:spcBef>
                <a:spcPct val="0"/>
              </a:spcBef>
              <a:spcAft>
                <a:spcPct val="0"/>
              </a:spcAft>
              <a:buClr>
                <a:srgbClr val="124F5C"/>
              </a:buClr>
              <a:buSzPct val="100000"/>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User reviews database</a:t>
            </a:r>
          </a:p>
          <a:p>
            <a:pPr marL="1371600" marR="0" lvl="3" indent="0" algn="ctr" defTabSz="914400" rtl="0" eaLnBrk="0" fontAlgn="base" latinLnBrk="0" hangingPunct="0">
              <a:lnSpc>
                <a:spcPct val="100000"/>
              </a:lnSpc>
              <a:spcBef>
                <a:spcPct val="0"/>
              </a:spcBef>
              <a:spcAft>
                <a:spcPct val="0"/>
              </a:spcAft>
              <a:buClr>
                <a:srgbClr val="124F5C"/>
              </a:buClr>
              <a:buSzPct val="100000"/>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Shape of this database is (64295, 5)</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914400" marR="0" lvl="2" indent="0" algn="ctr" defTabSz="914400" rtl="0" eaLnBrk="0" fontAlgn="base" latinLnBrk="0" hangingPunct="0">
              <a:lnSpc>
                <a:spcPct val="100000"/>
              </a:lnSpc>
              <a:spcBef>
                <a:spcPct val="0"/>
              </a:spcBef>
              <a:spcAft>
                <a:spcPct val="0"/>
              </a:spcAft>
              <a:buClrTx/>
              <a:buSzTx/>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Here there are only two numeric values found,</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0" marR="0" lvl="0" indent="0" algn="ctr" defTabSz="914400" rtl="0" eaLnBrk="0" fontAlgn="base" latinLnBrk="0" hangingPunct="0">
              <a:lnSpc>
                <a:spcPct val="100000"/>
              </a:lnSpc>
              <a:spcBef>
                <a:spcPct val="0"/>
              </a:spcBef>
              <a:spcAft>
                <a:spcPct val="0"/>
              </a:spcAft>
              <a:buClrTx/>
              <a:buSzTx/>
              <a:buFontTx/>
              <a:buNone/>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Sentiment Subjectivity, Sentiment Polarity.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9151" y="1997612"/>
            <a:ext cx="6597747" cy="3941123"/>
          </a:xfrm>
          <a:prstGeom prst="rect">
            <a:avLst/>
          </a:prstGeom>
        </p:spPr>
      </p:pic>
      <p:sp>
        <p:nvSpPr>
          <p:cNvPr id="4" name="Rectangle 3"/>
          <p:cNvSpPr/>
          <p:nvPr/>
        </p:nvSpPr>
        <p:spPr>
          <a:xfrm>
            <a:off x="573912" y="318254"/>
            <a:ext cx="10666174" cy="584775"/>
          </a:xfrm>
          <a:prstGeom prst="rect">
            <a:avLst/>
          </a:prstGeom>
        </p:spPr>
        <p:txBody>
          <a:bodyPr wrap="square">
            <a:spAutoFit/>
          </a:bodyPr>
          <a:lstStyle/>
          <a:p>
            <a:pPr lvl="0" eaLnBrk="0" fontAlgn="base" hangingPunct="0">
              <a:spcBef>
                <a:spcPct val="0"/>
              </a:spcBef>
              <a:spcAft>
                <a:spcPct val="0"/>
              </a:spcAft>
            </a:pPr>
            <a:r>
              <a:rPr lang="en-US" altLang="en-US" sz="3200" b="1" dirty="0">
                <a:solidFill>
                  <a:srgbClr val="C00000"/>
                </a:solidFill>
                <a:latin typeface="Arial" panose="020B0604020202020204" pitchFamily="34" charset="0"/>
                <a:ea typeface="Tahoma" panose="020B0604030504040204" pitchFamily="34" charset="0"/>
              </a:rPr>
              <a:t>Presents of Null Value of Columns</a:t>
            </a:r>
          </a:p>
        </p:txBody>
      </p:sp>
      <p:sp>
        <p:nvSpPr>
          <p:cNvPr id="2" name="Text Box 1"/>
          <p:cNvSpPr txBox="1"/>
          <p:nvPr/>
        </p:nvSpPr>
        <p:spPr>
          <a:xfrm>
            <a:off x="7369810" y="902970"/>
            <a:ext cx="4237355" cy="5631180"/>
          </a:xfrm>
          <a:prstGeom prst="rect">
            <a:avLst/>
          </a:prstGeom>
          <a:noFill/>
        </p:spPr>
        <p:txBody>
          <a:bodyPr wrap="square" rtlCol="0">
            <a:spAutoFit/>
          </a:bodyPr>
          <a:lstStyle/>
          <a:p>
            <a:pPr algn="just">
              <a:lnSpc>
                <a:spcPct val="150000"/>
              </a:lnSpc>
            </a:pPr>
            <a:r>
              <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 As we all know ,once we get the data , the very first step will be find the null values , get the null values ,and try to fix . And if it is not affecting the databses so much then we can clear the rows containing the null values .</a:t>
            </a:r>
          </a:p>
          <a:p>
            <a:pPr algn="just">
              <a:lnSpc>
                <a:spcPct val="150000"/>
              </a:lnSpc>
            </a:pPr>
            <a:endParaRPr lang="en-US" sz="2000" dirty="0">
              <a:solidFill>
                <a:schemeClr val="accent1">
                  <a:lumMod val="75000"/>
                </a:schemeClr>
              </a:solidFill>
              <a:latin typeface="Times New Roman" panose="02020603050405020304" charset="0"/>
              <a:cs typeface="Times New Roman" panose="02020603050405020304" charset="0"/>
            </a:endParaRPr>
          </a:p>
          <a:p>
            <a:pPr algn="just">
              <a:lnSpc>
                <a:spcPct val="150000"/>
              </a:lnSpc>
            </a:pPr>
            <a:r>
              <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The next is the missing value , we also have to deal with that</a:t>
            </a:r>
          </a:p>
          <a:p>
            <a:pPr algn="just">
              <a:lnSpc>
                <a:spcPct val="150000"/>
              </a:lnSpc>
            </a:pPr>
            <a:endPar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a:p>
            <a:pPr algn="just">
              <a:lnSpc>
                <a:spcPct val="150000"/>
              </a:lnSpc>
            </a:pPr>
            <a:r>
              <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this two thing will affect whole Data Set if they are not settled.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573912" y="318254"/>
            <a:ext cx="10666174" cy="5077460"/>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 so after the removing the data which are creating a problem to do analyze , what we do here , we just to print of a graph of two columns , i.e “Categories” and “Apps” .</a:t>
            </a:r>
          </a:p>
          <a:p>
            <a:pPr lvl="0" algn="just" eaLnBrk="0" fontAlgn="base" hangingPunct="0">
              <a:lnSpc>
                <a:spcPct val="150000"/>
              </a:lnSpc>
              <a:spcBef>
                <a:spcPct val="0"/>
              </a:spcBef>
              <a:spcAft>
                <a:spcPct val="0"/>
              </a:spcAft>
            </a:pPr>
            <a:endParaRPr lang="en-US" altLang="en-US" sz="2400" b="1" dirty="0">
              <a:solidFill>
                <a:schemeClr val="accent1">
                  <a:lumMod val="75000"/>
                </a:schemeClr>
              </a:solidFill>
              <a:latin typeface="Times New Roman" panose="02020603050405020304" charset="0"/>
              <a:ea typeface="Tahoma" panose="020B0604030504040204" pitchFamily="34" charset="0"/>
              <a:cs typeface="Times New Roman" panose="02020603050405020304" charset="0"/>
            </a:endParaRPr>
          </a:p>
          <a:p>
            <a:pPr lvl="0" algn="just" eaLnBrk="0" fontAlgn="base" hangingPunct="0">
              <a:lnSpc>
                <a:spcPct val="150000"/>
              </a:lnSpc>
              <a:spcBef>
                <a:spcPct val="0"/>
              </a:spcBef>
              <a:spcAft>
                <a:spcPct val="0"/>
              </a:spcAft>
            </a:pPr>
            <a:endParaRPr lang="en-US" altLang="en-US" sz="2400" b="1" dirty="0">
              <a:solidFill>
                <a:schemeClr val="accent1">
                  <a:lumMod val="75000"/>
                </a:schemeClr>
              </a:solidFill>
              <a:latin typeface="Times New Roman" panose="02020603050405020304" charset="0"/>
              <a:ea typeface="Tahoma" panose="020B0604030504040204" pitchFamily="34" charset="0"/>
              <a:cs typeface="Times New Roman" panose="02020603050405020304" charset="0"/>
            </a:endParaRPr>
          </a:p>
          <a:p>
            <a:pPr lvl="0" algn="just" eaLnBrk="0" fontAlgn="base" hangingPunct="0">
              <a:lnSpc>
                <a:spcPct val="150000"/>
              </a:lnSpc>
              <a:spcBef>
                <a:spcPct val="0"/>
              </a:spcBef>
              <a:spcAft>
                <a:spcPct val="0"/>
              </a:spcAft>
            </a:pPr>
            <a:r>
              <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So on that graph , we got that how many Apps are there with respective each Apps categories.</a:t>
            </a:r>
          </a:p>
          <a:p>
            <a:pPr lvl="0" algn="just" eaLnBrk="0" fontAlgn="base" hangingPunct="0">
              <a:lnSpc>
                <a:spcPct val="150000"/>
              </a:lnSpc>
              <a:spcBef>
                <a:spcPct val="0"/>
              </a:spcBef>
              <a:spcAft>
                <a:spcPct val="0"/>
              </a:spcAft>
            </a:pPr>
            <a:endParaRPr lang="en-US" altLang="en-US" sz="2400" b="1" dirty="0">
              <a:solidFill>
                <a:schemeClr val="accent1">
                  <a:lumMod val="75000"/>
                </a:schemeClr>
              </a:solidFill>
              <a:latin typeface="Times New Roman" panose="02020603050405020304" charset="0"/>
              <a:ea typeface="Tahoma" panose="020B0604030504040204" pitchFamily="34" charset="0"/>
              <a:cs typeface="Times New Roman" panose="02020603050405020304" charset="0"/>
            </a:endParaRPr>
          </a:p>
          <a:p>
            <a:pPr lvl="0" algn="just" eaLnBrk="0" fontAlgn="base" hangingPunct="0">
              <a:lnSpc>
                <a:spcPct val="150000"/>
              </a:lnSpc>
              <a:spcBef>
                <a:spcPct val="0"/>
              </a:spcBef>
              <a:spcAft>
                <a:spcPct val="0"/>
              </a:spcAft>
            </a:pPr>
            <a:r>
              <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 the graph between categories and apps are shown on next slide , you can check for reference</a:t>
            </a:r>
            <a:endParaRPr lang="en-US" altLang="en-US" sz="2400" b="1"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flipH="1">
            <a:off x="847577" y="196947"/>
            <a:ext cx="5398478" cy="646331"/>
          </a:xfrm>
          <a:prstGeom prst="rect">
            <a:avLst/>
          </a:prstGeom>
          <a:noFill/>
        </p:spPr>
        <p:txBody>
          <a:bodyPr wrap="square" rtlCol="0">
            <a:spAutoFit/>
          </a:bodyPr>
          <a:lstStyle/>
          <a:p>
            <a:r>
              <a:rPr lang="en-US" sz="3600" b="1" dirty="0">
                <a:solidFill>
                  <a:srgbClr val="C00000"/>
                </a:solidFill>
              </a:rPr>
              <a:t>Counts of  Categories</a:t>
            </a:r>
          </a:p>
        </p:txBody>
      </p:sp>
      <p:pic>
        <p:nvPicPr>
          <p:cNvPr id="4" name="Picture 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314931"/>
            <a:ext cx="12192000" cy="41413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573912" y="318254"/>
            <a:ext cx="10666174" cy="4615815"/>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8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Next thing is that we find the top categories of apps with count which are available on play store . so we can get the idea what kind of application of we have in bulk in App store </a:t>
            </a:r>
          </a:p>
          <a:p>
            <a:pPr lvl="0" algn="just" eaLnBrk="0" fontAlgn="base" hangingPunct="0">
              <a:lnSpc>
                <a:spcPct val="150000"/>
              </a:lnSpc>
              <a:spcBef>
                <a:spcPct val="0"/>
              </a:spcBef>
              <a:spcAft>
                <a:spcPct val="0"/>
              </a:spcAft>
            </a:pPr>
            <a:endParaRPr lang="en-US" altLang="en-US" sz="2800" b="1" dirty="0">
              <a:solidFill>
                <a:schemeClr val="accent1">
                  <a:lumMod val="75000"/>
                </a:schemeClr>
              </a:solidFill>
              <a:latin typeface="Times New Roman" panose="02020603050405020304" charset="0"/>
              <a:ea typeface="Tahoma" panose="020B0604030504040204" pitchFamily="34" charset="0"/>
              <a:cs typeface="Times New Roman" panose="02020603050405020304" charset="0"/>
            </a:endParaRPr>
          </a:p>
          <a:p>
            <a:pPr lvl="0" algn="just" eaLnBrk="0" fontAlgn="base" hangingPunct="0">
              <a:lnSpc>
                <a:spcPct val="150000"/>
              </a:lnSpc>
              <a:spcBef>
                <a:spcPct val="0"/>
              </a:spcBef>
              <a:spcAft>
                <a:spcPct val="0"/>
              </a:spcAft>
            </a:pPr>
            <a:r>
              <a:rPr lang="en-US" altLang="en-US" sz="28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 As the graphs are lill bit big in size , we have to use show it on other page , because , if we minimize the graph , the data will not visible properly.</a:t>
            </a:r>
            <a:endParaRPr lang="en-US" altLang="en-US" sz="2800" b="1"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1015</Words>
  <Application>Microsoft Office PowerPoint</Application>
  <PresentationFormat>Widescreen</PresentationFormat>
  <Paragraphs>120</Paragraphs>
  <Slides>23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Arial MT</vt:lpstr>
      <vt:lpstr>Calibri</vt:lpstr>
      <vt:lpstr>Calibri Light</vt:lpstr>
      <vt:lpstr>Roboto</vt:lpstr>
      <vt:lpstr>Tahoma</vt:lpstr>
      <vt:lpstr>Times New Roman</vt:lpstr>
      <vt:lpstr>Verdana</vt:lpstr>
      <vt:lpstr>Office Theme</vt:lpstr>
      <vt:lpstr>1_Office Theme</vt:lpstr>
      <vt:lpstr>First Capstone Project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Capstone Project</dc:title>
  <dc:creator>AMOL</dc:creator>
  <cp:lastModifiedBy>Admin</cp:lastModifiedBy>
  <cp:revision>47</cp:revision>
  <dcterms:created xsi:type="dcterms:W3CDTF">2022-09-21T19:56:00Z</dcterms:created>
  <dcterms:modified xsi:type="dcterms:W3CDTF">2022-09-25T17:46:23Z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16498B9F9A244EBD81634821C065E4D6</vt:lpwstr>
  </property>
  <property fmtid="{D5CDD505-2E9C-101B-9397-08002B2CF9AE}" pid="3" name="KSOProductBuildVer">
    <vt:lpwstr>1033-11.2.0.11306</vt:lpwstr>
  </property>
</Properties>
</file>