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4141b153e6c2ba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141b153e6c2ba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6dd917d33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6dd917d33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daec6bd0a4d119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daec6bd0a4d119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dd917d33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dd917d33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aec6bd0a4d119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aec6bd0a4d119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6dd917d3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dd917d3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dd917d33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dd917d33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6dd917d33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6dd917d33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6dd917d33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6dd917d33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6dd917d33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dd917d33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dd917d33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dd917d33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dd917d33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dd917d33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6dd917d33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dd917d33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First and Follow sets of given Grammar</a:t>
            </a:r>
            <a:endParaRPr/>
          </a:p>
        </p:txBody>
      </p:sp>
      <p:sp>
        <p:nvSpPr>
          <p:cNvPr id="87" name="Google Shape;87;p13"/>
          <p:cNvSpPr txBox="1"/>
          <p:nvPr>
            <p:ph idx="1" type="subTitle"/>
          </p:nvPr>
        </p:nvSpPr>
        <p:spPr>
          <a:xfrm>
            <a:off x="729625" y="3172900"/>
            <a:ext cx="7688100" cy="11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	Samihan Inamdar</a:t>
            </a:r>
            <a:endParaRPr/>
          </a:p>
          <a:p>
            <a:pPr indent="0" lvl="0" marL="0" rtl="0" algn="l">
              <a:spcBef>
                <a:spcPts val="0"/>
              </a:spcBef>
              <a:spcAft>
                <a:spcPts val="0"/>
              </a:spcAft>
              <a:buNone/>
            </a:pPr>
            <a:r>
              <a:rPr lang="en"/>
              <a:t>27	Pranit Jadhao</a:t>
            </a:r>
            <a:endParaRPr/>
          </a:p>
          <a:p>
            <a:pPr indent="0" lvl="0" marL="0" rtl="0" algn="l">
              <a:spcBef>
                <a:spcPts val="0"/>
              </a:spcBef>
              <a:spcAft>
                <a:spcPts val="0"/>
              </a:spcAft>
              <a:buNone/>
            </a:pPr>
            <a:r>
              <a:rPr lang="en"/>
              <a:t>43	Mayur Jadhav</a:t>
            </a:r>
            <a:endParaRPr/>
          </a:p>
          <a:p>
            <a:pPr indent="0" lvl="0" marL="0" rtl="0" algn="l">
              <a:spcBef>
                <a:spcPts val="0"/>
              </a:spcBef>
              <a:spcAft>
                <a:spcPts val="0"/>
              </a:spcAft>
              <a:buNone/>
            </a:pPr>
            <a:r>
              <a:rPr lang="en"/>
              <a:t>57	Adesh Ramgude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2"/>
          <p:cNvPicPr preferRelativeResize="0"/>
          <p:nvPr/>
        </p:nvPicPr>
        <p:blipFill rotWithShape="1">
          <a:blip r:embed="rId3">
            <a:alphaModFix/>
          </a:blip>
          <a:srcRect b="38248" l="0" r="41276" t="0"/>
          <a:stretch/>
        </p:blipFill>
        <p:spPr>
          <a:xfrm>
            <a:off x="2949300" y="809225"/>
            <a:ext cx="6145200" cy="3634900"/>
          </a:xfrm>
          <a:prstGeom prst="rect">
            <a:avLst/>
          </a:prstGeom>
          <a:noFill/>
          <a:ln>
            <a:noFill/>
          </a:ln>
        </p:spPr>
      </p:pic>
      <p:sp>
        <p:nvSpPr>
          <p:cNvPr id="142" name="Google Shape;142;p22"/>
          <p:cNvSpPr txBox="1"/>
          <p:nvPr/>
        </p:nvSpPr>
        <p:spPr>
          <a:xfrm>
            <a:off x="243875" y="232800"/>
            <a:ext cx="83472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Result</a:t>
            </a:r>
            <a:endParaRPr b="1" sz="2600">
              <a:latin typeface="Raleway"/>
              <a:ea typeface="Raleway"/>
              <a:cs typeface="Raleway"/>
              <a:sym typeface="Raleway"/>
            </a:endParaRPr>
          </a:p>
        </p:txBody>
      </p:sp>
      <p:sp>
        <p:nvSpPr>
          <p:cNvPr id="143" name="Google Shape;143;p22"/>
          <p:cNvSpPr txBox="1"/>
          <p:nvPr/>
        </p:nvSpPr>
        <p:spPr>
          <a:xfrm>
            <a:off x="188475" y="1574825"/>
            <a:ext cx="37911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Input :</a:t>
            </a:r>
            <a:endParaRPr b="1"/>
          </a:p>
          <a:p>
            <a:pPr indent="0" lvl="0" marL="0" rtl="0" algn="l">
              <a:spcBef>
                <a:spcPts val="0"/>
              </a:spcBef>
              <a:spcAft>
                <a:spcPts val="0"/>
              </a:spcAft>
              <a:buNone/>
            </a:pPr>
            <a:r>
              <a:rPr lang="en"/>
              <a:t>E  -&gt; TR</a:t>
            </a:r>
            <a:endParaRPr/>
          </a:p>
          <a:p>
            <a:pPr indent="0" lvl="0" marL="0" rtl="0" algn="l">
              <a:spcBef>
                <a:spcPts val="0"/>
              </a:spcBef>
              <a:spcAft>
                <a:spcPts val="0"/>
              </a:spcAft>
              <a:buNone/>
            </a:pPr>
            <a:r>
              <a:rPr lang="en"/>
              <a:t>R  -&gt; +T R| #</a:t>
            </a:r>
            <a:endParaRPr/>
          </a:p>
          <a:p>
            <a:pPr indent="0" lvl="0" marL="0" rtl="0" algn="l">
              <a:spcBef>
                <a:spcPts val="0"/>
              </a:spcBef>
              <a:spcAft>
                <a:spcPts val="0"/>
              </a:spcAft>
              <a:buNone/>
            </a:pPr>
            <a:r>
              <a:rPr lang="en"/>
              <a:t>T  -&gt; F Y</a:t>
            </a:r>
            <a:endParaRPr/>
          </a:p>
          <a:p>
            <a:pPr indent="0" lvl="0" marL="0" rtl="0" algn="l">
              <a:spcBef>
                <a:spcPts val="0"/>
              </a:spcBef>
              <a:spcAft>
                <a:spcPts val="0"/>
              </a:spcAft>
              <a:buNone/>
            </a:pPr>
            <a:r>
              <a:rPr lang="en"/>
              <a:t>Y  -&gt; *F Y | #</a:t>
            </a:r>
            <a:endParaRPr/>
          </a:p>
          <a:p>
            <a:pPr indent="0" lvl="0" marL="0" rtl="0" algn="l">
              <a:spcBef>
                <a:spcPts val="0"/>
              </a:spcBef>
              <a:spcAft>
                <a:spcPts val="0"/>
              </a:spcAft>
              <a:buNone/>
            </a:pPr>
            <a:r>
              <a:rPr lang="en"/>
              <a:t>F  -&gt; (E) | i</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Points to be remembered</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AutoNum type="arabicPeriod"/>
            </a:pPr>
            <a:r>
              <a:rPr lang="en"/>
              <a:t>The grammar used is Context-Free Grammar (CFG).</a:t>
            </a:r>
            <a:endParaRPr/>
          </a:p>
          <a:p>
            <a:pPr indent="-298450" lvl="0" marL="457200" rtl="0" algn="l">
              <a:spcBef>
                <a:spcPts val="0"/>
              </a:spcBef>
              <a:spcAft>
                <a:spcPts val="0"/>
              </a:spcAft>
              <a:buClr>
                <a:srgbClr val="000000"/>
              </a:buClr>
              <a:buSzPts val="1100"/>
              <a:buFont typeface="Arial"/>
              <a:buAutoNum type="arabicPeriod"/>
            </a:pPr>
            <a:r>
              <a:rPr lang="en"/>
              <a:t>Є as a FOLLOW doesn’t mean anything (Є is an empty string).</a:t>
            </a:r>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FOLLOW can be applied to a single non-terminal only, and returns a set of terminals.</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FIRST and FOLLOW help us to pick a rule when we have a choice between two or more r.h.s. by predicting the first symbol that each r.h.s. can derive.</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Even if there are only one r.h.s. we can still use them to tell us whether or not we have an error - if the current input symbol cannot be derived from the only r.h.s. available, then we know immediately that the sentence does not belong to the grammar, without having to (attempt to) finish the parse.</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Backtracking is not needed to get the correct syntax tree.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1" name="Google Shape;161;p25"/>
          <p:cNvSpPr txBox="1"/>
          <p:nvPr>
            <p:ph idx="1" type="body"/>
          </p:nvPr>
        </p:nvSpPr>
        <p:spPr>
          <a:xfrm>
            <a:off x="1455300" y="1853847"/>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conclusions is, we need to find FIRST and FOLLOW sets for a given grammar, so that the parser can properly apply the needed rule at the correct position.</a:t>
            </a:r>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032950" y="1447673"/>
            <a:ext cx="7688400" cy="18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lin ang="5400012" scaled="0"/>
        </a:gra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7650" y="635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93" name="Google Shape;93;p14"/>
          <p:cNvSpPr txBox="1"/>
          <p:nvPr>
            <p:ph idx="1" type="body"/>
          </p:nvPr>
        </p:nvSpPr>
        <p:spPr>
          <a:xfrm>
            <a:off x="727650" y="1345525"/>
            <a:ext cx="7688700" cy="3159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2400"/>
              </a:spcBef>
              <a:spcAft>
                <a:spcPts val="0"/>
              </a:spcAft>
              <a:buClr>
                <a:srgbClr val="000000"/>
              </a:buClr>
              <a:buSzPts val="1400"/>
              <a:buFont typeface="Arial"/>
              <a:buChar char="●"/>
            </a:pPr>
            <a:r>
              <a:rPr b="1" lang="en" sz="1400">
                <a:solidFill>
                  <a:srgbClr val="000000"/>
                </a:solidFill>
                <a:latin typeface="Arial"/>
                <a:ea typeface="Arial"/>
                <a:cs typeface="Arial"/>
                <a:sym typeface="Arial"/>
              </a:rPr>
              <a:t>Introduction to Syntax Analysis</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Why FIRST and FOLLOW in Compiler Design?</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FIRST Set in Syntax Analysis</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FOLLOW Set in Syntax Analysis</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Points to remember</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Advantages</a:t>
            </a:r>
            <a:endParaRPr b="1"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Conclusion</a:t>
            </a:r>
            <a:endParaRPr sz="1400"/>
          </a:p>
        </p:txBody>
      </p:sp>
      <p:sp>
        <p:nvSpPr>
          <p:cNvPr id="94" name="Google Shape;94;p14"/>
          <p:cNvSpPr txBox="1"/>
          <p:nvPr/>
        </p:nvSpPr>
        <p:spPr>
          <a:xfrm>
            <a:off x="530625" y="707475"/>
            <a:ext cx="7885500" cy="7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637050" y="457375"/>
            <a:ext cx="7688700" cy="513600"/>
          </a:xfrm>
          <a:prstGeom prst="rect">
            <a:avLst/>
          </a:prstGeom>
        </p:spPr>
        <p:txBody>
          <a:bodyPr anchorCtr="0" anchor="t" bIns="91425" lIns="91425" spcFirstLastPara="1" rIns="91425" wrap="square" tIns="91425">
            <a:noAutofit/>
          </a:bodyPr>
          <a:lstStyle/>
          <a:p>
            <a:pPr indent="0" lvl="0" marL="0" rtl="0" algn="l">
              <a:spcBef>
                <a:spcPts val="2400"/>
              </a:spcBef>
              <a:spcAft>
                <a:spcPts val="600"/>
              </a:spcAft>
              <a:buNone/>
            </a:pPr>
            <a:r>
              <a:rPr lang="en" sz="1800">
                <a:solidFill>
                  <a:srgbClr val="000000"/>
                </a:solidFill>
                <a:latin typeface="Arial"/>
                <a:ea typeface="Arial"/>
                <a:cs typeface="Arial"/>
                <a:sym typeface="Arial"/>
              </a:rPr>
              <a:t>Syntax Analysis</a:t>
            </a:r>
            <a:endParaRPr sz="1800"/>
          </a:p>
        </p:txBody>
      </p:sp>
      <p:sp>
        <p:nvSpPr>
          <p:cNvPr id="100" name="Google Shape;100;p15"/>
          <p:cNvSpPr txBox="1"/>
          <p:nvPr>
            <p:ph idx="1" type="body"/>
          </p:nvPr>
        </p:nvSpPr>
        <p:spPr>
          <a:xfrm>
            <a:off x="556525" y="1453850"/>
            <a:ext cx="7688700" cy="28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Roboto"/>
                <a:ea typeface="Roboto"/>
                <a:cs typeface="Roboto"/>
                <a:sym typeface="Roboto"/>
              </a:rPr>
              <a:t>Syntax Analysis or Parsing is the second phase, i.e. after lexical analysis. It checks the </a:t>
            </a:r>
            <a:r>
              <a:rPr lang="en" sz="1200">
                <a:solidFill>
                  <a:srgbClr val="000000"/>
                </a:solidFill>
                <a:highlight>
                  <a:srgbClr val="FFFFFF"/>
                </a:highlight>
                <a:latin typeface="Roboto"/>
                <a:ea typeface="Roboto"/>
                <a:cs typeface="Roboto"/>
                <a:sym typeface="Roboto"/>
              </a:rPr>
              <a:t>syntactic</a:t>
            </a:r>
            <a:r>
              <a:rPr lang="en" sz="1200">
                <a:solidFill>
                  <a:srgbClr val="000000"/>
                </a:solidFill>
                <a:highlight>
                  <a:srgbClr val="FFFFFF"/>
                </a:highlight>
                <a:latin typeface="Roboto"/>
                <a:ea typeface="Roboto"/>
                <a:cs typeface="Roboto"/>
                <a:sym typeface="Roboto"/>
              </a:rPr>
              <a:t> structure of the given input, i.e. whether the given input is in the correct syntax (of the language in which the input has been written) or not.</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200">
                <a:solidFill>
                  <a:srgbClr val="000000"/>
                </a:solidFill>
                <a:highlight>
                  <a:srgbClr val="FFFFFF"/>
                </a:highlight>
                <a:latin typeface="Roboto"/>
                <a:ea typeface="Roboto"/>
                <a:cs typeface="Roboto"/>
                <a:sym typeface="Roboto"/>
              </a:rPr>
              <a:t> It does so by building a data structure, called a Parse tree or Syntax tree. The parse tree is constructed by using the </a:t>
            </a:r>
            <a:r>
              <a:rPr lang="en" sz="1200">
                <a:solidFill>
                  <a:srgbClr val="000000"/>
                </a:solidFill>
                <a:highlight>
                  <a:srgbClr val="FFFFFF"/>
                </a:highlight>
                <a:latin typeface="Roboto"/>
                <a:ea typeface="Roboto"/>
                <a:cs typeface="Roboto"/>
                <a:sym typeface="Roboto"/>
              </a:rPr>
              <a:t>predefined</a:t>
            </a:r>
            <a:r>
              <a:rPr lang="en" sz="1200">
                <a:solidFill>
                  <a:srgbClr val="000000"/>
                </a:solidFill>
                <a:highlight>
                  <a:srgbClr val="FFFFFF"/>
                </a:highlight>
                <a:latin typeface="Roboto"/>
                <a:ea typeface="Roboto"/>
                <a:cs typeface="Roboto"/>
                <a:sym typeface="Roboto"/>
              </a:rPr>
              <a:t> Grammar of the language and the input string. If the given input string can be produced with the help of the syntax tree (in the derivation process), the input string is found to be in the correct syntax. if not, error is reported by syntax analyzer.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latin typeface="Arial"/>
                <a:ea typeface="Arial"/>
                <a:cs typeface="Arial"/>
                <a:sym typeface="Arial"/>
              </a:rPr>
              <a:t>Why first?</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compiler would have come to know in advance, that what is the “first character of the string produced when a production rule is applied”, and comparing it to the current character or token in the input string it sees, it can wisely take decision on which production rule to apply.</a:t>
            </a:r>
            <a:endParaRPr/>
          </a:p>
          <a:p>
            <a:pPr indent="0" lvl="0" marL="0" rtl="0" algn="l">
              <a:spcBef>
                <a:spcPts val="1600"/>
              </a:spcBef>
              <a:spcAft>
                <a:spcPts val="0"/>
              </a:spcAft>
              <a:buNone/>
            </a:pPr>
            <a:r>
              <a:rPr lang="en"/>
              <a:t>Example: </a:t>
            </a:r>
            <a:endParaRPr/>
          </a:p>
          <a:p>
            <a:pPr indent="0" lvl="0" marL="0" rtl="0" algn="l">
              <a:lnSpc>
                <a:spcPct val="100000"/>
              </a:lnSpc>
              <a:spcBef>
                <a:spcPts val="1600"/>
              </a:spcBef>
              <a:spcAft>
                <a:spcPts val="0"/>
              </a:spcAft>
              <a:buNone/>
            </a:pPr>
            <a:r>
              <a:rPr lang="en"/>
              <a:t>S -&gt; cAd</a:t>
            </a:r>
            <a:endParaRPr/>
          </a:p>
          <a:p>
            <a:pPr indent="0" lvl="0" marL="0" rtl="0" algn="l">
              <a:lnSpc>
                <a:spcPct val="100000"/>
              </a:lnSpc>
              <a:spcBef>
                <a:spcPts val="0"/>
              </a:spcBef>
              <a:spcAft>
                <a:spcPts val="0"/>
              </a:spcAft>
              <a:buNone/>
            </a:pPr>
            <a:r>
              <a:rPr lang="en"/>
              <a:t>A -&gt; bc|a </a:t>
            </a:r>
            <a:endParaRPr/>
          </a:p>
          <a:p>
            <a:pPr indent="0" lvl="0" marL="0" rtl="0" algn="l">
              <a:lnSpc>
                <a:spcPct val="100000"/>
              </a:lnSpc>
              <a:spcBef>
                <a:spcPts val="0"/>
              </a:spcBef>
              <a:spcAft>
                <a:spcPts val="0"/>
              </a:spcAft>
              <a:buNone/>
            </a:pPr>
            <a:r>
              <a:rPr lang="en"/>
              <a:t>And the input string is “cad”.</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Follow?</a:t>
            </a:r>
            <a:endParaRPr/>
          </a:p>
        </p:txBody>
      </p:sp>
      <p:sp>
        <p:nvSpPr>
          <p:cNvPr id="112" name="Google Shape;112;p1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parser faces one more problem. Let us consider below grammar to understand this problem. </a:t>
            </a:r>
            <a:endParaRPr/>
          </a:p>
          <a:p>
            <a:pPr indent="0" lvl="0" marL="0" rtl="0" algn="l">
              <a:spcBef>
                <a:spcPts val="1600"/>
              </a:spcBef>
              <a:spcAft>
                <a:spcPts val="0"/>
              </a:spcAft>
              <a:buNone/>
            </a:pPr>
            <a:r>
              <a:rPr lang="en"/>
              <a:t>A -&gt; aBb</a:t>
            </a:r>
            <a:endParaRPr/>
          </a:p>
          <a:p>
            <a:pPr indent="0" lvl="0" marL="0" rtl="0" algn="l">
              <a:spcBef>
                <a:spcPts val="0"/>
              </a:spcBef>
              <a:spcAft>
                <a:spcPts val="0"/>
              </a:spcAft>
              <a:buNone/>
            </a:pPr>
            <a:r>
              <a:rPr lang="en"/>
              <a:t>B -&gt; c | ε</a:t>
            </a:r>
            <a:endParaRPr/>
          </a:p>
          <a:p>
            <a:pPr indent="0" lvl="0" marL="0" rtl="0" algn="l">
              <a:spcBef>
                <a:spcPts val="0"/>
              </a:spcBef>
              <a:spcAft>
                <a:spcPts val="0"/>
              </a:spcAft>
              <a:buNone/>
            </a:pPr>
            <a:r>
              <a:rPr lang="en"/>
              <a:t>And suppose the input string is “ab” to parse.</a:t>
            </a:r>
            <a:endParaRPr/>
          </a:p>
          <a:p>
            <a:pPr indent="0" lvl="0" marL="0" rtl="0" algn="l">
              <a:spcBef>
                <a:spcPts val="0"/>
              </a:spcBef>
              <a:spcAft>
                <a:spcPts val="0"/>
              </a:spcAft>
              <a:buNone/>
            </a:pPr>
            <a:r>
              <a:rPr lang="en"/>
              <a:t>As the first character in the input is a, the parser applies the rule A-&gt;aBb. </a:t>
            </a:r>
            <a:endParaRPr/>
          </a:p>
          <a:p>
            <a:pPr indent="0" lvl="0" marL="0" rtl="0" algn="l">
              <a:spcBef>
                <a:spcPts val="1600"/>
              </a:spcBef>
              <a:spcAft>
                <a:spcPts val="0"/>
              </a:spcAft>
              <a:buNone/>
            </a:pPr>
            <a:r>
              <a:rPr lang="en"/>
              <a:t>Now the parser checks for the second character of the input string which is b, and the Non-Terminal to derive is B, but the parser can’t get any string derivable from B that contains b as first character.</a:t>
            </a:r>
            <a:endParaRPr/>
          </a:p>
          <a:p>
            <a:pPr indent="0" lvl="0" marL="0" rtl="0" algn="l">
              <a:spcBef>
                <a:spcPts val="1600"/>
              </a:spcBef>
              <a:spcAft>
                <a:spcPts val="1600"/>
              </a:spcAft>
              <a:buNone/>
            </a:pPr>
            <a:r>
              <a:rPr lang="en"/>
              <a:t>But the Grammar does contain a production rule B -&gt; ε, if that is applied then B will vanish, and the parser gets the input “ab” . But the parser can apply it only when it knows that the character that follows B in the production rule is same as the current character in the input.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set in syntax </a:t>
            </a:r>
            <a:r>
              <a:rPr lang="en"/>
              <a:t>analysis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FIRST(X) for a grammar symbol X is the set of terminals that begin the strings derivable from X. </a:t>
            </a:r>
            <a:endParaRPr/>
          </a:p>
          <a:p>
            <a:pPr indent="0" lvl="0" marL="0" rtl="0" algn="l">
              <a:spcBef>
                <a:spcPts val="1600"/>
              </a:spcBef>
              <a:spcAft>
                <a:spcPts val="0"/>
              </a:spcAft>
              <a:buNone/>
            </a:pPr>
            <a:r>
              <a:rPr b="1" lang="en" sz="1100">
                <a:solidFill>
                  <a:srgbClr val="000000"/>
                </a:solidFill>
                <a:latin typeface="Arial"/>
                <a:ea typeface="Arial"/>
                <a:cs typeface="Arial"/>
                <a:sym typeface="Arial"/>
              </a:rPr>
              <a:t>Rules to compute FIRST set: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If x is a terminal, then FIRST(x) = { ‘x’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If x-&gt; Є, is a production rule, then add Є to FIRST(x).</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If X-&gt;Y1 Y2 Y3….Yn is a production,</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en">
                <a:solidFill>
                  <a:srgbClr val="000000"/>
                </a:solidFill>
                <a:latin typeface="Arial"/>
                <a:ea typeface="Arial"/>
                <a:cs typeface="Arial"/>
                <a:sym typeface="Arial"/>
              </a:rPr>
              <a:t>FIRST(X) = FIRST(Y1)</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en">
                <a:solidFill>
                  <a:srgbClr val="000000"/>
                </a:solidFill>
                <a:latin typeface="Arial"/>
                <a:ea typeface="Arial"/>
                <a:cs typeface="Arial"/>
                <a:sym typeface="Arial"/>
              </a:rPr>
              <a:t>If FIRST(Y1) contains Є then FIRST(X) = { FIRST(Y1) – Є } U { FIRST(Y2)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en">
                <a:solidFill>
                  <a:srgbClr val="000000"/>
                </a:solidFill>
                <a:latin typeface="Arial"/>
                <a:ea typeface="Arial"/>
                <a:cs typeface="Arial"/>
                <a:sym typeface="Arial"/>
              </a:rPr>
              <a:t>If FIRST (Yi) contains Є for all i = 1 to n, then add Є to FIRST(X).</a:t>
            </a:r>
            <a:endParaRPr>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FIRST set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Production Rules of Grammar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 -&gt; ACB | Cbb | Ba</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 -&gt; da | BC</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 -&gt; g | Є</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 -&gt; h | Є</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FIRST sets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FIRST(S) = FIRST(A) U FIRST(B) U FIRST(C)</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 d, g, h, Є, b,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FIRST(A) = { d } U FIRST(B) = { d, g , h, Є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FIRST(B) = { g , Є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FIRST(C) = { h , Є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 set in syntax analysis</a:t>
            </a:r>
            <a:endParaRPr/>
          </a:p>
        </p:txBody>
      </p:sp>
      <p:sp>
        <p:nvSpPr>
          <p:cNvPr id="130" name="Google Shape;130;p20"/>
          <p:cNvSpPr txBox="1"/>
          <p:nvPr>
            <p:ph idx="1" type="body"/>
          </p:nvPr>
        </p:nvSpPr>
        <p:spPr>
          <a:xfrm>
            <a:off x="729450" y="2078875"/>
            <a:ext cx="7688700" cy="27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Follow(X)</a:t>
            </a:r>
            <a:r>
              <a:rPr lang="en" sz="1100">
                <a:solidFill>
                  <a:srgbClr val="000000"/>
                </a:solidFill>
                <a:latin typeface="Arial"/>
                <a:ea typeface="Arial"/>
                <a:cs typeface="Arial"/>
                <a:sym typeface="Arial"/>
              </a:rPr>
              <a:t> to be the set of terminals that can appear immediately to the right of Non-Terminal X in some sentential form.</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n" sz="1100">
                <a:solidFill>
                  <a:srgbClr val="000000"/>
                </a:solidFill>
                <a:latin typeface="Arial"/>
                <a:ea typeface="Arial"/>
                <a:cs typeface="Arial"/>
                <a:sym typeface="Arial"/>
              </a:rPr>
              <a:t>Rules to compute FOLLOW 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1) FOLLOW(S) = { $ }   // where S is the starting Non-Terminal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2) If A -&gt; pBq is a production, where p, B and q are any grammar symbols,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then everything in FIRST(q)  except Є is in FOLLOW(B).</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3) If A-&gt;pB is a production, then everything in FOLLOW(A) is in FOLLOW(B).</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4) If A-&gt;pBq is a production and FIRST(q) contains Є,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then FOLLOW(B) contains { FIRST(q) – Є } U FOLLOW(A)</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566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FOLLOW set </a:t>
            </a:r>
            <a:endParaRPr/>
          </a:p>
          <a:p>
            <a:pPr indent="0" lvl="0" marL="0" rtl="0" algn="l">
              <a:spcBef>
                <a:spcPts val="0"/>
              </a:spcBef>
              <a:spcAft>
                <a:spcPts val="0"/>
              </a:spcAft>
              <a:buNone/>
            </a:pPr>
            <a:r>
              <a:t/>
            </a:r>
            <a:endParaRPr/>
          </a:p>
        </p:txBody>
      </p:sp>
      <p:sp>
        <p:nvSpPr>
          <p:cNvPr id="136" name="Google Shape;136;p21"/>
          <p:cNvSpPr txBox="1"/>
          <p:nvPr>
            <p:ph idx="1" type="body"/>
          </p:nvPr>
        </p:nvSpPr>
        <p:spPr>
          <a:xfrm>
            <a:off x="729450" y="1441200"/>
            <a:ext cx="7688700" cy="3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Production Rules: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 -&gt; ACB|Cbb|Ba</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 -&gt; da|BC</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B-&gt; g|Є</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C-&gt; h| Є</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FIRST set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FIRST(S) = FIRST(A) U FIRST(B) U FIRST(C) = { d, g, h, Є, b,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FIRST(A) = { d } U FIRST(B) = { d, g, Є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FIRST(B) = { g, Є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FIRST(C) = { h, Є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FOLLOW Set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FOLLOW(S) = { $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FOLLOW(A)  = { h, g, $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FOLLOW(B) = { a, $, h, g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FOLLOW(C) = { b, g, $, h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