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9" r:id="rId4"/>
    <p:sldId id="259" r:id="rId5"/>
    <p:sldId id="260" r:id="rId6"/>
    <p:sldId id="265" r:id="rId7"/>
    <p:sldId id="276" r:id="rId8"/>
    <p:sldId id="262" r:id="rId9"/>
    <p:sldId id="274" r:id="rId10"/>
    <p:sldId id="275" r:id="rId11"/>
    <p:sldId id="264" r:id="rId12"/>
    <p:sldId id="278" r:id="rId13"/>
    <p:sldId id="285" r:id="rId14"/>
    <p:sldId id="286" r:id="rId15"/>
    <p:sldId id="280" r:id="rId16"/>
    <p:sldId id="281" r:id="rId17"/>
    <p:sldId id="282" r:id="rId18"/>
    <p:sldId id="283" r:id="rId19"/>
    <p:sldId id="284" r:id="rId20"/>
    <p:sldId id="279"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154550-8E75-49D7-8614-30CCA8F8926B}"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716A6-BA44-4E3E-BF78-1513D8BC6E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43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154550-8E75-49D7-8614-30CCA8F8926B}"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716A6-BA44-4E3E-BF78-1513D8BC6E9C}" type="slidenum">
              <a:rPr lang="en-IN" smtClean="0"/>
              <a:t>‹#›</a:t>
            </a:fld>
            <a:endParaRPr lang="en-IN"/>
          </a:p>
        </p:txBody>
      </p:sp>
    </p:spTree>
    <p:extLst>
      <p:ext uri="{BB962C8B-B14F-4D97-AF65-F5344CB8AC3E}">
        <p14:creationId xmlns:p14="http://schemas.microsoft.com/office/powerpoint/2010/main" val="142650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154550-8E75-49D7-8614-30CCA8F8926B}"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716A6-BA44-4E3E-BF78-1513D8BC6E9C}" type="slidenum">
              <a:rPr lang="en-IN" smtClean="0"/>
              <a:t>‹#›</a:t>
            </a:fld>
            <a:endParaRPr lang="en-IN"/>
          </a:p>
        </p:txBody>
      </p:sp>
    </p:spTree>
    <p:extLst>
      <p:ext uri="{BB962C8B-B14F-4D97-AF65-F5344CB8AC3E}">
        <p14:creationId xmlns:p14="http://schemas.microsoft.com/office/powerpoint/2010/main" val="185642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154550-8E75-49D7-8614-30CCA8F8926B}"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716A6-BA44-4E3E-BF78-1513D8BC6E9C}" type="slidenum">
              <a:rPr lang="en-IN" smtClean="0"/>
              <a:t>‹#›</a:t>
            </a:fld>
            <a:endParaRPr lang="en-IN"/>
          </a:p>
        </p:txBody>
      </p:sp>
    </p:spTree>
    <p:extLst>
      <p:ext uri="{BB962C8B-B14F-4D97-AF65-F5344CB8AC3E}">
        <p14:creationId xmlns:p14="http://schemas.microsoft.com/office/powerpoint/2010/main" val="1322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154550-8E75-49D7-8614-30CCA8F8926B}"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716A6-BA44-4E3E-BF78-1513D8BC6E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2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154550-8E75-49D7-8614-30CCA8F8926B}"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716A6-BA44-4E3E-BF78-1513D8BC6E9C}" type="slidenum">
              <a:rPr lang="en-IN" smtClean="0"/>
              <a:t>‹#›</a:t>
            </a:fld>
            <a:endParaRPr lang="en-IN"/>
          </a:p>
        </p:txBody>
      </p:sp>
    </p:spTree>
    <p:extLst>
      <p:ext uri="{BB962C8B-B14F-4D97-AF65-F5344CB8AC3E}">
        <p14:creationId xmlns:p14="http://schemas.microsoft.com/office/powerpoint/2010/main" val="115730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154550-8E75-49D7-8614-30CCA8F8926B}"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6716A6-BA44-4E3E-BF78-1513D8BC6E9C}" type="slidenum">
              <a:rPr lang="en-IN" smtClean="0"/>
              <a:t>‹#›</a:t>
            </a:fld>
            <a:endParaRPr lang="en-IN"/>
          </a:p>
        </p:txBody>
      </p:sp>
    </p:spTree>
    <p:extLst>
      <p:ext uri="{BB962C8B-B14F-4D97-AF65-F5344CB8AC3E}">
        <p14:creationId xmlns:p14="http://schemas.microsoft.com/office/powerpoint/2010/main" val="108511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154550-8E75-49D7-8614-30CCA8F8926B}"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6716A6-BA44-4E3E-BF78-1513D8BC6E9C}" type="slidenum">
              <a:rPr lang="en-IN" smtClean="0"/>
              <a:t>‹#›</a:t>
            </a:fld>
            <a:endParaRPr lang="en-IN"/>
          </a:p>
        </p:txBody>
      </p:sp>
    </p:spTree>
    <p:extLst>
      <p:ext uri="{BB962C8B-B14F-4D97-AF65-F5344CB8AC3E}">
        <p14:creationId xmlns:p14="http://schemas.microsoft.com/office/powerpoint/2010/main" val="316668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154550-8E75-49D7-8614-30CCA8F8926B}" type="datetimeFigureOut">
              <a:rPr lang="en-IN" smtClean="0"/>
              <a:t>26-05-2022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6716A6-BA44-4E3E-BF78-1513D8BC6E9C}" type="slidenum">
              <a:rPr lang="en-IN" smtClean="0"/>
              <a:t>‹#›</a:t>
            </a:fld>
            <a:endParaRPr lang="en-IN"/>
          </a:p>
        </p:txBody>
      </p:sp>
    </p:spTree>
    <p:extLst>
      <p:ext uri="{BB962C8B-B14F-4D97-AF65-F5344CB8AC3E}">
        <p14:creationId xmlns:p14="http://schemas.microsoft.com/office/powerpoint/2010/main" val="252161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154550-8E75-49D7-8614-30CCA8F8926B}" type="datetimeFigureOut">
              <a:rPr lang="en-IN" smtClean="0"/>
              <a:t>26-05-2022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6716A6-BA44-4E3E-BF78-1513D8BC6E9C}" type="slidenum">
              <a:rPr lang="en-IN" smtClean="0"/>
              <a:t>‹#›</a:t>
            </a:fld>
            <a:endParaRPr lang="en-IN"/>
          </a:p>
        </p:txBody>
      </p:sp>
    </p:spTree>
    <p:extLst>
      <p:ext uri="{BB962C8B-B14F-4D97-AF65-F5344CB8AC3E}">
        <p14:creationId xmlns:p14="http://schemas.microsoft.com/office/powerpoint/2010/main" val="230818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154550-8E75-49D7-8614-30CCA8F8926B}"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716A6-BA44-4E3E-BF78-1513D8BC6E9C}" type="slidenum">
              <a:rPr lang="en-IN" smtClean="0"/>
              <a:t>‹#›</a:t>
            </a:fld>
            <a:endParaRPr lang="en-IN"/>
          </a:p>
        </p:txBody>
      </p:sp>
    </p:spTree>
    <p:extLst>
      <p:ext uri="{BB962C8B-B14F-4D97-AF65-F5344CB8AC3E}">
        <p14:creationId xmlns:p14="http://schemas.microsoft.com/office/powerpoint/2010/main" val="387598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154550-8E75-49D7-8614-30CCA8F8926B}" type="datetimeFigureOut">
              <a:rPr lang="en-IN" smtClean="0"/>
              <a:t>26-05-2022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6716A6-BA44-4E3E-BF78-1513D8BC6E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8239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92576" y="2473309"/>
            <a:ext cx="2960682" cy="1200329"/>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Adesh Sinha (1SI19EE003)</a:t>
            </a:r>
          </a:p>
          <a:p>
            <a:pPr algn="ctr"/>
            <a:r>
              <a:rPr lang="en-US" dirty="0" err="1">
                <a:ln w="0"/>
                <a:effectLst>
                  <a:outerShdw blurRad="38100" dist="19050" dir="2700000" algn="tl" rotWithShape="0">
                    <a:schemeClr val="dk1">
                      <a:alpha val="40000"/>
                    </a:schemeClr>
                  </a:outerShdw>
                </a:effectLst>
              </a:rPr>
              <a:t>Abhineet</a:t>
            </a:r>
            <a:r>
              <a:rPr lang="en-US" dirty="0">
                <a:ln w="0"/>
                <a:effectLst>
                  <a:outerShdw blurRad="38100" dist="19050" dir="2700000" algn="tl" rotWithShape="0">
                    <a:schemeClr val="dk1">
                      <a:alpha val="40000"/>
                    </a:schemeClr>
                  </a:outerShdw>
                </a:effectLst>
              </a:rPr>
              <a:t> Kamal (1SI19EE001)</a:t>
            </a:r>
          </a:p>
          <a:p>
            <a:pPr algn="ctr"/>
            <a:r>
              <a:rPr lang="en-US" dirty="0" err="1">
                <a:ln w="0"/>
                <a:effectLst>
                  <a:outerShdw blurRad="38100" dist="19050" dir="2700000" algn="tl" rotWithShape="0">
                    <a:schemeClr val="dk1">
                      <a:alpha val="40000"/>
                    </a:schemeClr>
                  </a:outerShdw>
                </a:effectLst>
              </a:rPr>
              <a:t>Ayush</a:t>
            </a:r>
            <a:r>
              <a:rPr lang="en-US" dirty="0">
                <a:ln w="0"/>
                <a:effectLst>
                  <a:outerShdw blurRad="38100" dist="19050" dir="2700000" algn="tl" rotWithShape="0">
                    <a:schemeClr val="dk1">
                      <a:alpha val="40000"/>
                    </a:schemeClr>
                  </a:outerShdw>
                </a:effectLst>
              </a:rPr>
              <a:t> Raj (1SI19EE008)</a:t>
            </a:r>
          </a:p>
          <a:p>
            <a:pPr algn="ctr"/>
            <a:r>
              <a:rPr lang="en-US" dirty="0" err="1">
                <a:ln w="0"/>
                <a:effectLst>
                  <a:outerShdw blurRad="38100" dist="19050" dir="2700000" algn="tl" rotWithShape="0">
                    <a:schemeClr val="dk1">
                      <a:alpha val="40000"/>
                    </a:schemeClr>
                  </a:outerShdw>
                </a:effectLst>
              </a:rPr>
              <a:t>Mousam</a:t>
            </a:r>
            <a:r>
              <a:rPr lang="en-US" dirty="0">
                <a:ln w="0"/>
                <a:effectLst>
                  <a:outerShdw blurRad="38100" dist="19050" dir="2700000" algn="tl" rotWithShape="0">
                    <a:schemeClr val="dk1">
                      <a:alpha val="40000"/>
                    </a:schemeClr>
                  </a:outerShdw>
                </a:effectLst>
              </a:rPr>
              <a:t> Kumar (1SI19EE030)</a:t>
            </a:r>
          </a:p>
        </p:txBody>
      </p:sp>
      <p:sp>
        <p:nvSpPr>
          <p:cNvPr id="10" name="Rectangle 9"/>
          <p:cNvSpPr/>
          <p:nvPr/>
        </p:nvSpPr>
        <p:spPr>
          <a:xfrm>
            <a:off x="2795771" y="1788883"/>
            <a:ext cx="6354304" cy="523220"/>
          </a:xfrm>
          <a:prstGeom prst="rect">
            <a:avLst/>
          </a:prstGeom>
          <a:noFill/>
        </p:spPr>
        <p:txBody>
          <a:bodyPr wrap="none" lIns="91440" tIns="45720" rIns="91440" bIns="45720">
            <a:spAutoFit/>
          </a:bodyPr>
          <a:lstStyle/>
          <a:p>
            <a:pPr algn="ctr"/>
            <a:r>
              <a:rPr lang="en-US" sz="2800" b="1" dirty="0">
                <a:ln w="0"/>
                <a:effectLst>
                  <a:outerShdw blurRad="38100" dist="19050" dir="2700000" algn="tl" rotWithShape="0">
                    <a:schemeClr val="dk1">
                      <a:alpha val="40000"/>
                    </a:schemeClr>
                  </a:outerShdw>
                </a:effectLst>
              </a:rPr>
              <a:t>Mini Project – Battery Monitoring System</a:t>
            </a:r>
            <a:endParaRPr lang="en-US" sz="2800" b="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445447" y="4030846"/>
            <a:ext cx="3007811" cy="523220"/>
          </a:xfrm>
          <a:prstGeom prst="rect">
            <a:avLst/>
          </a:prstGeom>
          <a:noFill/>
        </p:spPr>
        <p:txBody>
          <a:bodyPr wrap="none" lIns="91440" tIns="45720" rIns="91440" bIns="45720">
            <a:spAutoFit/>
          </a:bodyPr>
          <a:lstStyle/>
          <a:p>
            <a:pPr algn="ctr"/>
            <a:r>
              <a:rPr lang="en-US" sz="2800" b="1" dirty="0">
                <a:ln w="0"/>
                <a:effectLst>
                  <a:outerShdw blurRad="38100" dist="19050" dir="2700000" algn="tl" rotWithShape="0">
                    <a:schemeClr val="dk1">
                      <a:alpha val="40000"/>
                    </a:schemeClr>
                  </a:outerShdw>
                </a:effectLst>
              </a:rPr>
              <a:t>Guide : </a:t>
            </a:r>
            <a:r>
              <a:rPr lang="en-US" sz="2800" b="1" dirty="0" err="1">
                <a:ln w="0"/>
                <a:effectLst>
                  <a:outerShdw blurRad="38100" dist="19050" dir="2700000" algn="tl" rotWithShape="0">
                    <a:schemeClr val="dk1">
                      <a:alpha val="40000"/>
                    </a:schemeClr>
                  </a:outerShdw>
                </a:effectLst>
              </a:rPr>
              <a:t>K.C.Rupesh</a:t>
            </a:r>
            <a:endParaRPr lang="en-US" sz="2800" b="1"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3082833" y="4537605"/>
            <a:ext cx="6122189" cy="1200329"/>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Assistant Professor ,Department of Electrical and Electronics</a:t>
            </a:r>
          </a:p>
          <a:p>
            <a:pPr algn="ctr"/>
            <a:r>
              <a:rPr lang="en-US" dirty="0">
                <a:ln w="0"/>
                <a:effectLst>
                  <a:outerShdw blurRad="38100" dist="19050" dir="2700000" algn="tl" rotWithShape="0">
                    <a:schemeClr val="dk1">
                      <a:alpha val="40000"/>
                    </a:schemeClr>
                  </a:outerShdw>
                </a:effectLst>
              </a:rPr>
              <a:t>SIT ,TUMKUR – 572103</a:t>
            </a:r>
          </a:p>
          <a:p>
            <a:pPr algn="ctr"/>
            <a:r>
              <a:rPr lang="en-US" b="0" cap="none" spc="0" dirty="0">
                <a:ln w="0"/>
                <a:solidFill>
                  <a:schemeClr val="tx1"/>
                </a:solidFill>
                <a:effectLst>
                  <a:outerShdw blurRad="38100" dist="19050" dir="2700000" algn="tl" rotWithShape="0">
                    <a:schemeClr val="dk1">
                      <a:alpha val="40000"/>
                    </a:schemeClr>
                  </a:outerShdw>
                </a:effectLst>
              </a:rPr>
              <a:t>DEPARTMENT OF ELECTRICAL AND ELECTRONICS ENGINEEGING</a:t>
            </a:r>
          </a:p>
          <a:p>
            <a:pPr algn="ctr"/>
            <a:r>
              <a:rPr lang="en-US" dirty="0">
                <a:ln w="0"/>
                <a:effectLst>
                  <a:outerShdw blurRad="38100" dist="19050" dir="2700000" algn="tl" rotWithShape="0">
                    <a:schemeClr val="dk1">
                      <a:alpha val="40000"/>
                    </a:schemeClr>
                  </a:outerShdw>
                </a:effectLst>
              </a:rPr>
              <a:t>2021 - 2022</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17" name="Rectangle 16"/>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spTree>
    <p:extLst>
      <p:ext uri="{BB962C8B-B14F-4D97-AF65-F5344CB8AC3E}">
        <p14:creationId xmlns:p14="http://schemas.microsoft.com/office/powerpoint/2010/main" val="224778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1977" y="2000006"/>
            <a:ext cx="3809524" cy="3809524"/>
          </a:xfrm>
          <a:prstGeom prst="rect">
            <a:avLst/>
          </a:prstGeom>
        </p:spPr>
      </p:pic>
      <p:sp>
        <p:nvSpPr>
          <p:cNvPr id="10" name="TextBox 9"/>
          <p:cNvSpPr txBox="1"/>
          <p:nvPr/>
        </p:nvSpPr>
        <p:spPr>
          <a:xfrm>
            <a:off x="509954" y="2420565"/>
            <a:ext cx="5671038" cy="3046988"/>
          </a:xfrm>
          <a:prstGeom prst="rect">
            <a:avLst/>
          </a:prstGeom>
          <a:noFill/>
        </p:spPr>
        <p:txBody>
          <a:bodyPr wrap="square" rtlCol="0">
            <a:spAutoFit/>
          </a:bodyPr>
          <a:lstStyle/>
          <a:p>
            <a:r>
              <a:rPr lang="en-US" sz="2400" dirty="0"/>
              <a:t>The circular rotating disk is specific to the electronic cars .Here the battery bank utilizes the battery and as soon the battery hits the specified usage mark it gets switched by another battery from the battery bank .The used battery now gets to charging position and another battery gets to utilization .</a:t>
            </a:r>
            <a:endParaRPr lang="en-IN" sz="2400" dirty="0"/>
          </a:p>
        </p:txBody>
      </p:sp>
    </p:spTree>
    <p:extLst>
      <p:ext uri="{BB962C8B-B14F-4D97-AF65-F5344CB8AC3E}">
        <p14:creationId xmlns:p14="http://schemas.microsoft.com/office/powerpoint/2010/main" val="287465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244781" y="1491784"/>
            <a:ext cx="6099042"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WORK COMPLETED :</a:t>
            </a:r>
          </a:p>
        </p:txBody>
      </p:sp>
      <p:sp>
        <p:nvSpPr>
          <p:cNvPr id="3" name="TextBox 2"/>
          <p:cNvSpPr txBox="1"/>
          <p:nvPr/>
        </p:nvSpPr>
        <p:spPr>
          <a:xfrm>
            <a:off x="0" y="2377520"/>
            <a:ext cx="121920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Circuit designing completed.</a:t>
            </a: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Measurement of parameter(voltage , current, temperature, state of health , state of charge(discharging rate)).</a:t>
            </a: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Changing the position of the battery. </a:t>
            </a:r>
          </a:p>
          <a:p>
            <a:endParaRPr lang="en-US"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91917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280184" y="1491784"/>
            <a:ext cx="2618281"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RESULT</a:t>
            </a:r>
            <a:r>
              <a:rPr lang="en-US" sz="5400" b="1" cap="none" spc="0" dirty="0">
                <a:ln w="0"/>
                <a:solidFill>
                  <a:schemeClr val="tx1"/>
                </a:solidFill>
                <a:effectLst>
                  <a:outerShdw blurRad="38100" dist="19050" dir="2700000" algn="tl" rotWithShape="0">
                    <a:schemeClr val="dk1">
                      <a:alpha val="40000"/>
                    </a:schemeClr>
                  </a:outerShdw>
                </a:effectLst>
              </a:rPr>
              <a:t> :</a:t>
            </a:r>
          </a:p>
        </p:txBody>
      </p:sp>
      <p:sp>
        <p:nvSpPr>
          <p:cNvPr id="3" name="TextBox 2"/>
          <p:cNvSpPr txBox="1"/>
          <p:nvPr/>
        </p:nvSpPr>
        <p:spPr>
          <a:xfrm>
            <a:off x="0" y="2377520"/>
            <a:ext cx="12192000"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battery monitoring system presents the required parameters on the serial monitor screen, further helping in calculation of SOC (State of Charge), SOH (State of Health) and the</a:t>
            </a:r>
          </a:p>
          <a:p>
            <a:r>
              <a:rPr lang="en-IN" sz="2400" dirty="0"/>
              <a:t>    SOA (Safe Operation Area)</a:t>
            </a:r>
          </a:p>
        </p:txBody>
      </p:sp>
    </p:spTree>
    <p:extLst>
      <p:ext uri="{BB962C8B-B14F-4D97-AF65-F5344CB8AC3E}">
        <p14:creationId xmlns:p14="http://schemas.microsoft.com/office/powerpoint/2010/main" val="278351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880866" y="2198366"/>
            <a:ext cx="4064635" cy="2461260"/>
          </a:xfrm>
          <a:prstGeom prst="rect">
            <a:avLst/>
          </a:prstGeom>
          <a:noFill/>
          <a:ln>
            <a:noFill/>
          </a:ln>
        </p:spPr>
      </p:pic>
      <p:sp>
        <p:nvSpPr>
          <p:cNvPr id="4" name="Rectangle 3"/>
          <p:cNvSpPr/>
          <p:nvPr/>
        </p:nvSpPr>
        <p:spPr>
          <a:xfrm>
            <a:off x="2065403" y="5021466"/>
            <a:ext cx="2012089" cy="507831"/>
          </a:xfrm>
          <a:prstGeom prst="rect">
            <a:avLst/>
          </a:prstGeom>
        </p:spPr>
        <p:txBody>
          <a:bodyPr wrap="none">
            <a:spAutoFit/>
          </a:bodyPr>
          <a:lstStyle/>
          <a:p>
            <a:pPr algn="ctr">
              <a:lnSpc>
                <a:spcPct val="150000"/>
              </a:lnSpc>
              <a:spcAft>
                <a:spcPts val="0"/>
              </a:spcAft>
            </a:pPr>
            <a:r>
              <a:rPr lang="en-IN" dirty="0" smtClean="0">
                <a:solidFill>
                  <a:srgbClr val="808080"/>
                </a:solidFill>
                <a:latin typeface="Times New Roman" panose="02020603050405020304" pitchFamily="18" charset="0"/>
                <a:ea typeface="Times New Roman" panose="02020603050405020304" pitchFamily="18" charset="0"/>
              </a:rPr>
              <a:t>Fig </a:t>
            </a:r>
            <a:r>
              <a:rPr lang="en-IN" dirty="0">
                <a:solidFill>
                  <a:srgbClr val="808080"/>
                </a:solidFill>
                <a:latin typeface="Times New Roman" panose="02020603050405020304" pitchFamily="18" charset="0"/>
                <a:ea typeface="Times New Roman" panose="02020603050405020304" pitchFamily="18" charset="0"/>
              </a:rPr>
              <a:t>circuit diagram</a:t>
            </a:r>
            <a:endParaRPr lang="en-IN" sz="36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8191571" y="5015605"/>
            <a:ext cx="2461700" cy="507831"/>
          </a:xfrm>
          <a:prstGeom prst="rect">
            <a:avLst/>
          </a:prstGeom>
        </p:spPr>
        <p:txBody>
          <a:bodyPr wrap="none">
            <a:spAutoFit/>
          </a:bodyPr>
          <a:lstStyle/>
          <a:p>
            <a:pPr algn="ctr">
              <a:lnSpc>
                <a:spcPct val="150000"/>
              </a:lnSpc>
              <a:spcAft>
                <a:spcPts val="0"/>
              </a:spcAft>
            </a:pPr>
            <a:r>
              <a:rPr lang="en-IN" dirty="0" smtClean="0">
                <a:solidFill>
                  <a:srgbClr val="808080"/>
                </a:solidFill>
                <a:latin typeface="Times New Roman" panose="02020603050405020304" pitchFamily="18" charset="0"/>
                <a:ea typeface="Times New Roman" panose="02020603050405020304" pitchFamily="18" charset="0"/>
              </a:rPr>
              <a:t>Working Model </a:t>
            </a:r>
            <a:r>
              <a:rPr lang="en-IN" dirty="0">
                <a:solidFill>
                  <a:srgbClr val="808080"/>
                </a:solidFill>
                <a:latin typeface="Times New Roman" panose="02020603050405020304" pitchFamily="18" charset="0"/>
                <a:ea typeface="Times New Roman" panose="02020603050405020304" pitchFamily="18" charset="0"/>
              </a:rPr>
              <a:t>diagram</a:t>
            </a:r>
            <a:endParaRPr lang="en-IN" sz="3600" dirty="0">
              <a:effectLst/>
              <a:latin typeface="Times New Roman" panose="02020603050405020304" pitchFamily="18" charset="0"/>
              <a:ea typeface="Times New Roman" panose="02020603050405020304" pitchFamily="18" charset="0"/>
            </a:endParaRPr>
          </a:p>
        </p:txBody>
      </p:sp>
      <p:pic>
        <p:nvPicPr>
          <p:cNvPr id="13" name="Picture 12" descr="C:\Users\adesh\Desktop\WhatsApp Image 2022-05-26 at 1.20.52 PM.jpe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4547" y="2225457"/>
            <a:ext cx="2865316" cy="2577295"/>
          </a:xfrm>
          <a:prstGeom prst="rect">
            <a:avLst/>
          </a:prstGeom>
          <a:noFill/>
          <a:ln>
            <a:noFill/>
          </a:ln>
        </p:spPr>
      </p:pic>
    </p:spTree>
    <p:extLst>
      <p:ext uri="{BB962C8B-B14F-4D97-AF65-F5344CB8AC3E}">
        <p14:creationId xmlns:p14="http://schemas.microsoft.com/office/powerpoint/2010/main" val="194852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083090" y="2198369"/>
            <a:ext cx="4064635" cy="246126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4" y="1521846"/>
            <a:ext cx="9471793" cy="4844427"/>
          </a:xfrm>
          <a:prstGeom prst="rect">
            <a:avLst/>
          </a:prstGeom>
        </p:spPr>
      </p:pic>
      <p:sp>
        <p:nvSpPr>
          <p:cNvPr id="11" name="Rectangle 10"/>
          <p:cNvSpPr/>
          <p:nvPr/>
        </p:nvSpPr>
        <p:spPr>
          <a:xfrm>
            <a:off x="10072573" y="3306968"/>
            <a:ext cx="1595309" cy="873572"/>
          </a:xfrm>
          <a:prstGeom prst="rect">
            <a:avLst/>
          </a:prstGeom>
        </p:spPr>
        <p:txBody>
          <a:bodyPr wrap="none">
            <a:spAutoFit/>
          </a:bodyPr>
          <a:lstStyle/>
          <a:p>
            <a:pPr algn="ctr">
              <a:lnSpc>
                <a:spcPct val="150000"/>
              </a:lnSpc>
              <a:spcAft>
                <a:spcPts val="0"/>
              </a:spcAft>
            </a:pPr>
            <a:r>
              <a:rPr lang="en-IN" dirty="0" smtClean="0">
                <a:solidFill>
                  <a:srgbClr val="808080"/>
                </a:solidFill>
                <a:latin typeface="Times New Roman" panose="02020603050405020304" pitchFamily="18" charset="0"/>
                <a:ea typeface="Times New Roman" panose="02020603050405020304" pitchFamily="18" charset="0"/>
              </a:rPr>
              <a:t>Serial Monitor </a:t>
            </a:r>
          </a:p>
          <a:p>
            <a:pPr algn="ctr">
              <a:lnSpc>
                <a:spcPct val="150000"/>
              </a:lnSpc>
              <a:spcAft>
                <a:spcPts val="0"/>
              </a:spcAft>
            </a:pPr>
            <a:r>
              <a:rPr lang="en-IN" dirty="0" smtClean="0">
                <a:solidFill>
                  <a:srgbClr val="808080"/>
                </a:solidFill>
                <a:latin typeface="Times New Roman" panose="02020603050405020304" pitchFamily="18" charset="0"/>
                <a:ea typeface="Times New Roman" panose="02020603050405020304" pitchFamily="18" charset="0"/>
              </a:rPr>
              <a:t>Screen-shot</a:t>
            </a:r>
            <a:endParaRPr lang="en-IN"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202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13685" y="1491784"/>
            <a:ext cx="6645602" cy="1754326"/>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SOH (State of Health) :</a:t>
            </a:r>
          </a:p>
          <a:p>
            <a:pPr algn="ct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F77FCFCC-79EC-BEB9-89C1-FADA56746459}"/>
              </a:ext>
            </a:extLst>
          </p:cNvPr>
          <p:cNvSpPr/>
          <p:nvPr/>
        </p:nvSpPr>
        <p:spPr>
          <a:xfrm>
            <a:off x="327676" y="2595503"/>
            <a:ext cx="11123984" cy="3785652"/>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State of health (SOH) is a figure of merit of the condition of a battery (or a cell, or a battery pack), compared to its ideal conditions. The units of SOH are percent points (100% = the battery's conditions match the battery's specifications).</a:t>
            </a:r>
          </a:p>
          <a:p>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b="0" cap="none" spc="0" dirty="0">
                <a:ln w="0"/>
                <a:solidFill>
                  <a:schemeClr val="tx1"/>
                </a:solidFill>
                <a:effectLst>
                  <a:outerShdw blurRad="38100" dist="19050" dir="2700000" algn="tl" rotWithShape="0">
                    <a:schemeClr val="dk1">
                      <a:alpha val="40000"/>
                    </a:schemeClr>
                  </a:outerShdw>
                </a:effectLst>
              </a:rPr>
              <a:t>Typically, a battery’s SOH will be 100% at the time of manufacture and will decrease over time and use.</a:t>
            </a:r>
          </a:p>
          <a:p>
            <a:r>
              <a:rPr lang="en-US" sz="2400" b="0" cap="none" spc="0" dirty="0">
                <a:ln w="0"/>
                <a:solidFill>
                  <a:schemeClr val="tx1"/>
                </a:solidFill>
                <a:effectLst>
                  <a:outerShdw blurRad="38100" dist="19050" dir="2700000" algn="tl" rotWithShape="0">
                    <a:schemeClr val="dk1">
                      <a:alpha val="40000"/>
                    </a:schemeClr>
                  </a:outerShdw>
                </a:effectLst>
              </a:rPr>
              <a:t>SOH = Total Capacity (Ah) / BOL Capacity (Ah)</a:t>
            </a:r>
          </a:p>
          <a:p>
            <a:r>
              <a:rPr lang="en-US" sz="2400" dirty="0">
                <a:ln w="0"/>
                <a:effectLst>
                  <a:outerShdw blurRad="38100" dist="19050" dir="2700000" algn="tl" rotWithShape="0">
                    <a:schemeClr val="dk1">
                      <a:alpha val="40000"/>
                    </a:schemeClr>
                  </a:outerShdw>
                </a:effectLst>
              </a:rPr>
              <a:t>		 ( BOL – Beginning of life )</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Alternatively battery Impedance can also be used for SOH calculation.</a:t>
            </a:r>
            <a:endParaRPr lang="en-US" sz="2400" b="0" cap="none" spc="0" dirty="0">
              <a:ln w="0"/>
              <a:solidFill>
                <a:schemeClr val="tx1"/>
              </a:solidFill>
              <a:effectLst>
                <a:outerShdw blurRad="38100" dist="19050" dir="2700000" algn="tl" rotWithShape="0">
                  <a:schemeClr val="dk1">
                    <a:alpha val="40000"/>
                  </a:schemeClr>
                </a:outerShdw>
              </a:effectLst>
            </a:endParaRPr>
          </a:p>
          <a:p>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00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C009C44A-6EA5-2532-2193-A15EE63235CB}"/>
              </a:ext>
            </a:extLst>
          </p:cNvPr>
          <p:cNvCxnSpPr/>
          <p:nvPr/>
        </p:nvCxnSpPr>
        <p:spPr>
          <a:xfrm flipV="1">
            <a:off x="3986784" y="5216000"/>
            <a:ext cx="4374701" cy="274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0CD124-90BA-6D6B-50F9-66C1C059E1E4}"/>
              </a:ext>
            </a:extLst>
          </p:cNvPr>
          <p:cNvCxnSpPr/>
          <p:nvPr/>
        </p:nvCxnSpPr>
        <p:spPr>
          <a:xfrm flipH="1" flipV="1">
            <a:off x="3941064" y="2224504"/>
            <a:ext cx="54864" cy="30266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13">
            <a:extLst>
              <a:ext uri="{FF2B5EF4-FFF2-40B4-BE49-F238E27FC236}">
                <a16:creationId xmlns:a16="http://schemas.microsoft.com/office/drawing/2014/main" id="{ED2D58B4-C0A9-1352-62C7-E12169E6F0F4}"/>
              </a:ext>
            </a:extLst>
          </p:cNvPr>
          <p:cNvSpPr/>
          <p:nvPr/>
        </p:nvSpPr>
        <p:spPr>
          <a:xfrm>
            <a:off x="4009293" y="3554606"/>
            <a:ext cx="3833446" cy="1222130"/>
          </a:xfrm>
          <a:custGeom>
            <a:avLst/>
            <a:gdLst>
              <a:gd name="connsiteX0" fmla="*/ 0 w 1336431"/>
              <a:gd name="connsiteY0" fmla="*/ 298938 h 298938"/>
              <a:gd name="connsiteX1" fmla="*/ 1336431 w 1336431"/>
              <a:gd name="connsiteY1" fmla="*/ 0 h 298938"/>
            </a:gdLst>
            <a:ahLst/>
            <a:cxnLst>
              <a:cxn ang="0">
                <a:pos x="connsiteX0" y="connsiteY0"/>
              </a:cxn>
              <a:cxn ang="0">
                <a:pos x="connsiteX1" y="connsiteY1"/>
              </a:cxn>
            </a:cxnLst>
            <a:rect l="l" t="t" r="r" b="b"/>
            <a:pathLst>
              <a:path w="1336431" h="298938">
                <a:moveTo>
                  <a:pt x="0" y="298938"/>
                </a:moveTo>
                <a:cubicBezTo>
                  <a:pt x="378069" y="235194"/>
                  <a:pt x="756139" y="171450"/>
                  <a:pt x="1336431"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895EC6E-9BCD-C317-4548-B003C1DD0371}"/>
              </a:ext>
            </a:extLst>
          </p:cNvPr>
          <p:cNvSpPr/>
          <p:nvPr/>
        </p:nvSpPr>
        <p:spPr>
          <a:xfrm>
            <a:off x="4678403" y="2391967"/>
            <a:ext cx="1571264"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Capacity (Ah)</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EA529F80-3B50-478E-4976-D17F5AB0FC8D}"/>
              </a:ext>
            </a:extLst>
          </p:cNvPr>
          <p:cNvSpPr/>
          <p:nvPr/>
        </p:nvSpPr>
        <p:spPr>
          <a:xfrm>
            <a:off x="6249667" y="5649277"/>
            <a:ext cx="161525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Charge Cycles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5AA087EF-FED7-7136-233A-F8FC3240EB7E}"/>
              </a:ext>
            </a:extLst>
          </p:cNvPr>
          <p:cNvSpPr/>
          <p:nvPr/>
        </p:nvSpPr>
        <p:spPr>
          <a:xfrm>
            <a:off x="4504943" y="3797907"/>
            <a:ext cx="1346844"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Impedance</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Freeform 14">
            <a:extLst>
              <a:ext uri="{FF2B5EF4-FFF2-40B4-BE49-F238E27FC236}">
                <a16:creationId xmlns:a16="http://schemas.microsoft.com/office/drawing/2014/main" id="{11450F1A-BC2D-1BC2-5E5F-BC2C97294CBA}"/>
              </a:ext>
            </a:extLst>
          </p:cNvPr>
          <p:cNvSpPr/>
          <p:nvPr/>
        </p:nvSpPr>
        <p:spPr>
          <a:xfrm rot="1703400">
            <a:off x="4038602" y="2418297"/>
            <a:ext cx="3833446" cy="1222130"/>
          </a:xfrm>
          <a:custGeom>
            <a:avLst/>
            <a:gdLst>
              <a:gd name="connsiteX0" fmla="*/ 0 w 1336431"/>
              <a:gd name="connsiteY0" fmla="*/ 298938 h 298938"/>
              <a:gd name="connsiteX1" fmla="*/ 1336431 w 1336431"/>
              <a:gd name="connsiteY1" fmla="*/ 0 h 298938"/>
            </a:gdLst>
            <a:ahLst/>
            <a:cxnLst>
              <a:cxn ang="0">
                <a:pos x="connsiteX0" y="connsiteY0"/>
              </a:cxn>
              <a:cxn ang="0">
                <a:pos x="connsiteX1" y="connsiteY1"/>
              </a:cxn>
            </a:cxnLst>
            <a:rect l="l" t="t" r="r" b="b"/>
            <a:pathLst>
              <a:path w="1336431" h="298938">
                <a:moveTo>
                  <a:pt x="0" y="298938"/>
                </a:moveTo>
                <a:cubicBezTo>
                  <a:pt x="378069" y="235194"/>
                  <a:pt x="756139" y="171450"/>
                  <a:pt x="1336431"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820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225962" y="1491784"/>
            <a:ext cx="6645602" cy="1754326"/>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SOC (State of Charge) </a:t>
            </a:r>
            <a:r>
              <a:rPr lang="en-US" sz="5400" dirty="0">
                <a:ln w="0"/>
                <a:effectLst>
                  <a:outerShdw blurRad="38100" dist="19050" dir="2700000" algn="tl" rotWithShape="0">
                    <a:schemeClr val="dk1">
                      <a:alpha val="40000"/>
                    </a:schemeClr>
                  </a:outerShdw>
                </a:effectLst>
              </a:rPr>
              <a: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F77FCFCC-79EC-BEB9-89C1-FADA56746459}"/>
              </a:ext>
            </a:extLst>
          </p:cNvPr>
          <p:cNvSpPr/>
          <p:nvPr/>
        </p:nvSpPr>
        <p:spPr>
          <a:xfrm>
            <a:off x="327676" y="2595503"/>
            <a:ext cx="11123984" cy="3416320"/>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State of charge (SOC) is the level of charge of an electric battery relative to its capacity. The units of SOC are percentage points (0% = empty; 100% = full). An alternative form of the same measure is the depth of discharge (DOD), the inverse of SOC (100% = empty; 0% = full). </a:t>
            </a:r>
          </a:p>
          <a:p>
            <a:endParaRPr lang="en-US" sz="2400" dirty="0">
              <a:ln w="0"/>
              <a:effectLst>
                <a:outerShdw blurRad="38100" dist="19050" dir="2700000" algn="tl" rotWithShape="0">
                  <a:schemeClr val="dk1">
                    <a:alpha val="40000"/>
                  </a:schemeClr>
                </a:outerShdw>
              </a:effectLst>
            </a:endParaRPr>
          </a:p>
          <a:p>
            <a:r>
              <a:rPr lang="en-US" sz="2400" b="0" cap="none" spc="0" dirty="0">
                <a:ln w="0"/>
                <a:solidFill>
                  <a:schemeClr val="tx1"/>
                </a:solidFill>
                <a:effectLst>
                  <a:outerShdw blurRad="38100" dist="19050" dir="2700000" algn="tl" rotWithShape="0">
                    <a:schemeClr val="dk1">
                      <a:alpha val="40000"/>
                    </a:schemeClr>
                  </a:outerShdw>
                </a:effectLst>
              </a:rPr>
              <a:t>SOC is normally used when discussing the current state of a battery in use, while DOD is most often seen when discussing the lifetime of the battery after repeated use.</a:t>
            </a:r>
          </a:p>
          <a:p>
            <a:r>
              <a:rPr lang="en-US" sz="2400" b="0" cap="none" spc="0" dirty="0">
                <a:ln w="0"/>
                <a:solidFill>
                  <a:schemeClr val="tx1"/>
                </a:solidFill>
                <a:effectLst>
                  <a:outerShdw blurRad="38100" dist="19050" dir="2700000" algn="tl" rotWithShape="0">
                    <a:schemeClr val="dk1">
                      <a:alpha val="40000"/>
                    </a:schemeClr>
                  </a:outerShdw>
                </a:effectLst>
              </a:rPr>
              <a:t>SOC = Capacity Remaining (Ah) / Total Capacity of battery (Ah)</a:t>
            </a:r>
          </a:p>
          <a:p>
            <a:r>
              <a:rPr lang="en-US" sz="2400" b="0" cap="none" spc="0" dirty="0">
                <a:ln w="0"/>
                <a:solidFill>
                  <a:schemeClr val="tx1"/>
                </a:solidFill>
                <a:effectLst>
                  <a:outerShdw blurRad="38100" dist="19050" dir="2700000" algn="tl" rotWithShape="0">
                    <a:schemeClr val="dk1">
                      <a:alpha val="40000"/>
                    </a:schemeClr>
                  </a:outerShdw>
                </a:effectLst>
              </a:rPr>
              <a:t>Alternatively open circuit voltage can also be used for SOC calculation.</a:t>
            </a:r>
          </a:p>
        </p:txBody>
      </p:sp>
    </p:spTree>
    <p:extLst>
      <p:ext uri="{BB962C8B-B14F-4D97-AF65-F5344CB8AC3E}">
        <p14:creationId xmlns:p14="http://schemas.microsoft.com/office/powerpoint/2010/main" val="3878982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335" y="-395141"/>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8" name="Straight Arrow Connector 17">
            <a:extLst>
              <a:ext uri="{FF2B5EF4-FFF2-40B4-BE49-F238E27FC236}">
                <a16:creationId xmlns:a16="http://schemas.microsoft.com/office/drawing/2014/main" id="{C843429D-9F4D-E032-7197-FAA822EF54DF}"/>
              </a:ext>
            </a:extLst>
          </p:cNvPr>
          <p:cNvCxnSpPr/>
          <p:nvPr/>
        </p:nvCxnSpPr>
        <p:spPr>
          <a:xfrm flipV="1">
            <a:off x="3986784" y="5134358"/>
            <a:ext cx="4374701" cy="274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3690B0F-B315-1AC7-3809-EF6DD10B5F4F}"/>
              </a:ext>
            </a:extLst>
          </p:cNvPr>
          <p:cNvCxnSpPr/>
          <p:nvPr/>
        </p:nvCxnSpPr>
        <p:spPr>
          <a:xfrm flipH="1" flipV="1">
            <a:off x="3941064" y="2142862"/>
            <a:ext cx="54864" cy="30266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reeform 1">
            <a:extLst>
              <a:ext uri="{FF2B5EF4-FFF2-40B4-BE49-F238E27FC236}">
                <a16:creationId xmlns:a16="http://schemas.microsoft.com/office/drawing/2014/main" id="{5B694AD8-C959-7BC2-A72C-6A023E4A2C67}"/>
              </a:ext>
            </a:extLst>
          </p:cNvPr>
          <p:cNvSpPr/>
          <p:nvPr/>
        </p:nvSpPr>
        <p:spPr>
          <a:xfrm>
            <a:off x="3941064" y="2628902"/>
            <a:ext cx="4095105" cy="2145323"/>
          </a:xfrm>
          <a:custGeom>
            <a:avLst/>
            <a:gdLst>
              <a:gd name="connsiteX0" fmla="*/ 0 w 2593730"/>
              <a:gd name="connsiteY0" fmla="*/ 33158 h 991519"/>
              <a:gd name="connsiteX1" fmla="*/ 835269 w 2593730"/>
              <a:gd name="connsiteY1" fmla="*/ 85911 h 991519"/>
              <a:gd name="connsiteX2" fmla="*/ 1389184 w 2593730"/>
              <a:gd name="connsiteY2" fmla="*/ 771711 h 991519"/>
              <a:gd name="connsiteX3" fmla="*/ 2593730 w 2593730"/>
              <a:gd name="connsiteY3" fmla="*/ 991519 h 991519"/>
            </a:gdLst>
            <a:ahLst/>
            <a:cxnLst>
              <a:cxn ang="0">
                <a:pos x="connsiteX0" y="connsiteY0"/>
              </a:cxn>
              <a:cxn ang="0">
                <a:pos x="connsiteX1" y="connsiteY1"/>
              </a:cxn>
              <a:cxn ang="0">
                <a:pos x="connsiteX2" y="connsiteY2"/>
              </a:cxn>
              <a:cxn ang="0">
                <a:pos x="connsiteX3" y="connsiteY3"/>
              </a:cxn>
            </a:cxnLst>
            <a:rect l="l" t="t" r="r" b="b"/>
            <a:pathLst>
              <a:path w="2593730" h="991519">
                <a:moveTo>
                  <a:pt x="0" y="33158"/>
                </a:moveTo>
                <a:cubicBezTo>
                  <a:pt x="301869" y="-2012"/>
                  <a:pt x="603738" y="-37181"/>
                  <a:pt x="835269" y="85911"/>
                </a:cubicBezTo>
                <a:cubicBezTo>
                  <a:pt x="1066800" y="209003"/>
                  <a:pt x="1096107" y="620776"/>
                  <a:pt x="1389184" y="771711"/>
                </a:cubicBezTo>
                <a:cubicBezTo>
                  <a:pt x="1682261" y="922646"/>
                  <a:pt x="2237642" y="771711"/>
                  <a:pt x="2593730" y="991519"/>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32A79FA-201F-20B9-1833-4BF00C2D7D71}"/>
              </a:ext>
            </a:extLst>
          </p:cNvPr>
          <p:cNvSpPr/>
          <p:nvPr/>
        </p:nvSpPr>
        <p:spPr>
          <a:xfrm>
            <a:off x="6823089" y="5567635"/>
            <a:ext cx="468398"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Ah</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A07F07CC-D51E-C8B5-C879-EFF523CDD1CC}"/>
              </a:ext>
            </a:extLst>
          </p:cNvPr>
          <p:cNvSpPr/>
          <p:nvPr/>
        </p:nvSpPr>
        <p:spPr>
          <a:xfrm rot="16200000">
            <a:off x="2735154" y="3456139"/>
            <a:ext cx="169835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Voltage (Volts)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8404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335" y="-395141"/>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603C3A4-E690-2770-59BD-52E0045945A0}"/>
              </a:ext>
            </a:extLst>
          </p:cNvPr>
          <p:cNvSpPr/>
          <p:nvPr/>
        </p:nvSpPr>
        <p:spPr>
          <a:xfrm>
            <a:off x="164434" y="1653236"/>
            <a:ext cx="792293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SOA (Safe Operation Area)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06B30CEB-E57D-FDD6-BB9E-E6DA6BE47EE2}"/>
              </a:ext>
            </a:extLst>
          </p:cNvPr>
          <p:cNvSpPr/>
          <p:nvPr/>
        </p:nvSpPr>
        <p:spPr>
          <a:xfrm>
            <a:off x="164434" y="2229292"/>
            <a:ext cx="5955452" cy="2785378"/>
          </a:xfrm>
          <a:prstGeom prst="rect">
            <a:avLst/>
          </a:prstGeom>
          <a:noFill/>
        </p:spPr>
        <p:txBody>
          <a:bodyPr wrap="square" lIns="91440" tIns="45720" rIns="91440" bIns="45720">
            <a:spAutoFit/>
          </a:bodyPr>
          <a:lstStyle/>
          <a:p>
            <a:endParaRPr lang="en-US" sz="2500" b="0" cap="none" spc="0" dirty="0">
              <a:ln w="0"/>
              <a:solidFill>
                <a:schemeClr val="tx1"/>
              </a:solidFill>
              <a:effectLst>
                <a:outerShdw blurRad="38100" dist="19050" dir="2700000" algn="tl" rotWithShape="0">
                  <a:schemeClr val="dk1">
                    <a:alpha val="40000"/>
                  </a:schemeClr>
                </a:outerShdw>
              </a:effectLst>
            </a:endParaRPr>
          </a:p>
          <a:p>
            <a:r>
              <a:rPr lang="en-US" sz="2500" dirty="0"/>
              <a:t>For battery, the </a:t>
            </a:r>
            <a:r>
              <a:rPr lang="en-US" sz="2500" b="1" dirty="0"/>
              <a:t>safe operating area</a:t>
            </a:r>
            <a:r>
              <a:rPr lang="en-US" sz="2500" dirty="0"/>
              <a:t> (SOA) is defined as the voltage and temperature conditions over which the battery can be expected to operate without self-damage and best output performance.</a:t>
            </a:r>
            <a:endParaRPr lang="en-US" sz="2500" b="0" cap="none" spc="0" dirty="0">
              <a:ln w="0"/>
              <a:solidFill>
                <a:schemeClr val="tx1"/>
              </a:solidFill>
              <a:effectLst>
                <a:outerShdw blurRad="38100" dist="19050" dir="2700000" algn="tl" rotWithShape="0">
                  <a:schemeClr val="dk1">
                    <a:alpha val="40000"/>
                  </a:schemeClr>
                </a:outerShdw>
              </a:effectLst>
            </a:endParaRPr>
          </a:p>
        </p:txBody>
      </p:sp>
      <p:cxnSp>
        <p:nvCxnSpPr>
          <p:cNvPr id="26" name="Straight Arrow Connector 25">
            <a:extLst>
              <a:ext uri="{FF2B5EF4-FFF2-40B4-BE49-F238E27FC236}">
                <a16:creationId xmlns:a16="http://schemas.microsoft.com/office/drawing/2014/main" id="{62D7E79F-07F5-0DEA-B19A-C898235BDB7C}"/>
              </a:ext>
            </a:extLst>
          </p:cNvPr>
          <p:cNvCxnSpPr/>
          <p:nvPr/>
        </p:nvCxnSpPr>
        <p:spPr>
          <a:xfrm flipV="1">
            <a:off x="7285148" y="5739759"/>
            <a:ext cx="4374701" cy="274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405D8BE-87CA-EADC-34EE-B37C7F30F62D}"/>
              </a:ext>
            </a:extLst>
          </p:cNvPr>
          <p:cNvCxnSpPr/>
          <p:nvPr/>
        </p:nvCxnSpPr>
        <p:spPr>
          <a:xfrm flipH="1" flipV="1">
            <a:off x="7239428" y="2748263"/>
            <a:ext cx="54864" cy="30266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A544B1C-F81B-1557-F6F3-428DEC5750FF}"/>
              </a:ext>
            </a:extLst>
          </p:cNvPr>
          <p:cNvSpPr/>
          <p:nvPr/>
        </p:nvSpPr>
        <p:spPr>
          <a:xfrm>
            <a:off x="9821935" y="5732165"/>
            <a:ext cx="1524648"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Temperature</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2D8FB53A-8F2C-B97D-9E24-0A7394746C3A}"/>
              </a:ext>
            </a:extLst>
          </p:cNvPr>
          <p:cNvSpPr/>
          <p:nvPr/>
        </p:nvSpPr>
        <p:spPr>
          <a:xfrm rot="16200000">
            <a:off x="6033518" y="4061540"/>
            <a:ext cx="169835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Voltage (Volts)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17C45FD5-A963-AAFB-A57B-BF492141ECB6}"/>
              </a:ext>
            </a:extLst>
          </p:cNvPr>
          <p:cNvSpPr/>
          <p:nvPr/>
        </p:nvSpPr>
        <p:spPr>
          <a:xfrm>
            <a:off x="7843987" y="3181550"/>
            <a:ext cx="2409092" cy="19292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6A6ED1BA-2573-7704-7FE8-B39A068C113E}"/>
              </a:ext>
            </a:extLst>
          </p:cNvPr>
          <p:cNvSpPr/>
          <p:nvPr/>
        </p:nvSpPr>
        <p:spPr>
          <a:xfrm>
            <a:off x="8072587" y="3412420"/>
            <a:ext cx="1925515" cy="14484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DB5624BD-23A2-242E-A583-DBDBD2AFD2B2}"/>
              </a:ext>
            </a:extLst>
          </p:cNvPr>
          <p:cNvSpPr/>
          <p:nvPr/>
        </p:nvSpPr>
        <p:spPr>
          <a:xfrm>
            <a:off x="8401082" y="3687040"/>
            <a:ext cx="135351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SOA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3107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2337054" y="1697434"/>
            <a:ext cx="7517892"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Mini Project Presentation</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959" y="2826414"/>
            <a:ext cx="5508701" cy="3098644"/>
          </a:xfrm>
          <a:prstGeom prst="rect">
            <a:avLst/>
          </a:prstGeom>
        </p:spPr>
      </p:pic>
      <p:sp>
        <p:nvSpPr>
          <p:cNvPr id="12" name="Rectangle 11"/>
          <p:cNvSpPr/>
          <p:nvPr/>
        </p:nvSpPr>
        <p:spPr>
          <a:xfrm>
            <a:off x="6095999" y="5168348"/>
            <a:ext cx="1073427" cy="7567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880644" y="2961380"/>
            <a:ext cx="4049165" cy="2585323"/>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Battery</a:t>
            </a:r>
          </a:p>
          <a:p>
            <a:pPr algn="ctr"/>
            <a:r>
              <a:rPr lang="en-US" sz="5400" b="0" cap="none" spc="0" dirty="0">
                <a:ln w="0"/>
                <a:solidFill>
                  <a:schemeClr val="tx1"/>
                </a:solidFill>
                <a:effectLst>
                  <a:outerShdw blurRad="38100" dist="19050" dir="2700000" algn="tl" rotWithShape="0">
                    <a:schemeClr val="dk1">
                      <a:alpha val="40000"/>
                    </a:schemeClr>
                  </a:outerShdw>
                </a:effectLst>
              </a:rPr>
              <a:t>Monitoring</a:t>
            </a:r>
          </a:p>
          <a:p>
            <a:pPr algn="ctr"/>
            <a:r>
              <a:rPr lang="en-US" sz="5400" dirty="0">
                <a:ln w="0"/>
                <a:effectLst>
                  <a:outerShdw blurRad="38100" dist="19050" dir="2700000" algn="tl" rotWithShape="0">
                    <a:schemeClr val="dk1">
                      <a:alpha val="40000"/>
                    </a:schemeClr>
                  </a:outerShdw>
                </a:effectLst>
              </a:rPr>
              <a:t>System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714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131730" y="1491784"/>
            <a:ext cx="6077498"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WORK TO BE DONE :</a:t>
            </a:r>
          </a:p>
        </p:txBody>
      </p:sp>
      <p:sp>
        <p:nvSpPr>
          <p:cNvPr id="3" name="TextBox 2"/>
          <p:cNvSpPr txBox="1"/>
          <p:nvPr/>
        </p:nvSpPr>
        <p:spPr>
          <a:xfrm>
            <a:off x="0" y="2377520"/>
            <a:ext cx="121920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Analysis of the parameter.</a:t>
            </a:r>
          </a:p>
          <a:p>
            <a:pPr marL="285750" indent="-285750">
              <a:buFont typeface="Arial" panose="020B0604020202020204" pitchFamily="34" charset="0"/>
              <a:buChar char="•"/>
            </a:pPr>
            <a:r>
              <a:rPr lang="en-US" sz="2400" dirty="0"/>
              <a:t>Showing the parameter through cloud computing</a:t>
            </a:r>
            <a:r>
              <a:rPr lang="en-US" sz="2400" dirty="0" smtClean="0"/>
              <a:t>.</a:t>
            </a:r>
          </a:p>
          <a:p>
            <a:pPr marL="285750" indent="-285750">
              <a:buFont typeface="Arial" panose="020B0604020202020204" pitchFamily="34" charset="0"/>
              <a:buChar char="•"/>
            </a:pPr>
            <a:r>
              <a:rPr lang="en-US" sz="2400" dirty="0" smtClean="0"/>
              <a:t>Adding the relay to the circuit.</a:t>
            </a: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20650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938644" y="2967335"/>
            <a:ext cx="4314707" cy="1200329"/>
          </a:xfrm>
          <a:prstGeom prst="rect">
            <a:avLst/>
          </a:prstGeom>
          <a:noFill/>
        </p:spPr>
        <p:txBody>
          <a:bodyPr wrap="none" lIns="91440" tIns="45720" rIns="91440" bIns="45720">
            <a:spAutoFit/>
          </a:bodyPr>
          <a:lstStyle/>
          <a:p>
            <a:pPr algn="ctr"/>
            <a:r>
              <a:rPr lang="en-US" sz="7200" b="1" dirty="0">
                <a:ln w="0"/>
                <a:effectLst>
                  <a:outerShdw blurRad="38100" dist="19050" dir="2700000" algn="tl" rotWithShape="0">
                    <a:schemeClr val="dk1">
                      <a:alpha val="40000"/>
                    </a:schemeClr>
                  </a:outerShdw>
                </a:effectLst>
                <a:latin typeface="Bodoni MT" panose="02070603080606020203" pitchFamily="18" charset="0"/>
              </a:rPr>
              <a:t>Thank you</a:t>
            </a:r>
            <a:endParaRPr lang="en-US" sz="7200" b="1" cap="none" spc="0" dirty="0">
              <a:ln w="0"/>
              <a:solidFill>
                <a:schemeClr val="tx1"/>
              </a:solidFill>
              <a:effectLst>
                <a:outerShdw blurRad="38100" dist="19050" dir="2700000" algn="tl" rotWithShape="0">
                  <a:schemeClr val="dk1">
                    <a:alpha val="40000"/>
                  </a:schemeClr>
                </a:outerShdw>
              </a:effectLst>
              <a:latin typeface="Bodoni MT" panose="02070603080606020203" pitchFamily="18" charset="0"/>
            </a:endParaRPr>
          </a:p>
        </p:txBody>
      </p:sp>
    </p:spTree>
    <p:extLst>
      <p:ext uri="{BB962C8B-B14F-4D97-AF65-F5344CB8AC3E}">
        <p14:creationId xmlns:p14="http://schemas.microsoft.com/office/powerpoint/2010/main" val="338720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0" y="1491784"/>
            <a:ext cx="2474909"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Content</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0" y="2558715"/>
            <a:ext cx="1145166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NEED OF BATTERY MONITORING </a:t>
            </a:r>
            <a:r>
              <a:rPr lang="en-US" sz="2400" dirty="0" smtClean="0"/>
              <a:t>SYSTEM</a:t>
            </a:r>
          </a:p>
          <a:p>
            <a:pPr marL="285750" indent="-285750">
              <a:buFont typeface="Arial" panose="020B0604020202020204" pitchFamily="34" charset="0"/>
              <a:buChar char="•"/>
            </a:pPr>
            <a:r>
              <a:rPr lang="en-US" sz="2400" dirty="0"/>
              <a:t>LITRATURE </a:t>
            </a:r>
            <a:r>
              <a:rPr lang="en-US" sz="2400" dirty="0" smtClean="0"/>
              <a:t>SURVEY</a:t>
            </a:r>
            <a:endParaRPr lang="en-US" sz="2400" dirty="0"/>
          </a:p>
          <a:p>
            <a:pPr marL="285750" indent="-285750">
              <a:buFont typeface="Arial" panose="020B0604020202020204" pitchFamily="34" charset="0"/>
              <a:buChar char="•"/>
            </a:pPr>
            <a:r>
              <a:rPr lang="en-US" sz="2400" dirty="0"/>
              <a:t>BLOCK </a:t>
            </a:r>
            <a:r>
              <a:rPr lang="en-US" sz="2400" dirty="0" smtClean="0"/>
              <a:t>DIAGRAM</a:t>
            </a:r>
            <a:endParaRPr lang="en-US" sz="2400" dirty="0"/>
          </a:p>
          <a:p>
            <a:pPr marL="285750" indent="-285750">
              <a:buFont typeface="Arial" panose="020B0604020202020204" pitchFamily="34" charset="0"/>
              <a:buChar char="•"/>
            </a:pPr>
            <a:r>
              <a:rPr lang="en-US" sz="2400" dirty="0" smtClean="0"/>
              <a:t>REQUIREMENT </a:t>
            </a:r>
          </a:p>
          <a:p>
            <a:pPr marL="285750" indent="-285750">
              <a:buFont typeface="Arial" panose="020B0604020202020204" pitchFamily="34" charset="0"/>
              <a:buChar char="•"/>
            </a:pPr>
            <a:r>
              <a:rPr lang="en-US" sz="2400" dirty="0" smtClean="0"/>
              <a:t>WORK COMPLETED</a:t>
            </a:r>
          </a:p>
          <a:p>
            <a:pPr marL="285750" indent="-285750">
              <a:buFont typeface="Arial" panose="020B0604020202020204" pitchFamily="34" charset="0"/>
              <a:buChar char="•"/>
            </a:pPr>
            <a:r>
              <a:rPr lang="en-US" sz="2400" dirty="0" smtClean="0"/>
              <a:t>RESULT</a:t>
            </a:r>
          </a:p>
          <a:p>
            <a:pPr marL="285750" indent="-285750">
              <a:buFont typeface="Arial" panose="020B0604020202020204" pitchFamily="34" charset="0"/>
              <a:buChar char="•"/>
            </a:pPr>
            <a:r>
              <a:rPr lang="en-US" sz="2400" dirty="0" smtClean="0"/>
              <a:t>WORK TO </a:t>
            </a:r>
            <a:r>
              <a:rPr lang="en-US" sz="2400" smtClean="0"/>
              <a:t>BE DONE</a:t>
            </a: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6571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0" y="1491784"/>
            <a:ext cx="4730655"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INTRODUCTION</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1" y="2223171"/>
            <a:ext cx="11451661" cy="415498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Battery Monitoring System (BMS) is enhanced  to provide a better performance and to monitor the operational system, performance and battery life such as charge and discharge process. </a:t>
            </a:r>
          </a:p>
          <a:p>
            <a:pPr marL="285750" indent="-285750">
              <a:buFont typeface="Arial" panose="020B0604020202020204" pitchFamily="34" charset="0"/>
              <a:buChar char="•"/>
            </a:pPr>
            <a:r>
              <a:rPr lang="en-US" sz="2400" dirty="0"/>
              <a:t>It consists of measuring devices to measure parameters such as battery voltage, current, efficiency, rate of charging and discharging and temperature. These parameters can be processed to estimate the state of charge and state of health of the battery.</a:t>
            </a:r>
          </a:p>
          <a:p>
            <a:pPr marL="285750" indent="-285750">
              <a:buFont typeface="Arial" panose="020B0604020202020204" pitchFamily="34" charset="0"/>
              <a:buChar char="•"/>
            </a:pPr>
            <a:r>
              <a:rPr lang="en-US" sz="2400" dirty="0"/>
              <a:t>The BMS sends alerts of battery parameters during exigencies, battery summary through E-mail/SMS. It also provides warnings of impending malfunction of voltage, current and temperature and displays the status of system on screen.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20332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0" y="1538341"/>
            <a:ext cx="11933011"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NEED OF BATTERY MONITORING SYSTEM</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flipH="1">
            <a:off x="0" y="2461671"/>
            <a:ext cx="1176595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To prevent battery failure and mitigate potential hazardous situations, there is a need for a supervising system that ensures that batteries function properly in the final application. This supervising system is referred to as a Battery Monitoring System (BMS).</a:t>
            </a:r>
          </a:p>
          <a:p>
            <a:pPr marL="285750" indent="-285750">
              <a:buFont typeface="Arial" panose="020B0604020202020204" pitchFamily="34" charset="0"/>
              <a:buChar char="•"/>
            </a:pPr>
            <a:r>
              <a:rPr lang="en-US" sz="2400" dirty="0"/>
              <a:t>Battery Monitoring System is an analogue and/or digital electronic hardware device complemented with specific software, that is added to a battery system. </a:t>
            </a:r>
          </a:p>
          <a:p>
            <a:pPr marL="285750" indent="-285750">
              <a:buFont typeface="Arial" panose="020B0604020202020204" pitchFamily="34" charset="0"/>
              <a:buChar char="•"/>
            </a:pPr>
            <a:r>
              <a:rPr lang="en-US" sz="2400" dirty="0"/>
              <a:t>The primary function of a BMS is to fulfil safety requirements. But there's more to it. Objectives related to the more efficient usage of battery cells and a prolongation of their lifetime are also being increasingly integrated into the design of BMS.</a:t>
            </a:r>
            <a:endParaRPr lang="en-IN" sz="2400"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34033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0" y="1509343"/>
            <a:ext cx="5706948"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LITRATURE SURVEY</a:t>
            </a:r>
            <a:endParaRPr lang="en-US" sz="5400" b="1"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10" name="Google Shape;89;p16"/>
          <p:cNvGraphicFramePr/>
          <p:nvPr>
            <p:extLst>
              <p:ext uri="{D42A27DB-BD31-4B8C-83A1-F6EECF244321}">
                <p14:modId xmlns:p14="http://schemas.microsoft.com/office/powerpoint/2010/main" val="1519549431"/>
              </p:ext>
            </p:extLst>
          </p:nvPr>
        </p:nvGraphicFramePr>
        <p:xfrm>
          <a:off x="120545" y="2393168"/>
          <a:ext cx="11950909" cy="3192447"/>
        </p:xfrm>
        <a:graphic>
          <a:graphicData uri="http://schemas.openxmlformats.org/drawingml/2006/table">
            <a:tbl>
              <a:tblPr firstRow="1" bandRow="1">
                <a:noFill/>
              </a:tblPr>
              <a:tblGrid>
                <a:gridCol w="3576742">
                  <a:extLst>
                    <a:ext uri="{9D8B030D-6E8A-4147-A177-3AD203B41FA5}">
                      <a16:colId xmlns:a16="http://schemas.microsoft.com/office/drawing/2014/main" val="20000"/>
                    </a:ext>
                  </a:extLst>
                </a:gridCol>
                <a:gridCol w="3576742">
                  <a:extLst>
                    <a:ext uri="{9D8B030D-6E8A-4147-A177-3AD203B41FA5}">
                      <a16:colId xmlns:a16="http://schemas.microsoft.com/office/drawing/2014/main" val="20001"/>
                    </a:ext>
                  </a:extLst>
                </a:gridCol>
                <a:gridCol w="4797425">
                  <a:extLst>
                    <a:ext uri="{9D8B030D-6E8A-4147-A177-3AD203B41FA5}">
                      <a16:colId xmlns:a16="http://schemas.microsoft.com/office/drawing/2014/main" val="20002"/>
                    </a:ext>
                  </a:extLst>
                </a:gridCol>
              </a:tblGrid>
              <a:tr h="399245">
                <a:tc>
                  <a:txBody>
                    <a:bodyPr/>
                    <a:lstStyle/>
                    <a:p>
                      <a:pPr marL="30480" marR="0" lvl="0" indent="0" algn="l" rtl="0">
                        <a:lnSpc>
                          <a:spcPct val="41904"/>
                        </a:lnSpc>
                        <a:spcBef>
                          <a:spcPts val="0"/>
                        </a:spcBef>
                        <a:spcAft>
                          <a:spcPts val="0"/>
                        </a:spcAft>
                        <a:buNone/>
                      </a:pPr>
                      <a:endParaRPr sz="2100" u="none" strike="noStrike" cap="none" dirty="0">
                        <a:latin typeface="Times New Roman"/>
                        <a:ea typeface="Times New Roman"/>
                        <a:cs typeface="Times New Roman"/>
                        <a:sym typeface="Times New Roman"/>
                      </a:endParaRPr>
                    </a:p>
                    <a:p>
                      <a:pPr marL="85090" marR="0" lvl="0" indent="0" algn="l" rtl="0">
                        <a:lnSpc>
                          <a:spcPct val="101428"/>
                        </a:lnSpc>
                        <a:spcBef>
                          <a:spcPts val="0"/>
                        </a:spcBef>
                        <a:spcAft>
                          <a:spcPts val="0"/>
                        </a:spcAft>
                        <a:buNone/>
                      </a:pPr>
                      <a:r>
                        <a:rPr lang="en-GB" sz="2000" b="1" u="none" strike="noStrike" cap="none" dirty="0">
                          <a:latin typeface="Arial"/>
                          <a:ea typeface="Arial"/>
                          <a:cs typeface="Arial"/>
                          <a:sym typeface="Arial"/>
                        </a:rPr>
                        <a:t>Name of the paper</a:t>
                      </a:r>
                      <a:endParaRPr sz="2000" u="none" strike="noStrike" cap="none" dirty="0">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r>
                        <a:rPr lang="en-GB" sz="2000" b="1" u="none" strike="noStrike" cap="none" dirty="0">
                          <a:latin typeface="Arial"/>
                          <a:ea typeface="Arial"/>
                          <a:cs typeface="Arial"/>
                          <a:sym typeface="Arial"/>
                        </a:rPr>
                        <a:t>Year of publication</a:t>
                      </a:r>
                      <a:endParaRPr sz="2000" u="none" strike="noStrike" cap="none" dirty="0">
                        <a:latin typeface="Arial"/>
                        <a:ea typeface="Arial"/>
                        <a:cs typeface="Arial"/>
                        <a:sym typeface="Arial"/>
                      </a:endParaRPr>
                    </a:p>
                  </a:txBody>
                  <a:tcPr marL="0" marR="0" marT="7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GB" sz="2000" b="1" u="none" strike="noStrike" cap="none" dirty="0">
                          <a:latin typeface="Arial"/>
                          <a:ea typeface="Arial"/>
                          <a:cs typeface="Arial"/>
                          <a:sym typeface="Arial"/>
                        </a:rPr>
                        <a:t>Conclusion</a:t>
                      </a:r>
                      <a:endParaRPr sz="2000" u="none" strike="noStrike" cap="none" dirty="0">
                        <a:latin typeface="Arial"/>
                        <a:ea typeface="Arial"/>
                        <a:cs typeface="Arial"/>
                        <a:sym typeface="Arial"/>
                      </a:endParaRPr>
                    </a:p>
                  </a:txBody>
                  <a:tcPr marL="0" marR="0" marT="7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21969">
                <a:tc>
                  <a:txBody>
                    <a:bodyPr/>
                    <a:lstStyle/>
                    <a:p>
                      <a:pPr marL="85090" marR="325120" lvl="0" indent="38735" algn="l" rtl="0">
                        <a:lnSpc>
                          <a:spcPct val="104500"/>
                        </a:lnSpc>
                        <a:spcBef>
                          <a:spcPts val="0"/>
                        </a:spcBef>
                        <a:spcAft>
                          <a:spcPts val="0"/>
                        </a:spcAft>
                        <a:buNone/>
                      </a:pPr>
                      <a:r>
                        <a:rPr lang="en-US" sz="1400" u="none" strike="noStrike" cap="none" dirty="0">
                          <a:latin typeface="Arial"/>
                          <a:ea typeface="Arial"/>
                          <a:cs typeface="Arial"/>
                          <a:sym typeface="Arial"/>
                        </a:rPr>
                        <a:t>1 .</a:t>
                      </a:r>
                      <a:r>
                        <a:rPr lang="en-US" sz="1400" dirty="0"/>
                        <a:t> Efficient Battery Monitoring System for E-Vehicles</a:t>
                      </a:r>
                      <a:endParaRPr sz="1400" u="none" strike="noStrike" cap="none" dirty="0">
                        <a:latin typeface="Arial"/>
                        <a:ea typeface="Arial"/>
                        <a:cs typeface="Arial"/>
                        <a:sym typeface="Arial"/>
                      </a:endParaRPr>
                    </a:p>
                  </a:txBody>
                  <a:tcPr marL="0" marR="0" marT="85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r>
                        <a:rPr lang="en-US" sz="1400" u="none" strike="noStrike" cap="none" dirty="0">
                          <a:latin typeface="Arial"/>
                          <a:ea typeface="Arial"/>
                          <a:cs typeface="Arial"/>
                          <a:sym typeface="Arial"/>
                        </a:rPr>
                        <a:t>2021</a:t>
                      </a:r>
                      <a:endParaRPr sz="1400" u="none" strike="noStrike" cap="none" dirty="0">
                        <a:latin typeface="Arial"/>
                        <a:ea typeface="Arial"/>
                        <a:cs typeface="Arial"/>
                        <a:sym typeface="Arial"/>
                      </a:endParaRPr>
                    </a:p>
                  </a:txBody>
                  <a:tcPr marL="0" marR="0" marT="800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dirty="0">
                        <a:latin typeface="Times New Roman"/>
                        <a:ea typeface="Times New Roman"/>
                        <a:cs typeface="Times New Roman"/>
                        <a:sym typeface="Times New Roman"/>
                      </a:endParaRPr>
                    </a:p>
                    <a:p>
                      <a:pPr marL="120650" marR="0" lvl="0" indent="0" algn="l" rtl="0">
                        <a:lnSpc>
                          <a:spcPct val="100000"/>
                        </a:lnSpc>
                        <a:spcBef>
                          <a:spcPts val="65"/>
                        </a:spcBef>
                        <a:spcAft>
                          <a:spcPts val="0"/>
                        </a:spcAft>
                        <a:buNone/>
                      </a:pPr>
                      <a:r>
                        <a:rPr lang="en-US" sz="1400" dirty="0"/>
                        <a:t>This battery monitoring system for electric vehicles can be used to monitor the real time health of the batteries present in electric cars, bikes or trucks. </a:t>
                      </a:r>
                      <a:endParaRPr sz="1400" u="none" strike="noStrike" cap="none" dirty="0">
                        <a:latin typeface="Arial"/>
                        <a:ea typeface="Arial"/>
                        <a:cs typeface="Arial"/>
                        <a:sym typeface="Arial"/>
                      </a:endParaRPr>
                    </a:p>
                  </a:txBody>
                  <a:tcPr marL="0" marR="0" marT="50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81290">
                <a:tc>
                  <a:txBody>
                    <a:bodyPr/>
                    <a:lstStyle/>
                    <a:p>
                      <a:pPr marL="85090" marR="280035" lvl="0" indent="0" algn="l" rtl="0">
                        <a:lnSpc>
                          <a:spcPct val="102299"/>
                        </a:lnSpc>
                        <a:spcBef>
                          <a:spcPts val="0"/>
                        </a:spcBef>
                        <a:spcAft>
                          <a:spcPts val="0"/>
                        </a:spcAft>
                        <a:buNone/>
                      </a:pPr>
                      <a:r>
                        <a:rPr lang="en-US" sz="1400" u="none" strike="noStrike" cap="none" dirty="0">
                          <a:latin typeface="Arial"/>
                          <a:ea typeface="Arial"/>
                          <a:cs typeface="Arial"/>
                          <a:sym typeface="Arial"/>
                        </a:rPr>
                        <a:t>2 . </a:t>
                      </a:r>
                      <a:r>
                        <a:rPr lang="en-US" sz="1400" dirty="0"/>
                        <a:t>Experimental Battery Monitoring System   Design for Electric Vehicle Applications .</a:t>
                      </a:r>
                      <a:endParaRPr sz="1400" u="none" strike="noStrike" cap="none" dirty="0">
                        <a:latin typeface="Arial"/>
                        <a:ea typeface="Arial"/>
                        <a:cs typeface="Arial"/>
                        <a:sym typeface="Arial"/>
                      </a:endParaRPr>
                    </a:p>
                  </a:txBody>
                  <a:tcPr marL="0" marR="0" marT="762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r>
                        <a:rPr lang="en-US" sz="1400" u="none" strike="noStrike" cap="none" dirty="0">
                          <a:latin typeface="Arial"/>
                          <a:ea typeface="Arial"/>
                          <a:cs typeface="Arial"/>
                          <a:sym typeface="Arial"/>
                        </a:rPr>
                        <a:t>2018</a:t>
                      </a:r>
                      <a:endParaRPr sz="1400" u="none" strike="noStrike" cap="none" dirty="0">
                        <a:latin typeface="Arial"/>
                        <a:ea typeface="Arial"/>
                        <a:cs typeface="Arial"/>
                        <a:sym typeface="Arial"/>
                      </a:endParaRPr>
                    </a:p>
                  </a:txBody>
                  <a:tcPr marL="0" marR="0" marT="800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725" marR="146685" lvl="0" indent="0" algn="l" rtl="0">
                        <a:lnSpc>
                          <a:spcPct val="100000"/>
                        </a:lnSpc>
                        <a:spcBef>
                          <a:spcPts val="0"/>
                        </a:spcBef>
                        <a:spcAft>
                          <a:spcPts val="0"/>
                        </a:spcAft>
                        <a:buNone/>
                      </a:pPr>
                      <a:r>
                        <a:rPr lang="en-US" sz="1400" dirty="0"/>
                        <a:t>This paper presents a detailed experimental design for a BMS with applications in electric vehicles. The functionality and the accuracy of sensors, processor and communications are discussed.</a:t>
                      </a:r>
                      <a:endParaRPr sz="1400" u="none" strike="noStrike" cap="none" dirty="0">
                        <a:latin typeface="Arial"/>
                        <a:ea typeface="Arial"/>
                        <a:cs typeface="Arial"/>
                        <a:sym typeface="Arial"/>
                      </a:endParaRPr>
                    </a:p>
                  </a:txBody>
                  <a:tcPr marL="0" marR="0" marT="806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16338">
                <a:tc>
                  <a:txBody>
                    <a:bodyPr/>
                    <a:lstStyle/>
                    <a:p>
                      <a:pPr marL="85090" marR="169545" lvl="0" indent="0" algn="l" rtl="0">
                        <a:lnSpc>
                          <a:spcPct val="100000"/>
                        </a:lnSpc>
                        <a:spcBef>
                          <a:spcPts val="0"/>
                        </a:spcBef>
                        <a:spcAft>
                          <a:spcPts val="0"/>
                        </a:spcAft>
                        <a:buNone/>
                      </a:pPr>
                      <a:r>
                        <a:rPr lang="en-US" sz="1400" u="none" strike="noStrike" cap="none" dirty="0">
                          <a:latin typeface="Arial"/>
                          <a:ea typeface="Arial"/>
                          <a:cs typeface="Arial"/>
                          <a:sym typeface="Arial"/>
                        </a:rPr>
                        <a:t>3 .</a:t>
                      </a:r>
                      <a:r>
                        <a:rPr lang="en-US" sz="1400" u="none" strike="noStrike" cap="none" baseline="0" dirty="0">
                          <a:latin typeface="Arial"/>
                          <a:ea typeface="Arial"/>
                          <a:cs typeface="Arial"/>
                          <a:sym typeface="Arial"/>
                        </a:rPr>
                        <a:t> </a:t>
                      </a:r>
                      <a:r>
                        <a:rPr lang="en-US" sz="1400" dirty="0"/>
                        <a:t>Research on Li-ion Battery Management System .</a:t>
                      </a:r>
                      <a:endParaRPr sz="1400" u="none" strike="noStrike" cap="none" dirty="0">
                        <a:latin typeface="Arial"/>
                        <a:ea typeface="Arial"/>
                        <a:cs typeface="Arial"/>
                        <a:sym typeface="Arial"/>
                      </a:endParaRPr>
                    </a:p>
                  </a:txBody>
                  <a:tcPr marL="0" marR="0" marT="806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r>
                        <a:rPr lang="en-US" sz="1400" u="none" strike="noStrike" cap="none" dirty="0">
                          <a:latin typeface="Arial"/>
                          <a:ea typeface="Arial"/>
                          <a:cs typeface="Arial"/>
                          <a:sym typeface="Arial"/>
                        </a:rPr>
                        <a:t>2010</a:t>
                      </a:r>
                      <a:endParaRPr sz="1400" u="none" strike="noStrike" cap="none" dirty="0">
                        <a:latin typeface="Arial"/>
                        <a:ea typeface="Arial"/>
                        <a:cs typeface="Arial"/>
                        <a:sym typeface="Arial"/>
                      </a:endParaRPr>
                    </a:p>
                  </a:txBody>
                  <a:tcPr marL="0" marR="0" marT="800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725" marR="141605" lvl="0" indent="34925" algn="l" rtl="0">
                        <a:lnSpc>
                          <a:spcPct val="100000"/>
                        </a:lnSpc>
                        <a:spcBef>
                          <a:spcPts val="0"/>
                        </a:spcBef>
                        <a:spcAft>
                          <a:spcPts val="0"/>
                        </a:spcAft>
                        <a:buNone/>
                      </a:pPr>
                      <a:r>
                        <a:rPr lang="en-US" sz="1400" dirty="0"/>
                        <a:t>This paper centers on measurement of battery voltage,    temperature , voltage and battery current. </a:t>
                      </a:r>
                      <a:endParaRPr sz="1400" u="none" strike="noStrike" cap="none" dirty="0">
                        <a:latin typeface="Arial"/>
                        <a:ea typeface="Arial"/>
                        <a:cs typeface="Arial"/>
                        <a:sym typeface="Arial"/>
                      </a:endParaRPr>
                    </a:p>
                  </a:txBody>
                  <a:tcPr marL="0" marR="0" marT="806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33642">
                <a:tc>
                  <a:txBody>
                    <a:bodyPr/>
                    <a:lstStyle/>
                    <a:p>
                      <a:pPr marL="85090" marR="214628" lvl="0" indent="0" algn="l" rtl="0">
                        <a:lnSpc>
                          <a:spcPct val="100000"/>
                        </a:lnSpc>
                        <a:spcBef>
                          <a:spcPts val="0"/>
                        </a:spcBef>
                        <a:spcAft>
                          <a:spcPts val="0"/>
                        </a:spcAft>
                        <a:buNone/>
                      </a:pPr>
                      <a:endParaRPr sz="1000" u="none" strike="noStrike" cap="none">
                        <a:latin typeface="Arial"/>
                        <a:ea typeface="Arial"/>
                        <a:cs typeface="Arial"/>
                        <a:sym typeface="Arial"/>
                      </a:endParaRPr>
                    </a:p>
                  </a:txBody>
                  <a:tcPr marL="0" marR="0" marT="806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endParaRPr sz="1100" u="none" strike="noStrike" cap="none">
                        <a:latin typeface="Arial"/>
                        <a:ea typeface="Arial"/>
                        <a:cs typeface="Arial"/>
                        <a:sym typeface="Arial"/>
                      </a:endParaRPr>
                    </a:p>
                  </a:txBody>
                  <a:tcPr marL="0" marR="0" marT="800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725" marR="266065" lvl="0" indent="0" algn="l" rtl="0">
                        <a:lnSpc>
                          <a:spcPct val="100000"/>
                        </a:lnSpc>
                        <a:spcBef>
                          <a:spcPts val="0"/>
                        </a:spcBef>
                        <a:spcAft>
                          <a:spcPts val="0"/>
                        </a:spcAft>
                        <a:buNone/>
                      </a:pPr>
                      <a:endParaRPr sz="1000" u="none" strike="noStrike" cap="none" dirty="0">
                        <a:latin typeface="Arial"/>
                        <a:ea typeface="Arial"/>
                        <a:cs typeface="Arial"/>
                        <a:sym typeface="Arial"/>
                      </a:endParaRPr>
                    </a:p>
                  </a:txBody>
                  <a:tcPr marL="0" marR="0" marT="806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8428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0" y="1481990"/>
            <a:ext cx="5112490"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BLOCK DIAGRAM</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343" y="2405320"/>
            <a:ext cx="5408619" cy="3810842"/>
          </a:xfrm>
          <a:prstGeom prst="rect">
            <a:avLst/>
          </a:prstGeom>
        </p:spPr>
      </p:pic>
    </p:spTree>
    <p:extLst>
      <p:ext uri="{BB962C8B-B14F-4D97-AF65-F5344CB8AC3E}">
        <p14:creationId xmlns:p14="http://schemas.microsoft.com/office/powerpoint/2010/main" val="202753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32000" y="1509343"/>
            <a:ext cx="4483279"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REQUIREMENT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175" y="2497510"/>
            <a:ext cx="3374928" cy="2531196"/>
          </a:xfrm>
          <a:prstGeom prst="rect">
            <a:avLst/>
          </a:prstGeom>
        </p:spPr>
      </p:pic>
      <p:sp>
        <p:nvSpPr>
          <p:cNvPr id="10" name="TextBox 9"/>
          <p:cNvSpPr txBox="1"/>
          <p:nvPr/>
        </p:nvSpPr>
        <p:spPr>
          <a:xfrm>
            <a:off x="1160586" y="5249008"/>
            <a:ext cx="1257300" cy="461665"/>
          </a:xfrm>
          <a:prstGeom prst="rect">
            <a:avLst/>
          </a:prstGeom>
          <a:noFill/>
        </p:spPr>
        <p:txBody>
          <a:bodyPr wrap="square" rtlCol="0">
            <a:spAutoFit/>
          </a:bodyPr>
          <a:lstStyle/>
          <a:p>
            <a:r>
              <a:rPr lang="en-US" sz="2400" dirty="0" smtClean="0"/>
              <a:t>Arduino</a:t>
            </a:r>
            <a:endParaRPr lang="en-IN" sz="24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0743" y="3061609"/>
            <a:ext cx="2029138" cy="2029138"/>
          </a:xfrm>
          <a:prstGeom prst="rect">
            <a:avLst/>
          </a:prstGeom>
        </p:spPr>
      </p:pic>
      <p:sp>
        <p:nvSpPr>
          <p:cNvPr id="4" name="Rectangle 3"/>
          <p:cNvSpPr/>
          <p:nvPr/>
        </p:nvSpPr>
        <p:spPr>
          <a:xfrm>
            <a:off x="3731872" y="5257773"/>
            <a:ext cx="2099742" cy="461665"/>
          </a:xfrm>
          <a:prstGeom prst="rect">
            <a:avLst/>
          </a:prstGeom>
        </p:spPr>
        <p:txBody>
          <a:bodyPr wrap="none">
            <a:spAutoFit/>
          </a:bodyPr>
          <a:lstStyle/>
          <a:p>
            <a:r>
              <a:rPr lang="en-US" sz="2400" dirty="0" smtClean="0"/>
              <a:t>Current </a:t>
            </a:r>
            <a:r>
              <a:rPr lang="en-US" sz="2400" dirty="0"/>
              <a:t>sensor </a:t>
            </a:r>
            <a:endParaRPr lang="en-IN" sz="2400" dirty="0"/>
          </a:p>
        </p:txBody>
      </p:sp>
      <p:sp>
        <p:nvSpPr>
          <p:cNvPr id="12" name="Rectangle 11"/>
          <p:cNvSpPr/>
          <p:nvPr/>
        </p:nvSpPr>
        <p:spPr>
          <a:xfrm>
            <a:off x="6372105" y="5257775"/>
            <a:ext cx="2015232" cy="461665"/>
          </a:xfrm>
          <a:prstGeom prst="rect">
            <a:avLst/>
          </a:prstGeom>
        </p:spPr>
        <p:txBody>
          <a:bodyPr wrap="none">
            <a:spAutoFit/>
          </a:bodyPr>
          <a:lstStyle/>
          <a:p>
            <a:r>
              <a:rPr lang="en-US" sz="2400" dirty="0" smtClean="0"/>
              <a:t>Voltage </a:t>
            </a:r>
            <a:r>
              <a:rPr lang="en-US" sz="2400" dirty="0"/>
              <a:t>sensor</a:t>
            </a:r>
            <a:endParaRPr lang="en-IN" sz="2400" dirty="0"/>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55875" y="2943539"/>
            <a:ext cx="2505807" cy="203432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64449" y="2623592"/>
            <a:ext cx="2279032" cy="2279032"/>
          </a:xfrm>
          <a:prstGeom prst="rect">
            <a:avLst/>
          </a:prstGeom>
        </p:spPr>
      </p:pic>
      <p:sp>
        <p:nvSpPr>
          <p:cNvPr id="15" name="Rectangle 14"/>
          <p:cNvSpPr/>
          <p:nvPr/>
        </p:nvSpPr>
        <p:spPr>
          <a:xfrm>
            <a:off x="9109440" y="5251912"/>
            <a:ext cx="2684838" cy="461665"/>
          </a:xfrm>
          <a:prstGeom prst="rect">
            <a:avLst/>
          </a:prstGeom>
        </p:spPr>
        <p:txBody>
          <a:bodyPr wrap="none">
            <a:spAutoFit/>
          </a:bodyPr>
          <a:lstStyle/>
          <a:p>
            <a:r>
              <a:rPr lang="en-US" sz="2400" dirty="0" smtClean="0"/>
              <a:t>Temperature </a:t>
            </a:r>
            <a:r>
              <a:rPr lang="en-US" sz="2400" dirty="0"/>
              <a:t>sensor</a:t>
            </a:r>
            <a:endParaRPr lang="en-IN" sz="2400" dirty="0"/>
          </a:p>
        </p:txBody>
      </p:sp>
    </p:spTree>
    <p:extLst>
      <p:ext uri="{BB962C8B-B14F-4D97-AF65-F5344CB8AC3E}">
        <p14:creationId xmlns:p14="http://schemas.microsoft.com/office/powerpoint/2010/main" val="424661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884"/>
            <a:ext cx="121920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9705" y="23443"/>
            <a:ext cx="9951955" cy="923330"/>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Siddaganga</a:t>
            </a:r>
            <a:r>
              <a:rPr lang="en-US" sz="5400" dirty="0">
                <a:ln w="0"/>
                <a:effectLst>
                  <a:outerShdw blurRad="38100" dist="19050" dir="2700000" algn="tl" rotWithShape="0">
                    <a:schemeClr val="dk1">
                      <a:alpha val="40000"/>
                    </a:schemeClr>
                  </a:outerShdw>
                </a:effectLst>
              </a:rPr>
              <a:t> Institute of Technology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73640" y="774104"/>
            <a:ext cx="7644720"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 autonomous Institute ,Affiliated to VTU </a:t>
            </a:r>
            <a:r>
              <a:rPr lang="en-US" sz="2000" dirty="0" err="1">
                <a:ln w="0"/>
                <a:effectLst>
                  <a:outerShdw blurRad="38100" dist="19050" dir="2700000" algn="tl" rotWithShape="0">
                    <a:schemeClr val="dk1">
                      <a:alpha val="40000"/>
                    </a:schemeClr>
                  </a:outerShdw>
                </a:effectLst>
              </a:rPr>
              <a:t>Belagavi</a:t>
            </a:r>
            <a:r>
              <a:rPr lang="en-US" sz="2000" dirty="0">
                <a:ln w="0"/>
                <a:effectLst>
                  <a:outerShdw blurRad="38100" dist="19050" dir="2700000" algn="tl" rotWithShape="0">
                    <a:schemeClr val="dk1">
                      <a:alpha val="40000"/>
                    </a:schemeClr>
                  </a:outerShdw>
                </a:effectLst>
              </a:rPr>
              <a:t> ,Approved by AICTE</a:t>
            </a:r>
          </a:p>
          <a:p>
            <a:pPr algn="ctr"/>
            <a:r>
              <a:rPr lang="en-US" sz="2000" b="0" cap="none" spc="0" dirty="0" err="1">
                <a:ln w="0"/>
                <a:solidFill>
                  <a:schemeClr val="tx1"/>
                </a:solidFill>
                <a:effectLst>
                  <a:outerShdw blurRad="38100" dist="19050" dir="2700000" algn="tl" rotWithShape="0">
                    <a:schemeClr val="dk1">
                      <a:alpha val="40000"/>
                    </a:schemeClr>
                  </a:outerShdw>
                </a:effectLst>
              </a:rPr>
              <a:t>B.H.Road</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Tumkur</a:t>
            </a:r>
            <a:r>
              <a:rPr lang="en-US" sz="2000" b="0" cap="none" spc="0" dirty="0">
                <a:ln w="0"/>
                <a:solidFill>
                  <a:schemeClr val="tx1"/>
                </a:solidFill>
                <a:effectLst>
                  <a:outerShdw blurRad="38100" dist="19050" dir="2700000" algn="tl" rotWithShape="0">
                    <a:schemeClr val="dk1">
                      <a:alpha val="40000"/>
                    </a:schemeClr>
                  </a:outerShdw>
                </a:effectLst>
              </a:rPr>
              <a:t> – 572103 ,Karnataka ,India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92" y="-502338"/>
            <a:ext cx="3275273" cy="2552831"/>
          </a:xfrm>
          <a:prstGeom prst="rect">
            <a:avLst/>
          </a:prstGeom>
        </p:spPr>
      </p:pic>
      <p:sp>
        <p:nvSpPr>
          <p:cNvPr id="9" name="Rectangle 8"/>
          <p:cNvSpPr/>
          <p:nvPr/>
        </p:nvSpPr>
        <p:spPr>
          <a:xfrm>
            <a:off x="3082833" y="6396335"/>
            <a:ext cx="57801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Electrical and Electronics Engineering  </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245" y="1881554"/>
            <a:ext cx="4302369" cy="4302369"/>
          </a:xfrm>
          <a:prstGeom prst="rect">
            <a:avLst/>
          </a:prstGeom>
        </p:spPr>
      </p:pic>
      <p:sp>
        <p:nvSpPr>
          <p:cNvPr id="10" name="TextBox 9"/>
          <p:cNvSpPr txBox="1"/>
          <p:nvPr/>
        </p:nvSpPr>
        <p:spPr>
          <a:xfrm>
            <a:off x="424962" y="2420565"/>
            <a:ext cx="5671038" cy="3046988"/>
          </a:xfrm>
          <a:prstGeom prst="rect">
            <a:avLst/>
          </a:prstGeom>
          <a:noFill/>
        </p:spPr>
        <p:txBody>
          <a:bodyPr wrap="square" rtlCol="0">
            <a:spAutoFit/>
          </a:bodyPr>
          <a:lstStyle/>
          <a:p>
            <a:r>
              <a:rPr lang="en-US" sz="2400" dirty="0"/>
              <a:t>The battery protection relay’s main function is to protect the battery from getting damaged or damaging the other battery of the battery bank .As soon as the condition of the battery gets to undesirable change the supply is cut off of the battery and from the battery thus saving the battery from any damage.</a:t>
            </a:r>
            <a:endParaRPr lang="en-IN" sz="2400" dirty="0"/>
          </a:p>
        </p:txBody>
      </p:sp>
    </p:spTree>
    <p:extLst>
      <p:ext uri="{BB962C8B-B14F-4D97-AF65-F5344CB8AC3E}">
        <p14:creationId xmlns:p14="http://schemas.microsoft.com/office/powerpoint/2010/main" val="35391582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796</TotalTime>
  <Words>1555</Words>
  <Application>Microsoft Office PowerPoint</Application>
  <PresentationFormat>Widescreen</PresentationFormat>
  <Paragraphs>183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Bodoni MT</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Adesh Sinha</dc:creator>
  <cp:lastModifiedBy>Adesh Sinha</cp:lastModifiedBy>
  <cp:revision>38</cp:revision>
  <dcterms:created xsi:type="dcterms:W3CDTF">2021-12-10T16:48:48Z</dcterms:created>
  <dcterms:modified xsi:type="dcterms:W3CDTF">2022-05-26T08:19:30Z</dcterms:modified>
</cp:coreProperties>
</file>