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7"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CEC"/>
    <a:srgbClr val="1287C3"/>
    <a:srgbClr val="595959"/>
    <a:srgbClr val="404040"/>
    <a:srgbClr val="E0E2E2"/>
    <a:srgbClr val="EEEF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0" d="100"/>
          <a:sy n="100" d="100"/>
        </p:scale>
        <p:origin x="99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1CF5DD-F432-4FFD-A988-E1A252E02C05}" type="datetimeFigureOut">
              <a:rPr lang="en-IN" smtClean="0"/>
              <a:t>17-09-2024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890FE11-F6CD-4AFD-AA2E-255580DD680E}" type="slidenum">
              <a:rPr lang="en-IN" smtClean="0"/>
              <a:t>‹#›</a:t>
            </a:fld>
            <a:endParaRPr lang="en-IN"/>
          </a:p>
        </p:txBody>
      </p:sp>
    </p:spTree>
    <p:extLst>
      <p:ext uri="{BB962C8B-B14F-4D97-AF65-F5344CB8AC3E}">
        <p14:creationId xmlns:p14="http://schemas.microsoft.com/office/powerpoint/2010/main" val="2621127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1CF5DD-F432-4FFD-A988-E1A252E02C05}"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90FE11-F6CD-4AFD-AA2E-255580DD680E}" type="slidenum">
              <a:rPr lang="en-IN" smtClean="0"/>
              <a:t>‹#›</a:t>
            </a:fld>
            <a:endParaRPr lang="en-IN"/>
          </a:p>
        </p:txBody>
      </p:sp>
    </p:spTree>
    <p:extLst>
      <p:ext uri="{BB962C8B-B14F-4D97-AF65-F5344CB8AC3E}">
        <p14:creationId xmlns:p14="http://schemas.microsoft.com/office/powerpoint/2010/main" val="125942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1CF5DD-F432-4FFD-A988-E1A252E02C05}"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0FE11-F6CD-4AFD-AA2E-255580DD680E}" type="slidenum">
              <a:rPr lang="en-IN" smtClean="0"/>
              <a:t>‹#›</a:t>
            </a:fld>
            <a:endParaRPr lang="en-IN"/>
          </a:p>
        </p:txBody>
      </p:sp>
    </p:spTree>
    <p:extLst>
      <p:ext uri="{BB962C8B-B14F-4D97-AF65-F5344CB8AC3E}">
        <p14:creationId xmlns:p14="http://schemas.microsoft.com/office/powerpoint/2010/main" val="3251958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1CF5DD-F432-4FFD-A988-E1A252E02C05}"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0FE11-F6CD-4AFD-AA2E-255580DD680E}" type="slidenum">
              <a:rPr lang="en-IN" smtClean="0"/>
              <a:t>‹#›</a:t>
            </a:fld>
            <a:endParaRPr lang="en-IN"/>
          </a:p>
        </p:txBody>
      </p:sp>
    </p:spTree>
    <p:extLst>
      <p:ext uri="{BB962C8B-B14F-4D97-AF65-F5344CB8AC3E}">
        <p14:creationId xmlns:p14="http://schemas.microsoft.com/office/powerpoint/2010/main" val="1524373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1CF5DD-F432-4FFD-A988-E1A252E02C05}"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0FE11-F6CD-4AFD-AA2E-255580DD680E}" type="slidenum">
              <a:rPr lang="en-IN" smtClean="0"/>
              <a:t>‹#›</a:t>
            </a:fld>
            <a:endParaRPr lang="en-IN"/>
          </a:p>
        </p:txBody>
      </p:sp>
    </p:spTree>
    <p:extLst>
      <p:ext uri="{BB962C8B-B14F-4D97-AF65-F5344CB8AC3E}">
        <p14:creationId xmlns:p14="http://schemas.microsoft.com/office/powerpoint/2010/main" val="3080799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1CF5DD-F432-4FFD-A988-E1A252E02C05}"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0FE11-F6CD-4AFD-AA2E-255580DD680E}" type="slidenum">
              <a:rPr lang="en-IN" smtClean="0"/>
              <a:t>‹#›</a:t>
            </a:fld>
            <a:endParaRPr lang="en-IN"/>
          </a:p>
        </p:txBody>
      </p:sp>
    </p:spTree>
    <p:extLst>
      <p:ext uri="{BB962C8B-B14F-4D97-AF65-F5344CB8AC3E}">
        <p14:creationId xmlns:p14="http://schemas.microsoft.com/office/powerpoint/2010/main" val="2846181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1CF5DD-F432-4FFD-A988-E1A252E02C05}"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0FE11-F6CD-4AFD-AA2E-255580DD680E}" type="slidenum">
              <a:rPr lang="en-IN" smtClean="0"/>
              <a:t>‹#›</a:t>
            </a:fld>
            <a:endParaRPr lang="en-IN"/>
          </a:p>
        </p:txBody>
      </p:sp>
    </p:spTree>
    <p:extLst>
      <p:ext uri="{BB962C8B-B14F-4D97-AF65-F5344CB8AC3E}">
        <p14:creationId xmlns:p14="http://schemas.microsoft.com/office/powerpoint/2010/main" val="3798424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1CF5DD-F432-4FFD-A988-E1A252E02C05}"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0FE11-F6CD-4AFD-AA2E-255580DD680E}" type="slidenum">
              <a:rPr lang="en-IN" smtClean="0"/>
              <a:t>‹#›</a:t>
            </a:fld>
            <a:endParaRPr lang="en-IN"/>
          </a:p>
        </p:txBody>
      </p:sp>
    </p:spTree>
    <p:extLst>
      <p:ext uri="{BB962C8B-B14F-4D97-AF65-F5344CB8AC3E}">
        <p14:creationId xmlns:p14="http://schemas.microsoft.com/office/powerpoint/2010/main" val="2779577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1CF5DD-F432-4FFD-A988-E1A252E02C05}"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0FE11-F6CD-4AFD-AA2E-255580DD680E}" type="slidenum">
              <a:rPr lang="en-IN" smtClean="0"/>
              <a:t>‹#›</a:t>
            </a:fld>
            <a:endParaRPr lang="en-IN"/>
          </a:p>
        </p:txBody>
      </p:sp>
    </p:spTree>
    <p:extLst>
      <p:ext uri="{BB962C8B-B14F-4D97-AF65-F5344CB8AC3E}">
        <p14:creationId xmlns:p14="http://schemas.microsoft.com/office/powerpoint/2010/main" val="620873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1CF5DD-F432-4FFD-A988-E1A252E02C05}"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890FE11-F6CD-4AFD-AA2E-255580DD680E}" type="slidenum">
              <a:rPr lang="en-IN" smtClean="0"/>
              <a:t>‹#›</a:t>
            </a:fld>
            <a:endParaRPr lang="en-IN"/>
          </a:p>
        </p:txBody>
      </p:sp>
    </p:spTree>
    <p:extLst>
      <p:ext uri="{BB962C8B-B14F-4D97-AF65-F5344CB8AC3E}">
        <p14:creationId xmlns:p14="http://schemas.microsoft.com/office/powerpoint/2010/main" val="429464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1CF5DD-F432-4FFD-A988-E1A252E02C05}"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0FE11-F6CD-4AFD-AA2E-255580DD680E}" type="slidenum">
              <a:rPr lang="en-IN" smtClean="0"/>
              <a:t>‹#›</a:t>
            </a:fld>
            <a:endParaRPr lang="en-IN"/>
          </a:p>
        </p:txBody>
      </p:sp>
    </p:spTree>
    <p:extLst>
      <p:ext uri="{BB962C8B-B14F-4D97-AF65-F5344CB8AC3E}">
        <p14:creationId xmlns:p14="http://schemas.microsoft.com/office/powerpoint/2010/main" val="3562474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1CF5DD-F432-4FFD-A988-E1A252E02C05}"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90FE11-F6CD-4AFD-AA2E-255580DD680E}" type="slidenum">
              <a:rPr lang="en-IN" smtClean="0"/>
              <a:t>‹#›</a:t>
            </a:fld>
            <a:endParaRPr lang="en-IN"/>
          </a:p>
        </p:txBody>
      </p:sp>
    </p:spTree>
    <p:extLst>
      <p:ext uri="{BB962C8B-B14F-4D97-AF65-F5344CB8AC3E}">
        <p14:creationId xmlns:p14="http://schemas.microsoft.com/office/powerpoint/2010/main" val="346121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1CF5DD-F432-4FFD-A988-E1A252E02C05}" type="datetimeFigureOut">
              <a:rPr lang="en-IN" smtClean="0"/>
              <a:t>17-09-2024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90FE11-F6CD-4AFD-AA2E-255580DD680E}" type="slidenum">
              <a:rPr lang="en-IN" smtClean="0"/>
              <a:t>‹#›</a:t>
            </a:fld>
            <a:endParaRPr lang="en-IN"/>
          </a:p>
        </p:txBody>
      </p:sp>
    </p:spTree>
    <p:extLst>
      <p:ext uri="{BB962C8B-B14F-4D97-AF65-F5344CB8AC3E}">
        <p14:creationId xmlns:p14="http://schemas.microsoft.com/office/powerpoint/2010/main" val="2974256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1CF5DD-F432-4FFD-A988-E1A252E02C05}" type="datetimeFigureOut">
              <a:rPr lang="en-IN" smtClean="0"/>
              <a:t>17-09-2024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90FE11-F6CD-4AFD-AA2E-255580DD680E}" type="slidenum">
              <a:rPr lang="en-IN" smtClean="0"/>
              <a:t>‹#›</a:t>
            </a:fld>
            <a:endParaRPr lang="en-IN"/>
          </a:p>
        </p:txBody>
      </p:sp>
    </p:spTree>
    <p:extLst>
      <p:ext uri="{BB962C8B-B14F-4D97-AF65-F5344CB8AC3E}">
        <p14:creationId xmlns:p14="http://schemas.microsoft.com/office/powerpoint/2010/main" val="13789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CF5DD-F432-4FFD-A988-E1A252E02C05}" type="datetimeFigureOut">
              <a:rPr lang="en-IN" smtClean="0"/>
              <a:t>17-09-2024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90FE11-F6CD-4AFD-AA2E-255580DD680E}" type="slidenum">
              <a:rPr lang="en-IN" smtClean="0"/>
              <a:t>‹#›</a:t>
            </a:fld>
            <a:endParaRPr lang="en-IN"/>
          </a:p>
        </p:txBody>
      </p:sp>
    </p:spTree>
    <p:extLst>
      <p:ext uri="{BB962C8B-B14F-4D97-AF65-F5344CB8AC3E}">
        <p14:creationId xmlns:p14="http://schemas.microsoft.com/office/powerpoint/2010/main" val="3658296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1CF5DD-F432-4FFD-A988-E1A252E02C05}"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90FE11-F6CD-4AFD-AA2E-255580DD680E}" type="slidenum">
              <a:rPr lang="en-IN" smtClean="0"/>
              <a:t>‹#›</a:t>
            </a:fld>
            <a:endParaRPr lang="en-IN"/>
          </a:p>
        </p:txBody>
      </p:sp>
    </p:spTree>
    <p:extLst>
      <p:ext uri="{BB962C8B-B14F-4D97-AF65-F5344CB8AC3E}">
        <p14:creationId xmlns:p14="http://schemas.microsoft.com/office/powerpoint/2010/main" val="1240674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1CF5DD-F432-4FFD-A988-E1A252E02C05}"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90FE11-F6CD-4AFD-AA2E-255580DD680E}" type="slidenum">
              <a:rPr lang="en-IN" smtClean="0"/>
              <a:t>‹#›</a:t>
            </a:fld>
            <a:endParaRPr lang="en-IN"/>
          </a:p>
        </p:txBody>
      </p:sp>
    </p:spTree>
    <p:extLst>
      <p:ext uri="{BB962C8B-B14F-4D97-AF65-F5344CB8AC3E}">
        <p14:creationId xmlns:p14="http://schemas.microsoft.com/office/powerpoint/2010/main" val="3223615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1CF5DD-F432-4FFD-A988-E1A252E02C05}" type="datetimeFigureOut">
              <a:rPr lang="en-IN" smtClean="0"/>
              <a:t>17-09-2024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90FE11-F6CD-4AFD-AA2E-255580DD680E}" type="slidenum">
              <a:rPr lang="en-IN" smtClean="0"/>
              <a:t>‹#›</a:t>
            </a:fld>
            <a:endParaRPr lang="en-IN"/>
          </a:p>
        </p:txBody>
      </p:sp>
    </p:spTree>
    <p:extLst>
      <p:ext uri="{BB962C8B-B14F-4D97-AF65-F5344CB8AC3E}">
        <p14:creationId xmlns:p14="http://schemas.microsoft.com/office/powerpoint/2010/main" val="17176199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D7C1F-BE36-7AE8-5C8D-B0BC8E1F0E91}"/>
              </a:ext>
            </a:extLst>
          </p:cNvPr>
          <p:cNvSpPr>
            <a:spLocks noGrp="1"/>
          </p:cNvSpPr>
          <p:nvPr>
            <p:ph type="ctrTitle"/>
          </p:nvPr>
        </p:nvSpPr>
        <p:spPr/>
        <p:txBody>
          <a:bodyPr>
            <a:normAutofit/>
          </a:bodyPr>
          <a:lstStyle/>
          <a:p>
            <a:r>
              <a:rPr lang="en-IN" dirty="0">
                <a:latin typeface="Arial" panose="020B0604020202020204" pitchFamily="34" charset="0"/>
                <a:cs typeface="Arial" panose="020B0604020202020204" pitchFamily="34" charset="0"/>
              </a:rPr>
              <a:t>Olympic Medal Winner Analysis</a:t>
            </a:r>
          </a:p>
        </p:txBody>
      </p:sp>
    </p:spTree>
    <p:extLst>
      <p:ext uri="{BB962C8B-B14F-4D97-AF65-F5344CB8AC3E}">
        <p14:creationId xmlns:p14="http://schemas.microsoft.com/office/powerpoint/2010/main" val="179490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2890F-0FA8-7578-0933-4D8C876B88F3}"/>
              </a:ext>
            </a:extLst>
          </p:cNvPr>
          <p:cNvSpPr>
            <a:spLocks noGrp="1"/>
          </p:cNvSpPr>
          <p:nvPr>
            <p:ph type="title"/>
          </p:nvPr>
        </p:nvSpPr>
        <p:spPr>
          <a:xfrm>
            <a:off x="1265236" y="0"/>
            <a:ext cx="10018713" cy="1752599"/>
          </a:xfrm>
        </p:spPr>
        <p:txBody>
          <a:bodyPr/>
          <a:lstStyle/>
          <a:p>
            <a:r>
              <a:rPr lang="en-IN" dirty="0">
                <a:latin typeface="Arial" panose="020B0604020202020204" pitchFamily="34" charset="0"/>
                <a:cs typeface="Arial" panose="020B0604020202020204" pitchFamily="34" charset="0"/>
              </a:rPr>
              <a:t>Objective</a:t>
            </a:r>
          </a:p>
        </p:txBody>
      </p:sp>
      <p:sp>
        <p:nvSpPr>
          <p:cNvPr id="3" name="Content Placeholder 2">
            <a:extLst>
              <a:ext uri="{FF2B5EF4-FFF2-40B4-BE49-F238E27FC236}">
                <a16:creationId xmlns:a16="http://schemas.microsoft.com/office/drawing/2014/main" id="{2978AA20-CBBF-76EC-BD5D-12237B8854D0}"/>
              </a:ext>
            </a:extLst>
          </p:cNvPr>
          <p:cNvSpPr>
            <a:spLocks noGrp="1"/>
          </p:cNvSpPr>
          <p:nvPr>
            <p:ph idx="1"/>
          </p:nvPr>
        </p:nvSpPr>
        <p:spPr>
          <a:xfrm>
            <a:off x="1636710" y="650748"/>
            <a:ext cx="10018713" cy="4949953"/>
          </a:xfrm>
        </p:spPr>
        <p:txBody>
          <a:bodyPr/>
          <a:lstStyle/>
          <a:p>
            <a:pPr>
              <a:buClrTx/>
              <a:buFont typeface="Wingdings" panose="05000000000000000000" pitchFamily="2" charset="2"/>
              <a:buChar char="Ø"/>
            </a:pPr>
            <a:r>
              <a:rPr lang="en-US" dirty="0">
                <a:latin typeface="Arial" panose="020B0604020202020204" pitchFamily="34" charset="0"/>
                <a:cs typeface="Arial" panose="020B0604020202020204" pitchFamily="34" charset="0"/>
              </a:rPr>
              <a:t>Comprehensive analysis of the total number of medals awarded across all Olympic events and countries.</a:t>
            </a:r>
          </a:p>
          <a:p>
            <a:pPr>
              <a:buClrTx/>
              <a:buFont typeface="Wingdings" panose="05000000000000000000" pitchFamily="2" charset="2"/>
              <a:buChar char="Ø"/>
            </a:pPr>
            <a:r>
              <a:rPr lang="en-US" dirty="0">
                <a:latin typeface="Arial" panose="020B0604020202020204" pitchFamily="34" charset="0"/>
                <a:cs typeface="Arial" panose="020B0604020202020204" pitchFamily="34" charset="0"/>
              </a:rPr>
              <a:t> Medal distribution among participating countries.</a:t>
            </a:r>
          </a:p>
          <a:p>
            <a:pPr>
              <a:buClrTx/>
              <a:buFont typeface="Wingdings" panose="05000000000000000000" pitchFamily="2" charset="2"/>
              <a:buChar char="Ø"/>
            </a:pPr>
            <a:r>
              <a:rPr lang="en-US" dirty="0">
                <a:latin typeface="Arial" panose="020B0604020202020204" pitchFamily="34" charset="0"/>
                <a:cs typeface="Arial" panose="020B0604020202020204" pitchFamily="34" charset="0"/>
              </a:rPr>
              <a:t>Top 10 countries and sports with highest number of medal won.</a:t>
            </a:r>
          </a:p>
          <a:p>
            <a:pPr>
              <a:buClrTx/>
              <a:buFont typeface="Wingdings" panose="05000000000000000000" pitchFamily="2" charset="2"/>
              <a:buChar char="Ø"/>
            </a:pPr>
            <a:r>
              <a:rPr lang="en-US" dirty="0">
                <a:latin typeface="Arial" panose="020B0604020202020204" pitchFamily="34" charset="0"/>
                <a:cs typeface="Arial" panose="020B0604020202020204" pitchFamily="34" charset="0"/>
              </a:rPr>
              <a:t>Medal distribution based on gender.</a:t>
            </a:r>
          </a:p>
          <a:p>
            <a:pPr>
              <a:buClrTx/>
              <a:buFont typeface="Wingdings" panose="05000000000000000000" pitchFamily="2" charset="2"/>
              <a:buChar char="Ø"/>
            </a:pPr>
            <a:r>
              <a:rPr lang="en-US" dirty="0">
                <a:latin typeface="Arial" panose="020B0604020202020204" pitchFamily="34" charset="0"/>
                <a:cs typeface="Arial" panose="020B0604020202020204" pitchFamily="34" charset="0"/>
              </a:rPr>
              <a:t>Most successful athlete male &amp; female.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7365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2890F-0FA8-7578-0933-4D8C876B88F3}"/>
              </a:ext>
            </a:extLst>
          </p:cNvPr>
          <p:cNvSpPr>
            <a:spLocks noGrp="1"/>
          </p:cNvSpPr>
          <p:nvPr>
            <p:ph type="title"/>
          </p:nvPr>
        </p:nvSpPr>
        <p:spPr>
          <a:xfrm>
            <a:off x="1493836" y="0"/>
            <a:ext cx="10018713" cy="1752599"/>
          </a:xfrm>
        </p:spPr>
        <p:txBody>
          <a:bodyPr/>
          <a:lstStyle/>
          <a:p>
            <a:r>
              <a:rPr lang="en-IN" dirty="0">
                <a:latin typeface="Arial" panose="020B0604020202020204" pitchFamily="34" charset="0"/>
                <a:cs typeface="Arial" panose="020B0604020202020204" pitchFamily="34" charset="0"/>
              </a:rPr>
              <a:t>Dataset and tools used</a:t>
            </a:r>
          </a:p>
        </p:txBody>
      </p:sp>
      <p:sp>
        <p:nvSpPr>
          <p:cNvPr id="3" name="Content Placeholder 2">
            <a:extLst>
              <a:ext uri="{FF2B5EF4-FFF2-40B4-BE49-F238E27FC236}">
                <a16:creationId xmlns:a16="http://schemas.microsoft.com/office/drawing/2014/main" id="{2978AA20-CBBF-76EC-BD5D-12237B8854D0}"/>
              </a:ext>
            </a:extLst>
          </p:cNvPr>
          <p:cNvSpPr>
            <a:spLocks noGrp="1"/>
          </p:cNvSpPr>
          <p:nvPr>
            <p:ph idx="1"/>
          </p:nvPr>
        </p:nvSpPr>
        <p:spPr>
          <a:xfrm>
            <a:off x="1493835" y="1393698"/>
            <a:ext cx="10018713" cy="4949953"/>
          </a:xfrm>
        </p:spPr>
        <p:txBody>
          <a:bodyPr/>
          <a:lstStyle/>
          <a:p>
            <a:pPr>
              <a:buClrTx/>
              <a:buFont typeface="Wingdings" panose="05000000000000000000" pitchFamily="2" charset="2"/>
              <a:buChar char="Ø"/>
            </a:pPr>
            <a:r>
              <a:rPr lang="en-US" dirty="0">
                <a:latin typeface="Arial" panose="020B0604020202020204" pitchFamily="34" charset="0"/>
                <a:cs typeface="Arial" panose="020B0604020202020204" pitchFamily="34" charset="0"/>
              </a:rPr>
              <a:t>The dataset contains historical data since 1896 Olympic games till 2016.</a:t>
            </a:r>
          </a:p>
          <a:p>
            <a:pPr>
              <a:buClrTx/>
              <a:buFont typeface="Wingdings" panose="05000000000000000000" pitchFamily="2" charset="2"/>
              <a:buChar char="Ø"/>
            </a:pPr>
            <a:r>
              <a:rPr lang="en-US" dirty="0">
                <a:latin typeface="Arial" panose="020B0604020202020204" pitchFamily="34" charset="0"/>
                <a:cs typeface="Arial" panose="020B0604020202020204" pitchFamily="34" charset="0"/>
              </a:rPr>
              <a:t> The dataset contains information regarding all the athletes who has taken part in Olympic games but as we are only analyzing medal winners hence I have kept data for medal winners.</a:t>
            </a:r>
          </a:p>
          <a:p>
            <a:pPr>
              <a:buClrTx/>
              <a:buFont typeface="Wingdings" panose="05000000000000000000" pitchFamily="2" charset="2"/>
              <a:buChar char="Ø"/>
            </a:pPr>
            <a:r>
              <a:rPr lang="en-US" dirty="0">
                <a:latin typeface="Arial" panose="020B0604020202020204" pitchFamily="34" charset="0"/>
                <a:cs typeface="Arial" panose="020B0604020202020204" pitchFamily="34" charset="0"/>
              </a:rPr>
              <a:t>I have used pandas for data cleaning and manipulation.</a:t>
            </a:r>
          </a:p>
          <a:p>
            <a:pPr>
              <a:buClrTx/>
              <a:buFont typeface="Wingdings" panose="05000000000000000000" pitchFamily="2" charset="2"/>
              <a:buChar char="Ø"/>
            </a:pPr>
            <a:r>
              <a:rPr lang="en-US" dirty="0">
                <a:latin typeface="Arial" panose="020B0604020202020204" pitchFamily="34" charset="0"/>
                <a:cs typeface="Arial" panose="020B0604020202020204" pitchFamily="34" charset="0"/>
              </a:rPr>
              <a:t>Also I have used python to create SQL engine and SQL queries to answer the same questions which we have answered using pandas.</a:t>
            </a:r>
          </a:p>
          <a:p>
            <a:pPr>
              <a:buClrTx/>
              <a:buFont typeface="Wingdings" panose="05000000000000000000" pitchFamily="2" charset="2"/>
              <a:buChar char="Ø"/>
            </a:pPr>
            <a:r>
              <a:rPr lang="en-US" dirty="0">
                <a:latin typeface="Arial" panose="020B0604020202020204" pitchFamily="34" charset="0"/>
                <a:cs typeface="Arial" panose="020B0604020202020204" pitchFamily="34" charset="0"/>
              </a:rPr>
              <a:t>Finally I have created a dashboard in Power BI to have more intuitive data representation.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6979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77FC-A8EB-F3B9-8238-FCCE84317FEE}"/>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Distribution of Medals.</a:t>
            </a:r>
          </a:p>
        </p:txBody>
      </p:sp>
      <p:pic>
        <p:nvPicPr>
          <p:cNvPr id="6" name="Content Placeholder 5">
            <a:extLst>
              <a:ext uri="{FF2B5EF4-FFF2-40B4-BE49-F238E27FC236}">
                <a16:creationId xmlns:a16="http://schemas.microsoft.com/office/drawing/2014/main" id="{C74EE820-0663-A8F6-108B-F61D2587CC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2517" y="2447925"/>
            <a:ext cx="4940554" cy="981076"/>
          </a:xfrm>
        </p:spPr>
      </p:pic>
      <p:sp>
        <p:nvSpPr>
          <p:cNvPr id="4" name="Text Placeholder 3">
            <a:extLst>
              <a:ext uri="{FF2B5EF4-FFF2-40B4-BE49-F238E27FC236}">
                <a16:creationId xmlns:a16="http://schemas.microsoft.com/office/drawing/2014/main" id="{1B243CD9-6BC7-E706-BF83-31513B5FFAD9}"/>
              </a:ext>
            </a:extLst>
          </p:cNvPr>
          <p:cNvSpPr>
            <a:spLocks noGrp="1"/>
          </p:cNvSpPr>
          <p:nvPr>
            <p:ph type="body" sz="half" idx="2"/>
          </p:nvPr>
        </p:nvSpPr>
        <p:spPr/>
        <p:txBody>
          <a:bodyPr/>
          <a:lstStyle/>
          <a:p>
            <a:r>
              <a:rPr lang="en-IN" dirty="0">
                <a:latin typeface="Arial" panose="020B0604020202020204" pitchFamily="34" charset="0"/>
                <a:cs typeface="Arial" panose="020B0604020202020204" pitchFamily="34" charset="0"/>
              </a:rPr>
              <a:t>A total of 39783 medals were awarded in Olympics since 1896 till 2016 in summer and winter seasons.</a:t>
            </a:r>
          </a:p>
        </p:txBody>
      </p:sp>
    </p:spTree>
    <p:extLst>
      <p:ext uri="{BB962C8B-B14F-4D97-AF65-F5344CB8AC3E}">
        <p14:creationId xmlns:p14="http://schemas.microsoft.com/office/powerpoint/2010/main" val="1097709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77FC-A8EB-F3B9-8238-FCCE84317FEE}"/>
              </a:ext>
            </a:extLst>
          </p:cNvPr>
          <p:cNvSpPr>
            <a:spLocks noGrp="1"/>
          </p:cNvSpPr>
          <p:nvPr>
            <p:ph type="title"/>
          </p:nvPr>
        </p:nvSpPr>
        <p:spPr>
          <a:xfrm>
            <a:off x="1560511" y="1419225"/>
            <a:ext cx="3549121" cy="2314574"/>
          </a:xfrm>
        </p:spPr>
        <p:txBody>
          <a:bodyPr/>
          <a:lstStyle/>
          <a:p>
            <a:r>
              <a:rPr lang="en-IN" dirty="0">
                <a:latin typeface="Arial" panose="020B0604020202020204" pitchFamily="34" charset="0"/>
                <a:cs typeface="Arial" panose="020B0604020202020204" pitchFamily="34" charset="0"/>
              </a:rPr>
              <a:t>Top 10 countries with most medals.</a:t>
            </a:r>
          </a:p>
        </p:txBody>
      </p:sp>
      <p:pic>
        <p:nvPicPr>
          <p:cNvPr id="8" name="Content Placeholder 7">
            <a:extLst>
              <a:ext uri="{FF2B5EF4-FFF2-40B4-BE49-F238E27FC236}">
                <a16:creationId xmlns:a16="http://schemas.microsoft.com/office/drawing/2014/main" id="{E6460A95-D339-31FA-9620-3AE2FEE51F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3176" y="2095500"/>
            <a:ext cx="3633076" cy="2314575"/>
          </a:xfrm>
        </p:spPr>
      </p:pic>
    </p:spTree>
    <p:extLst>
      <p:ext uri="{BB962C8B-B14F-4D97-AF65-F5344CB8AC3E}">
        <p14:creationId xmlns:p14="http://schemas.microsoft.com/office/powerpoint/2010/main" val="948749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77FC-A8EB-F3B9-8238-FCCE84317FEE}"/>
              </a:ext>
            </a:extLst>
          </p:cNvPr>
          <p:cNvSpPr>
            <a:spLocks noGrp="1"/>
          </p:cNvSpPr>
          <p:nvPr>
            <p:ph type="title"/>
          </p:nvPr>
        </p:nvSpPr>
        <p:spPr>
          <a:xfrm>
            <a:off x="1560511" y="1419225"/>
            <a:ext cx="3549121" cy="2314574"/>
          </a:xfrm>
        </p:spPr>
        <p:txBody>
          <a:bodyPr/>
          <a:lstStyle/>
          <a:p>
            <a:r>
              <a:rPr lang="en-IN" dirty="0">
                <a:latin typeface="Arial" panose="020B0604020202020204" pitchFamily="34" charset="0"/>
                <a:cs typeface="Arial" panose="020B0604020202020204" pitchFamily="34" charset="0"/>
              </a:rPr>
              <a:t>Top 10 sports</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with most medals.</a:t>
            </a:r>
          </a:p>
        </p:txBody>
      </p:sp>
      <p:pic>
        <p:nvPicPr>
          <p:cNvPr id="7" name="Content Placeholder 6">
            <a:extLst>
              <a:ext uri="{FF2B5EF4-FFF2-40B4-BE49-F238E27FC236}">
                <a16:creationId xmlns:a16="http://schemas.microsoft.com/office/drawing/2014/main" id="{3673745E-276A-CE32-96F0-BEF78F0EBE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9503" y="2066925"/>
            <a:ext cx="3549121" cy="2314574"/>
          </a:xfrm>
        </p:spPr>
      </p:pic>
    </p:spTree>
    <p:extLst>
      <p:ext uri="{BB962C8B-B14F-4D97-AF65-F5344CB8AC3E}">
        <p14:creationId xmlns:p14="http://schemas.microsoft.com/office/powerpoint/2010/main" val="4007580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77FC-A8EB-F3B9-8238-FCCE84317FEE}"/>
              </a:ext>
            </a:extLst>
          </p:cNvPr>
          <p:cNvSpPr>
            <a:spLocks noGrp="1"/>
          </p:cNvSpPr>
          <p:nvPr>
            <p:ph type="title"/>
          </p:nvPr>
        </p:nvSpPr>
        <p:spPr>
          <a:xfrm>
            <a:off x="1560511" y="1419225"/>
            <a:ext cx="3549121" cy="2314574"/>
          </a:xfrm>
        </p:spPr>
        <p:txBody>
          <a:bodyPr/>
          <a:lstStyle/>
          <a:p>
            <a:r>
              <a:rPr lang="en-IN" dirty="0">
                <a:latin typeface="Arial" panose="020B0604020202020204" pitchFamily="34" charset="0"/>
                <a:cs typeface="Arial" panose="020B0604020202020204" pitchFamily="34" charset="0"/>
              </a:rPr>
              <a:t>Medal distribution by gender.</a:t>
            </a:r>
          </a:p>
        </p:txBody>
      </p:sp>
      <p:pic>
        <p:nvPicPr>
          <p:cNvPr id="6" name="Content Placeholder 5">
            <a:extLst>
              <a:ext uri="{FF2B5EF4-FFF2-40B4-BE49-F238E27FC236}">
                <a16:creationId xmlns:a16="http://schemas.microsoft.com/office/drawing/2014/main" id="{6809658B-6191-E776-05B9-967024802C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9900" y="2305050"/>
            <a:ext cx="2337634" cy="1857375"/>
          </a:xfrm>
        </p:spPr>
      </p:pic>
    </p:spTree>
    <p:extLst>
      <p:ext uri="{BB962C8B-B14F-4D97-AF65-F5344CB8AC3E}">
        <p14:creationId xmlns:p14="http://schemas.microsoft.com/office/powerpoint/2010/main" val="505977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77FC-A8EB-F3B9-8238-FCCE84317FEE}"/>
              </a:ext>
            </a:extLst>
          </p:cNvPr>
          <p:cNvSpPr>
            <a:spLocks noGrp="1"/>
          </p:cNvSpPr>
          <p:nvPr>
            <p:ph type="title"/>
          </p:nvPr>
        </p:nvSpPr>
        <p:spPr>
          <a:xfrm>
            <a:off x="1560511" y="1419225"/>
            <a:ext cx="3549121" cy="2314574"/>
          </a:xfrm>
        </p:spPr>
        <p:txBody>
          <a:bodyPr/>
          <a:lstStyle/>
          <a:p>
            <a:r>
              <a:rPr lang="en-IN" dirty="0">
                <a:latin typeface="Arial" panose="020B0604020202020204" pitchFamily="34" charset="0"/>
                <a:cs typeface="Arial" panose="020B0604020202020204" pitchFamily="34" charset="0"/>
              </a:rPr>
              <a:t>Most successful athlete male and female.</a:t>
            </a:r>
          </a:p>
        </p:txBody>
      </p:sp>
      <p:pic>
        <p:nvPicPr>
          <p:cNvPr id="7" name="Content Placeholder 6">
            <a:extLst>
              <a:ext uri="{FF2B5EF4-FFF2-40B4-BE49-F238E27FC236}">
                <a16:creationId xmlns:a16="http://schemas.microsoft.com/office/drawing/2014/main" id="{F1FC2E09-406A-0751-5DD5-A503A5F1A9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4675" y="2200275"/>
            <a:ext cx="2495549" cy="1981200"/>
          </a:xfrm>
        </p:spPr>
      </p:pic>
    </p:spTree>
    <p:extLst>
      <p:ext uri="{BB962C8B-B14F-4D97-AF65-F5344CB8AC3E}">
        <p14:creationId xmlns:p14="http://schemas.microsoft.com/office/powerpoint/2010/main" val="70281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2890F-0FA8-7578-0933-4D8C876B88F3}"/>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2978AA20-CBBF-76EC-BD5D-12237B8854D0}"/>
              </a:ext>
            </a:extLst>
          </p:cNvPr>
          <p:cNvSpPr>
            <a:spLocks noGrp="1"/>
          </p:cNvSpPr>
          <p:nvPr>
            <p:ph idx="1"/>
          </p:nvPr>
        </p:nvSpPr>
        <p:spPr>
          <a:xfrm>
            <a:off x="1484310" y="841248"/>
            <a:ext cx="10018713" cy="4949953"/>
          </a:xfrm>
        </p:spPr>
        <p:txBody>
          <a:bodyPr/>
          <a:lstStyle/>
          <a:p>
            <a:pPr marL="0" indent="0">
              <a:buClrTx/>
              <a:buNone/>
            </a:pPr>
            <a:r>
              <a:rPr lang="en-US" dirty="0"/>
              <a:t>The Olympic data analysis helped us understand how certain countries and sports have performed over the years, and how the competition has changed over time. It also showed how women are taking part more and more in the games. In general, the analysis gave us a clearer view of how medals have been won and how participation has grown worldwide.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1398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325</TotalTime>
  <Words>269</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Corbel</vt:lpstr>
      <vt:lpstr>Wingdings</vt:lpstr>
      <vt:lpstr>Parallax</vt:lpstr>
      <vt:lpstr>Olympic Medal Winner Analysis</vt:lpstr>
      <vt:lpstr>Objective</vt:lpstr>
      <vt:lpstr>Dataset and tools used</vt:lpstr>
      <vt:lpstr>Distribution of Medals.</vt:lpstr>
      <vt:lpstr>Top 10 countries with most medals.</vt:lpstr>
      <vt:lpstr>Top 10 sports  with most medals.</vt:lpstr>
      <vt:lpstr>Medal distribution by gender.</vt:lpstr>
      <vt:lpstr>Most successful athlete male and female.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ADESH SINGH</dc:creator>
  <cp:lastModifiedBy>ADESH SINGH</cp:lastModifiedBy>
  <cp:revision>10</cp:revision>
  <dcterms:created xsi:type="dcterms:W3CDTF">2024-09-17T15:13:15Z</dcterms:created>
  <dcterms:modified xsi:type="dcterms:W3CDTF">2024-09-17T20:38:48Z</dcterms:modified>
</cp:coreProperties>
</file>