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1"/>
  </p:notesMasterIdLst>
  <p:sldIdLst>
    <p:sldId id="280" r:id="rId2"/>
    <p:sldId id="441" r:id="rId3"/>
    <p:sldId id="442" r:id="rId4"/>
    <p:sldId id="443" r:id="rId5"/>
    <p:sldId id="444" r:id="rId6"/>
    <p:sldId id="445" r:id="rId7"/>
    <p:sldId id="446" r:id="rId8"/>
    <p:sldId id="447"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65" r:id="rId27"/>
    <p:sldId id="468" r:id="rId28"/>
    <p:sldId id="469" r:id="rId29"/>
    <p:sldId id="4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6C384B-0B89-D24D-B864-23C87A34F026}">
          <p14:sldIdLst>
            <p14:sldId id="28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 id="461"/>
            <p14:sldId id="462"/>
            <p14:sldId id="463"/>
            <p14:sldId id="464"/>
            <p14:sldId id="465"/>
            <p14:sldId id="468"/>
            <p14:sldId id="469"/>
            <p14:sldId id="470"/>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00"/>
    <a:srgbClr val="0033CC"/>
    <a:srgbClr val="00CC99"/>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7" autoAdjust="0"/>
    <p:restoredTop sz="94704"/>
  </p:normalViewPr>
  <p:slideViewPr>
    <p:cSldViewPr snapToGrid="0">
      <p:cViewPr varScale="1">
        <p:scale>
          <a:sx n="64" d="100"/>
          <a:sy n="64" d="100"/>
        </p:scale>
        <p:origin x="-690" y="-90"/>
      </p:cViewPr>
      <p:guideLst>
        <p:guide orient="horz" pos="2160"/>
        <p:guide pos="3840"/>
      </p:guideLst>
    </p:cSldViewPr>
  </p:slideViewPr>
  <p:notesTextViewPr>
    <p:cViewPr>
      <p:scale>
        <a:sx n="1" d="1"/>
        <a:sy n="1" d="1"/>
      </p:scale>
      <p:origin x="0" y="0"/>
    </p:cViewPr>
  </p:notesTextViewPr>
  <p:sorterViewPr>
    <p:cViewPr varScale="1">
      <p:scale>
        <a:sx n="1" d="1"/>
        <a:sy n="1" d="1"/>
      </p:scale>
      <p:origin x="0" y="-146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1EDDEB-608B-4D5F-AAA7-3FB6CAA7DCA4}" type="datetimeFigureOut">
              <a:rPr lang="en-US" smtClean="0"/>
              <a:pPr/>
              <a:t>4/20/2024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EE745D-EBD5-4C95-9732-24B9F84165D3}" type="slidenum">
              <a:rPr lang="en-US" smtClean="0"/>
              <a:pPr/>
              <a:t>‹#›</a:t>
            </a:fld>
            <a:endParaRPr lang="en-US"/>
          </a:p>
        </p:txBody>
      </p:sp>
    </p:spTree>
    <p:extLst>
      <p:ext uri="{BB962C8B-B14F-4D97-AF65-F5344CB8AC3E}">
        <p14:creationId xmlns:p14="http://schemas.microsoft.com/office/powerpoint/2010/main" val="142812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47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93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C65BE7AB-07A1-4DA1-B53D-3A3E523808FA}"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Google Shape;52;p7">
            <a:extLst>
              <a:ext uri="{FF2B5EF4-FFF2-40B4-BE49-F238E27FC236}">
                <a16:creationId xmlns:a16="http://schemas.microsoft.com/office/drawing/2014/main" xmlns="" id="{35761A7B-9E50-F442-9324-5342DD26F153}"/>
              </a:ext>
            </a:extLst>
          </p:cNvPr>
          <p:cNvSpPr/>
          <p:nvPr/>
        </p:nvSpPr>
        <p:spPr>
          <a:xfrm>
            <a:off x="7635898" y="6619302"/>
            <a:ext cx="5053060" cy="244800"/>
          </a:xfrm>
          <a:prstGeom prst="parallelogram">
            <a:avLst>
              <a:gd name="adj" fmla="val 114304"/>
            </a:avLst>
          </a:prstGeom>
          <a:solidFill>
            <a:srgbClr val="009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p7">
            <a:extLst>
              <a:ext uri="{FF2B5EF4-FFF2-40B4-BE49-F238E27FC236}">
                <a16:creationId xmlns:a16="http://schemas.microsoft.com/office/drawing/2014/main" xmlns="" id="{5B4786B1-C4CB-7846-8F70-4AC8BEF3A514}"/>
              </a:ext>
            </a:extLst>
          </p:cNvPr>
          <p:cNvSpPr/>
          <p:nvPr/>
        </p:nvSpPr>
        <p:spPr>
          <a:xfrm>
            <a:off x="5621675" y="6619302"/>
            <a:ext cx="2195526" cy="244800"/>
          </a:xfrm>
          <a:prstGeom prst="parallelogram">
            <a:avLst>
              <a:gd name="adj" fmla="val 114304"/>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54;p7">
            <a:extLst>
              <a:ext uri="{FF2B5EF4-FFF2-40B4-BE49-F238E27FC236}">
                <a16:creationId xmlns:a16="http://schemas.microsoft.com/office/drawing/2014/main" xmlns="" id="{22672612-E932-7E43-B70A-F02F09E20548}"/>
              </a:ext>
            </a:extLst>
          </p:cNvPr>
          <p:cNvPicPr preferRelativeResize="0">
            <a:picLocks noChangeAspect="1"/>
          </p:cNvPicPr>
          <p:nvPr userDrawn="1"/>
        </p:nvPicPr>
        <p:blipFill>
          <a:blip r:embed="rId5">
            <a:alphaModFix/>
          </a:blip>
          <a:stretch>
            <a:fillRect/>
          </a:stretch>
        </p:blipFill>
        <p:spPr>
          <a:xfrm>
            <a:off x="10557355" y="6669702"/>
            <a:ext cx="1292630" cy="144000"/>
          </a:xfrm>
          <a:prstGeom prst="rect">
            <a:avLst/>
          </a:prstGeom>
          <a:noFill/>
          <a:ln>
            <a:noFill/>
          </a:ln>
        </p:spPr>
      </p:pic>
      <p:sp>
        <p:nvSpPr>
          <p:cNvPr id="11" name="Google Shape;55;p7">
            <a:extLst>
              <a:ext uri="{FF2B5EF4-FFF2-40B4-BE49-F238E27FC236}">
                <a16:creationId xmlns:a16="http://schemas.microsoft.com/office/drawing/2014/main" xmlns="" id="{A937A106-43FB-ED41-9193-E71C3556C66C}"/>
              </a:ext>
            </a:extLst>
          </p:cNvPr>
          <p:cNvSpPr/>
          <p:nvPr/>
        </p:nvSpPr>
        <p:spPr>
          <a:xfrm>
            <a:off x="-511069" y="6619302"/>
            <a:ext cx="801001" cy="244800"/>
          </a:xfrm>
          <a:prstGeom prst="parallelogram">
            <a:avLst>
              <a:gd name="adj" fmla="val 114304"/>
            </a:avLst>
          </a:pr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p7">
            <a:extLst>
              <a:ext uri="{FF2B5EF4-FFF2-40B4-BE49-F238E27FC236}">
                <a16:creationId xmlns:a16="http://schemas.microsoft.com/office/drawing/2014/main" xmlns="" id="{F0DB330A-17B1-9441-A5CC-725AFED69558}"/>
              </a:ext>
            </a:extLst>
          </p:cNvPr>
          <p:cNvSpPr/>
          <p:nvPr/>
        </p:nvSpPr>
        <p:spPr>
          <a:xfrm>
            <a:off x="108629" y="6619302"/>
            <a:ext cx="5694349" cy="244800"/>
          </a:xfrm>
          <a:prstGeom prst="parallelogram">
            <a:avLst>
              <a:gd name="adj" fmla="val 114304"/>
            </a:avLst>
          </a:pr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122316"/>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6" r:id="rId3"/>
  </p:sldLayoutIdLst>
  <p:txStyles>
    <p:titleStyle>
      <a:lvl1pPr algn="l" defTabSz="914400" rtl="0" eaLnBrk="1" latinLnBrk="0" hangingPunct="1">
        <a:lnSpc>
          <a:spcPct val="90000"/>
        </a:lnSpc>
        <a:spcBef>
          <a:spcPct val="0"/>
        </a:spcBef>
        <a:buNone/>
        <a:defRPr sz="4400" b="1" kern="1200">
          <a:solidFill>
            <a:schemeClr val="tx1"/>
          </a:solidFill>
          <a:latin typeface="Roboto" pitchFamily="2" charset="0"/>
          <a:ea typeface="Roboto"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itchFamily="2" charset="0"/>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itchFamily="2" charset="0"/>
          <a:ea typeface="Roboto"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itchFamily="2" charset="0"/>
          <a:ea typeface="Roboto"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itchFamily="2" charset="0"/>
          <a:ea typeface="Roboto"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itchFamily="2" charset="0"/>
          <a:ea typeface="Roboto"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8F3BCE0-DC18-9E48-8FC8-7644502F3796}"/>
              </a:ext>
            </a:extLst>
          </p:cNvPr>
          <p:cNvSpPr txBox="1"/>
          <p:nvPr/>
        </p:nvSpPr>
        <p:spPr>
          <a:xfrm>
            <a:off x="5366761" y="1703238"/>
            <a:ext cx="5105400" cy="615553"/>
          </a:xfrm>
          <a:prstGeom prst="rect">
            <a:avLst/>
          </a:prstGeom>
          <a:noFill/>
        </p:spPr>
        <p:txBody>
          <a:bodyPr wrap="square" rtlCol="0">
            <a:spAutoFit/>
          </a:bodyPr>
          <a:lstStyle/>
          <a:p>
            <a:r>
              <a:rPr lang="en-US" sz="3400" dirty="0" smtClean="0">
                <a:latin typeface="Roboto Black" panose="02000000000000000000" pitchFamily="2" charset="0"/>
                <a:ea typeface="Roboto Black" panose="02000000000000000000" pitchFamily="2" charset="0"/>
              </a:rPr>
              <a:t>P</a:t>
            </a:r>
            <a:r>
              <a:rPr lang="en-IN" sz="3400" dirty="0" err="1" smtClean="0">
                <a:latin typeface="Roboto Black" panose="02000000000000000000" pitchFamily="2" charset="0"/>
                <a:ea typeface="Roboto Black" panose="02000000000000000000" pitchFamily="2" charset="0"/>
              </a:rPr>
              <a:t>erformance</a:t>
            </a:r>
            <a:r>
              <a:rPr lang="en-IN" sz="3400" dirty="0" smtClean="0">
                <a:latin typeface="Roboto Black" panose="02000000000000000000" pitchFamily="2" charset="0"/>
                <a:ea typeface="Roboto Black" panose="02000000000000000000" pitchFamily="2" charset="0"/>
              </a:rPr>
              <a:t> </a:t>
            </a:r>
            <a:r>
              <a:rPr lang="en-IN" sz="3400" dirty="0">
                <a:latin typeface="Roboto Black" panose="02000000000000000000" pitchFamily="2" charset="0"/>
                <a:ea typeface="Roboto Black" panose="02000000000000000000" pitchFamily="2" charset="0"/>
              </a:rPr>
              <a:t>Tuning</a:t>
            </a:r>
          </a:p>
        </p:txBody>
      </p:sp>
      <p:sp>
        <p:nvSpPr>
          <p:cNvPr id="4" name="TextBox 3">
            <a:extLst>
              <a:ext uri="{FF2B5EF4-FFF2-40B4-BE49-F238E27FC236}">
                <a16:creationId xmlns:a16="http://schemas.microsoft.com/office/drawing/2014/main" xmlns="" id="{C11383D7-A47F-BA47-A4BB-C7CC483D9CE8}"/>
              </a:ext>
            </a:extLst>
          </p:cNvPr>
          <p:cNvSpPr txBox="1"/>
          <p:nvPr/>
        </p:nvSpPr>
        <p:spPr>
          <a:xfrm>
            <a:off x="5366761" y="1276104"/>
            <a:ext cx="2362200" cy="461665"/>
          </a:xfrm>
          <a:prstGeom prst="rect">
            <a:avLst/>
          </a:prstGeom>
          <a:noFill/>
        </p:spPr>
        <p:txBody>
          <a:bodyPr wrap="square" rtlCol="0">
            <a:spAutoFit/>
          </a:bodyPr>
          <a:lstStyle/>
          <a:p>
            <a:r>
              <a:rPr lang="en-IN" sz="2400" b="1" dirty="0">
                <a:latin typeface="Roboto "/>
              </a:rPr>
              <a:t>Unit 1</a:t>
            </a:r>
          </a:p>
        </p:txBody>
      </p:sp>
      <p:sp>
        <p:nvSpPr>
          <p:cNvPr id="5" name="TextBox 4">
            <a:extLst>
              <a:ext uri="{FF2B5EF4-FFF2-40B4-BE49-F238E27FC236}">
                <a16:creationId xmlns:a16="http://schemas.microsoft.com/office/drawing/2014/main" xmlns="" id="{59B143AB-5045-B543-8ACD-5DF7E38B3FF4}"/>
              </a:ext>
            </a:extLst>
          </p:cNvPr>
          <p:cNvSpPr txBox="1"/>
          <p:nvPr/>
        </p:nvSpPr>
        <p:spPr>
          <a:xfrm>
            <a:off x="5445892" y="3404382"/>
            <a:ext cx="4833258" cy="461665"/>
          </a:xfrm>
          <a:prstGeom prst="rect">
            <a:avLst/>
          </a:prstGeom>
          <a:noFill/>
        </p:spPr>
        <p:txBody>
          <a:bodyPr wrap="square" rtlCol="0">
            <a:spAutoFit/>
          </a:bodyPr>
          <a:lstStyle/>
          <a:p>
            <a:r>
              <a:rPr lang="en-IN" sz="2400" b="1" dirty="0" smtClean="0">
                <a:solidFill>
                  <a:srgbClr val="0000CC"/>
                </a:solidFill>
                <a:latin typeface="Roboto "/>
              </a:rPr>
              <a:t>Prof. </a:t>
            </a:r>
            <a:r>
              <a:rPr lang="en-IN" sz="2400" b="1" dirty="0" err="1" smtClean="0">
                <a:solidFill>
                  <a:srgbClr val="0000CC"/>
                </a:solidFill>
                <a:latin typeface="Roboto "/>
              </a:rPr>
              <a:t>Ketan</a:t>
            </a:r>
            <a:r>
              <a:rPr lang="en-IN" sz="2400" b="1" dirty="0" smtClean="0">
                <a:solidFill>
                  <a:srgbClr val="0000CC"/>
                </a:solidFill>
                <a:latin typeface="Roboto "/>
              </a:rPr>
              <a:t> J </a:t>
            </a:r>
            <a:r>
              <a:rPr lang="en-IN" sz="2400" b="1" dirty="0" err="1" smtClean="0">
                <a:solidFill>
                  <a:srgbClr val="0000CC"/>
                </a:solidFill>
                <a:latin typeface="Roboto "/>
              </a:rPr>
              <a:t>PAtel</a:t>
            </a:r>
            <a:endParaRPr lang="en-IN" sz="2400" b="1" dirty="0">
              <a:solidFill>
                <a:srgbClr val="0000CC"/>
              </a:solidFill>
              <a:latin typeface="Roboto "/>
            </a:endParaRPr>
          </a:p>
        </p:txBody>
      </p:sp>
      <p:sp>
        <p:nvSpPr>
          <p:cNvPr id="6" name="Rectangle 5">
            <a:extLst>
              <a:ext uri="{FF2B5EF4-FFF2-40B4-BE49-F238E27FC236}">
                <a16:creationId xmlns:a16="http://schemas.microsoft.com/office/drawing/2014/main" xmlns="" id="{DD241E83-37E6-794E-9B52-0D63E7988258}"/>
              </a:ext>
            </a:extLst>
          </p:cNvPr>
          <p:cNvSpPr/>
          <p:nvPr/>
        </p:nvSpPr>
        <p:spPr>
          <a:xfrm>
            <a:off x="5977217" y="3244334"/>
            <a:ext cx="237566" cy="369332"/>
          </a:xfrm>
          <a:prstGeom prst="rect">
            <a:avLst/>
          </a:prstGeom>
        </p:spPr>
        <p:txBody>
          <a:bodyPr wrap="none">
            <a:spAutoFit/>
          </a:bodyPr>
          <a:lstStyle/>
          <a:p>
            <a:r>
              <a:rPr lang="en-IN" dirty="0"/>
              <a:t> </a:t>
            </a:r>
          </a:p>
        </p:txBody>
      </p:sp>
      <p:pic>
        <p:nvPicPr>
          <p:cNvPr id="9" name="Picture 8" descr="A picture containing food&#10;&#10;Description automatically generated">
            <a:extLst>
              <a:ext uri="{FF2B5EF4-FFF2-40B4-BE49-F238E27FC236}">
                <a16:creationId xmlns:a16="http://schemas.microsoft.com/office/drawing/2014/main" xmlns="" id="{7F375B41-1A1F-A84D-A966-E0FA802BDC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2932" y="4956153"/>
            <a:ext cx="1822050" cy="599437"/>
          </a:xfrm>
          <a:prstGeom prst="rect">
            <a:avLst/>
          </a:prstGeom>
        </p:spPr>
      </p:pic>
      <p:pic>
        <p:nvPicPr>
          <p:cNvPr id="2050" name="Picture 2" descr="How to quickly create a word cloud using PowerPoint | TechRepublic">
            <a:extLst>
              <a:ext uri="{FF2B5EF4-FFF2-40B4-BE49-F238E27FC236}">
                <a16:creationId xmlns:a16="http://schemas.microsoft.com/office/drawing/2014/main" xmlns="" id="{E625E844-4AD4-409D-958B-8F4894727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28" y="1276103"/>
            <a:ext cx="5105400" cy="3024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054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050917"/>
            <a:ext cx="4468428" cy="295786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b="1" dirty="0"/>
              <a:t>This image, depicts a</a:t>
            </a:r>
            <a:r>
              <a:rPr lang="en-US" dirty="0"/>
              <a:t> Throughput comparison between a Linux Server and a Windows Server, as part of a complete benchmark (</a:t>
            </a:r>
            <a:r>
              <a:rPr lang="en-US" b="1" dirty="0"/>
              <a:t>http://www.webperformanceinc.com/library/reports/windows_vs_linux_part1/index.html</a:t>
            </a:r>
            <a:r>
              <a:rPr lang="en-US" dirty="0"/>
              <a:t>): </a:t>
            </a:r>
            <a:endParaRPr lang="en-US" sz="2500" dirty="0"/>
          </a:p>
        </p:txBody>
      </p:sp>
      <p:sp>
        <p:nvSpPr>
          <p:cNvPr id="4" name="Rectangle 3">
            <a:extLst>
              <a:ext uri="{FF2B5EF4-FFF2-40B4-BE49-F238E27FC236}">
                <a16:creationId xmlns:a16="http://schemas.microsoft.com/office/drawing/2014/main" xmlns="" id="{1005018C-FD54-424D-B544-D347F90A44F5}"/>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Throughput</a:t>
            </a:r>
          </a:p>
        </p:txBody>
      </p:sp>
      <p:pic>
        <p:nvPicPr>
          <p:cNvPr id="2050" name="Picture 2" descr="tmp39-2">
            <a:extLst>
              <a:ext uri="{FF2B5EF4-FFF2-40B4-BE49-F238E27FC236}">
                <a16:creationId xmlns:a16="http://schemas.microsoft.com/office/drawing/2014/main" xmlns="" id="{DD4DED01-8881-4D03-A6AE-B68094598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857" y="1166594"/>
            <a:ext cx="7159835" cy="485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42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4893647"/>
          </a:xfrm>
          <a:prstGeom prst="rect">
            <a:avLst/>
          </a:prstGeom>
        </p:spPr>
        <p:txBody>
          <a:bodyPr wrap="square">
            <a:spAutoFit/>
          </a:bodyPr>
          <a:lstStyle/>
          <a:p>
            <a:pPr marL="342900" indent="-342900" algn="just">
              <a:buFont typeface="Arial" panose="020B0604020202020204" pitchFamily="34" charset="0"/>
              <a:buChar char="•"/>
            </a:pPr>
            <a:r>
              <a:rPr lang="en-US" sz="2400" b="1" dirty="0"/>
              <a:t>As we have just learnt,</a:t>
            </a:r>
            <a:r>
              <a:rPr lang="en-US" sz="2400" dirty="0"/>
              <a:t> we cannot define performance within the context of a single user who is testing the application. </a:t>
            </a:r>
          </a:p>
          <a:p>
            <a:pPr marL="342900" indent="-342900" algn="just">
              <a:buFont typeface="Arial" panose="020B0604020202020204" pitchFamily="34" charset="0"/>
              <a:buChar char="•"/>
            </a:pPr>
            <a:r>
              <a:rPr lang="en-US" sz="2400" dirty="0"/>
              <a:t>The performance of an application is tightly coupled with the number of users, so we need to define another variable which is known as Scalability. </a:t>
            </a:r>
          </a:p>
          <a:p>
            <a:pPr marL="342900" indent="-342900" algn="just">
              <a:buFont typeface="Arial" panose="020B0604020202020204" pitchFamily="34" charset="0"/>
              <a:buChar char="•"/>
            </a:pPr>
            <a:r>
              <a:rPr lang="en-US" sz="2400" b="1" dirty="0"/>
              <a:t>Scalability refers to the capability of a system to increase total Throughput under an increased load when resources are added</a:t>
            </a:r>
            <a:r>
              <a:rPr lang="en-US" sz="2400" dirty="0"/>
              <a:t>. It can be seen from two different perspectives:</a:t>
            </a:r>
          </a:p>
          <a:p>
            <a:pPr algn="just"/>
            <a:endParaRPr lang="en-US" sz="2400" dirty="0"/>
          </a:p>
          <a:p>
            <a:pPr algn="just"/>
            <a:r>
              <a:rPr lang="en-US" sz="2400" b="1" dirty="0"/>
              <a:t>• Vertical scalability:</a:t>
            </a:r>
            <a:r>
              <a:rPr lang="en-US" sz="2400" dirty="0"/>
              <a:t> (otherwise known as scaling up) means to add more hardware resources to the same machine, generally by adding more processors and memory.</a:t>
            </a:r>
          </a:p>
          <a:p>
            <a:pPr algn="just"/>
            <a:endParaRPr lang="en-US" sz="2400" b="1" dirty="0"/>
          </a:p>
          <a:p>
            <a:pPr algn="just"/>
            <a:r>
              <a:rPr lang="en-US" sz="2400" b="1" dirty="0"/>
              <a:t>• Horizontal scalability:</a:t>
            </a:r>
            <a:r>
              <a:rPr lang="en-US" sz="2400" dirty="0"/>
              <a:t> (otherwise known as scaling out) means to add more machines into the mix, generally cheap commodity hardware.</a:t>
            </a:r>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r>
              <a:rPr lang="en-US" sz="3600" b="1" dirty="0">
                <a:solidFill>
                  <a:srgbClr val="FF0000"/>
                </a:solidFill>
                <a:latin typeface="Roboto" pitchFamily="2" charset="0"/>
                <a:ea typeface="Roboto" pitchFamily="2" charset="0"/>
                <a:cs typeface="+mj-cs"/>
              </a:rPr>
              <a:t>Scalability: the other side of performance</a:t>
            </a:r>
          </a:p>
        </p:txBody>
      </p:sp>
    </p:spTree>
    <p:extLst>
      <p:ext uri="{BB962C8B-B14F-4D97-AF65-F5344CB8AC3E}">
        <p14:creationId xmlns:p14="http://schemas.microsoft.com/office/powerpoint/2010/main" val="25692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rPr>
              <a:t>Scalability</a:t>
            </a:r>
            <a:endParaRPr lang="en-US" sz="3600" b="1" dirty="0">
              <a:solidFill>
                <a:srgbClr val="FF0000"/>
              </a:solidFill>
              <a:latin typeface="Roboto" pitchFamily="2" charset="0"/>
              <a:ea typeface="Roboto" pitchFamily="2" charset="0"/>
              <a:cs typeface="+mj-cs"/>
            </a:endParaRPr>
          </a:p>
        </p:txBody>
      </p:sp>
      <p:pic>
        <p:nvPicPr>
          <p:cNvPr id="4098" name="Picture 2" descr="tmp39-3_thumb">
            <a:extLst>
              <a:ext uri="{FF2B5EF4-FFF2-40B4-BE49-F238E27FC236}">
                <a16:creationId xmlns:a16="http://schemas.microsoft.com/office/drawing/2014/main" xmlns="" id="{5A2A1C8D-93A0-436A-83A1-4D2A8DF4B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10" y="1164131"/>
            <a:ext cx="7933678" cy="4970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223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5262979"/>
          </a:xfrm>
          <a:prstGeom prst="rect">
            <a:avLst/>
          </a:prstGeom>
        </p:spPr>
        <p:txBody>
          <a:bodyPr wrap="square">
            <a:spAutoFit/>
          </a:bodyPr>
          <a:lstStyle/>
          <a:p>
            <a:pPr marL="285750" indent="-285750" algn="just">
              <a:buFont typeface="Arial" panose="020B0604020202020204" pitchFamily="34" charset="0"/>
              <a:buChar char="•"/>
            </a:pPr>
            <a:r>
              <a:rPr lang="en-US" sz="2800" b="1" dirty="0"/>
              <a:t>Both solutions have pros and cons:</a:t>
            </a:r>
            <a:r>
              <a:rPr lang="en-US" sz="2800" dirty="0"/>
              <a:t> generally vertical scaling requires a greater hardware expenditure because it needs upgrading to powerful enterprise servers, but it’s easier to implement as it requires fewer changes in your configuration.</a:t>
            </a:r>
          </a:p>
          <a:p>
            <a:pPr marL="285750" indent="-285750" algn="just">
              <a:buFont typeface="Arial" panose="020B0604020202020204" pitchFamily="34" charset="0"/>
              <a:buChar char="•"/>
            </a:pPr>
            <a:r>
              <a:rPr lang="en-US" sz="2800" b="1" dirty="0"/>
              <a:t>Horizontal scaling on the other hand,</a:t>
            </a:r>
            <a:r>
              <a:rPr lang="en-US" sz="2800" dirty="0"/>
              <a:t> requires little investment on cheaper hardware (which has a linear expenditure) but it introduces a more complex programming model, thus it needs an expert hand as it concerns configuration and might require some changes in your application too.</a:t>
            </a:r>
          </a:p>
          <a:p>
            <a:pPr marL="285750" indent="-285750" algn="just">
              <a:buFont typeface="Arial" panose="020B0604020202020204" pitchFamily="34" charset="0"/>
              <a:buChar char="•"/>
            </a:pPr>
            <a:r>
              <a:rPr lang="en-US" sz="2800" dirty="0"/>
              <a:t>You should also consider that concentrating all your resources on a single machine introduces a single point of failure, which is the case if you choose an extreme type of vertical scaling.</a:t>
            </a:r>
          </a:p>
        </p:txBody>
      </p:sp>
      <p:sp>
        <p:nvSpPr>
          <p:cNvPr id="4" name="Rectangle 3">
            <a:extLst>
              <a:ext uri="{FF2B5EF4-FFF2-40B4-BE49-F238E27FC236}">
                <a16:creationId xmlns:a16="http://schemas.microsoft.com/office/drawing/2014/main" xmlns="" id="{0F4DC640-C37B-4E5A-B7B9-1AC4055411EC}"/>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rPr>
              <a:t>Scalability</a:t>
            </a:r>
            <a:endParaRPr lang="en-US" sz="3600" b="1" dirty="0">
              <a:solidFill>
                <a:srgbClr val="FF0000"/>
              </a:solidFill>
              <a:latin typeface="Roboto" pitchFamily="2" charset="0"/>
              <a:ea typeface="Roboto" pitchFamily="2" charset="0"/>
              <a:cs typeface="+mj-cs"/>
            </a:endParaRPr>
          </a:p>
        </p:txBody>
      </p:sp>
    </p:spTree>
    <p:extLst>
      <p:ext uri="{BB962C8B-B14F-4D97-AF65-F5344CB8AC3E}">
        <p14:creationId xmlns:p14="http://schemas.microsoft.com/office/powerpoint/2010/main" val="8528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391305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t>Performance tuning becomes essential when the system indicates sluggish or becomes absolutely unresponsive.</a:t>
            </a:r>
          </a:p>
          <a:p>
            <a:pPr marL="342900" indent="-342900" algn="just">
              <a:lnSpc>
                <a:spcPct val="150000"/>
              </a:lnSpc>
              <a:buFont typeface="Arial" panose="020B0604020202020204" pitchFamily="34" charset="0"/>
              <a:buChar char="•"/>
            </a:pPr>
            <a:r>
              <a:rPr lang="en-US" sz="2400" dirty="0"/>
              <a:t>Usually, this happens due to increased load with some degree of decreasing performance. </a:t>
            </a:r>
          </a:p>
          <a:p>
            <a:pPr marL="342900" indent="-342900" algn="just">
              <a:lnSpc>
                <a:spcPct val="150000"/>
              </a:lnSpc>
              <a:buFont typeface="Arial" panose="020B0604020202020204" pitchFamily="34" charset="0"/>
              <a:buChar char="•"/>
            </a:pPr>
            <a:r>
              <a:rPr lang="en-US" sz="2400" dirty="0"/>
              <a:t>Thus, Corporations can save a lot of money using Performance tuning just by modifying a system to handle higher loads and thereby enhance the server performance without spending on new infrastructure or applications.</a:t>
            </a:r>
            <a:endParaRPr lang="en-US" sz="4000" dirty="0"/>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Tuning</a:t>
            </a:r>
          </a:p>
        </p:txBody>
      </p:sp>
    </p:spTree>
    <p:extLst>
      <p:ext uri="{BB962C8B-B14F-4D97-AF65-F5344CB8AC3E}">
        <p14:creationId xmlns:p14="http://schemas.microsoft.com/office/powerpoint/2010/main" val="104564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050918"/>
            <a:ext cx="11410766" cy="502105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1" dirty="0"/>
              <a:t>Application Tuning:</a:t>
            </a:r>
            <a:r>
              <a:rPr lang="en-US" sz="2400" dirty="0"/>
              <a:t> Analysis of the code and suggesting better coding practices, which will resolve 80% issues.</a:t>
            </a:r>
          </a:p>
          <a:p>
            <a:pPr marL="342900" indent="-342900" algn="just">
              <a:lnSpc>
                <a:spcPct val="150000"/>
              </a:lnSpc>
              <a:buFont typeface="Arial" panose="020B0604020202020204" pitchFamily="34" charset="0"/>
              <a:buChar char="•"/>
            </a:pPr>
            <a:r>
              <a:rPr lang="en-US" sz="2400" b="1" dirty="0"/>
              <a:t>Database Parameter Tuning:</a:t>
            </a:r>
            <a:r>
              <a:rPr lang="en-US" sz="2400" dirty="0"/>
              <a:t> Optimal sizing of DB buffer, shared a pool, buffer cache, </a:t>
            </a:r>
            <a:r>
              <a:rPr lang="en-US" sz="2400" dirty="0" err="1"/>
              <a:t>etc</a:t>
            </a:r>
            <a:r>
              <a:rPr lang="en-US" sz="2400" dirty="0"/>
              <a:t>, changing the SGA / PGA parameters.</a:t>
            </a:r>
          </a:p>
          <a:p>
            <a:pPr marL="342900" indent="-342900" algn="just">
              <a:lnSpc>
                <a:spcPct val="150000"/>
              </a:lnSpc>
              <a:buFont typeface="Arial" panose="020B0604020202020204" pitchFamily="34" charset="0"/>
              <a:buChar char="•"/>
            </a:pPr>
            <a:r>
              <a:rPr lang="en-US" sz="2400" b="1" dirty="0"/>
              <a:t>Database contention:</a:t>
            </a:r>
            <a:r>
              <a:rPr lang="en-US" sz="2400" dirty="0"/>
              <a:t> Elimination/minimization of deadlocks, blocking session, wait for events, data partitioning.</a:t>
            </a:r>
          </a:p>
          <a:p>
            <a:pPr marL="342900" indent="-342900" algn="just">
              <a:lnSpc>
                <a:spcPct val="150000"/>
              </a:lnSpc>
              <a:buFont typeface="Arial" panose="020B0604020202020204" pitchFamily="34" charset="0"/>
              <a:buChar char="•"/>
            </a:pPr>
            <a:r>
              <a:rPr lang="en-US" sz="2400" b="1" dirty="0"/>
              <a:t>Operating system:</a:t>
            </a:r>
            <a:r>
              <a:rPr lang="en-US" sz="2400" dirty="0"/>
              <a:t> Monitor and tune CPU, I/O, memory utilization.</a:t>
            </a:r>
          </a:p>
          <a:p>
            <a:pPr marL="342900" indent="-342900" algn="just">
              <a:lnSpc>
                <a:spcPct val="150000"/>
              </a:lnSpc>
              <a:buFont typeface="Arial" panose="020B0604020202020204" pitchFamily="34" charset="0"/>
              <a:buChar char="•"/>
            </a:pPr>
            <a:r>
              <a:rPr lang="en-US" sz="2400" b="1" dirty="0"/>
              <a:t>Caching:</a:t>
            </a:r>
            <a:r>
              <a:rPr lang="en-US" sz="2400" dirty="0"/>
              <a:t> Improvement of performance by retaining the frequently accessed data in the cache, ensuring proper utilization of resources and avoiding repeated computation.</a:t>
            </a:r>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Tuning</a:t>
            </a:r>
          </a:p>
        </p:txBody>
      </p:sp>
    </p:spTree>
    <p:extLst>
      <p:ext uri="{BB962C8B-B14F-4D97-AF65-F5344CB8AC3E}">
        <p14:creationId xmlns:p14="http://schemas.microsoft.com/office/powerpoint/2010/main" val="423314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325717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800" dirty="0"/>
              <a:t>you cannot think of performance as a single step in the software development process; it needs to be a part of your overall software development plan. </a:t>
            </a:r>
          </a:p>
          <a:p>
            <a:pPr marL="342900" indent="-342900" algn="just">
              <a:lnSpc>
                <a:spcPct val="150000"/>
              </a:lnSpc>
              <a:buFont typeface="Arial" panose="020B0604020202020204" pitchFamily="34" charset="0"/>
              <a:buChar char="•"/>
            </a:pPr>
            <a:r>
              <a:rPr lang="en-US" sz="2800" dirty="0"/>
              <a:t>Achieving maximum performance from your software requires continued effort throughout all phases of development, not just coding. </a:t>
            </a:r>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Tuning</a:t>
            </a:r>
          </a:p>
        </p:txBody>
      </p:sp>
    </p:spTree>
    <p:extLst>
      <p:ext uri="{BB962C8B-B14F-4D97-AF65-F5344CB8AC3E}">
        <p14:creationId xmlns:p14="http://schemas.microsoft.com/office/powerpoint/2010/main" val="323789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ABE4DBD-7802-43C7-AC8A-CA390004F4E4}"/>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Tuning in the software development cycle</a:t>
            </a:r>
          </a:p>
        </p:txBody>
      </p:sp>
      <p:pic>
        <p:nvPicPr>
          <p:cNvPr id="7170" name="Picture 2" descr="http://what-when-how.com/wp-content/uploads/2011/09/tmp394_thumb.jpg">
            <a:extLst>
              <a:ext uri="{FF2B5EF4-FFF2-40B4-BE49-F238E27FC236}">
                <a16:creationId xmlns:a16="http://schemas.microsoft.com/office/drawing/2014/main" xmlns="" id="{8BF1C89A-DC50-4513-B2EF-A16149C36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64" y="1143000"/>
            <a:ext cx="4656985" cy="5347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BD8A4471-049B-4976-8628-6A51B8AF4BF3}"/>
              </a:ext>
            </a:extLst>
          </p:cNvPr>
          <p:cNvSpPr/>
          <p:nvPr/>
        </p:nvSpPr>
        <p:spPr>
          <a:xfrm>
            <a:off x="5063231" y="1143000"/>
            <a:ext cx="6690804" cy="4128374"/>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en-US" sz="2000" b="1" dirty="0">
                <a:solidFill>
                  <a:srgbClr val="111111"/>
                </a:solidFill>
                <a:latin typeface="Arial" panose="020B0604020202020204" pitchFamily="34" charset="0"/>
              </a:rPr>
              <a:t>As you can see,</a:t>
            </a:r>
            <a:r>
              <a:rPr lang="en-US" sz="2000" dirty="0">
                <a:solidFill>
                  <a:srgbClr val="111111"/>
                </a:solidFill>
                <a:latin typeface="Arial" panose="020B0604020202020204" pitchFamily="34" charset="0"/>
              </a:rPr>
              <a:t> the software process contains a set of activities (Analysis, Design, Coding, and Performance Tuning) which should be familiar to analyst programmers, but with two important additions: </a:t>
            </a:r>
          </a:p>
          <a:p>
            <a:pPr marL="342900" indent="-342900" algn="just">
              <a:lnSpc>
                <a:spcPct val="120000"/>
              </a:lnSpc>
              <a:buFont typeface="Arial" panose="020B0604020202020204" pitchFamily="34" charset="0"/>
              <a:buChar char="•"/>
            </a:pPr>
            <a:r>
              <a:rPr lang="en-US" sz="2000" dirty="0">
                <a:solidFill>
                  <a:srgbClr val="111111"/>
                </a:solidFill>
                <a:latin typeface="Arial" panose="020B0604020202020204" pitchFamily="34" charset="0"/>
              </a:rPr>
              <a:t>First there is a new phase called Performance Test which begins at the end of the software development cycle and will measure and evaluate the complete application. </a:t>
            </a:r>
          </a:p>
          <a:p>
            <a:pPr marL="342900" indent="-342900" algn="just">
              <a:lnSpc>
                <a:spcPct val="120000"/>
              </a:lnSpc>
              <a:buFont typeface="Arial" panose="020B0604020202020204" pitchFamily="34" charset="0"/>
              <a:buChar char="•"/>
            </a:pPr>
            <a:r>
              <a:rPr lang="en-US" sz="2000" dirty="0">
                <a:solidFill>
                  <a:srgbClr val="111111"/>
                </a:solidFill>
                <a:latin typeface="Arial" panose="020B0604020202020204" pitchFamily="34" charset="0"/>
              </a:rPr>
              <a:t>Secondly, every software phase contains Performance focal points, which are appropriate for that software segment.</a:t>
            </a:r>
            <a:endParaRPr lang="en-IN" sz="2000" dirty="0"/>
          </a:p>
        </p:txBody>
      </p:sp>
    </p:spTree>
    <p:extLst>
      <p:ext uri="{BB962C8B-B14F-4D97-AF65-F5344CB8AC3E}">
        <p14:creationId xmlns:p14="http://schemas.microsoft.com/office/powerpoint/2010/main" val="222747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420435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dirty="0"/>
              <a:t>Producing high quality, fast applications always starts with a correct analysis of your software requirements. In this phase you have to define what the software is expected to do by providing a set of scenarios that illustrate your functional domain. </a:t>
            </a:r>
          </a:p>
          <a:p>
            <a:pPr marL="342900" indent="-342900" algn="just">
              <a:lnSpc>
                <a:spcPct val="150000"/>
              </a:lnSpc>
              <a:buFont typeface="Arial" panose="020B0604020202020204" pitchFamily="34" charset="0"/>
              <a:buChar char="•"/>
            </a:pPr>
            <a:r>
              <a:rPr lang="en-US" dirty="0"/>
              <a:t>This translates in creating use cases, which are diagrams that describe the interactions of users within the system.</a:t>
            </a:r>
          </a:p>
          <a:p>
            <a:pPr marL="342900" indent="-342900" algn="just">
              <a:lnSpc>
                <a:spcPct val="150000"/>
              </a:lnSpc>
              <a:buFont typeface="Arial" panose="020B0604020202020204" pitchFamily="34" charset="0"/>
              <a:buChar char="•"/>
            </a:pPr>
            <a:r>
              <a:rPr lang="en-US" dirty="0"/>
              <a:t>These use cases are a crucial step in determining what type of benchmarks are needed by your system: for example, here we assume that your application will be accessed by 500 concurrent users, each of whom will start a database connection to retrieve data from a database.</a:t>
            </a:r>
          </a:p>
          <a:p>
            <a:pPr marL="342900" indent="-342900" algn="just">
              <a:lnSpc>
                <a:spcPct val="150000"/>
              </a:lnSpc>
              <a:buFont typeface="Arial" panose="020B0604020202020204" pitchFamily="34" charset="0"/>
              <a:buChar char="•"/>
            </a:pPr>
            <a:r>
              <a:rPr lang="en-US" dirty="0"/>
              <a:t>Software analysis, however, spans beyond the software requirements and should consider critical information, such as the kind of hardware where the application will run or the network interfaces that will support its communication.</a:t>
            </a:r>
            <a:endParaRPr lang="en-US" sz="3200" dirty="0"/>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Analysis</a:t>
            </a:r>
          </a:p>
        </p:txBody>
      </p:sp>
    </p:spTree>
    <p:extLst>
      <p:ext uri="{BB962C8B-B14F-4D97-AF65-F5344CB8AC3E}">
        <p14:creationId xmlns:p14="http://schemas.microsoft.com/office/powerpoint/2010/main" val="191352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493673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t>In this phase, the overall software structure and its nuances are defined. Critical points like the number of tiers needed for the package architecture, the database design, and the data structure design are all defined in this phase. </a:t>
            </a:r>
          </a:p>
          <a:p>
            <a:pPr marL="342900" indent="-342900" algn="just">
              <a:lnSpc>
                <a:spcPct val="150000"/>
              </a:lnSpc>
              <a:buFont typeface="Arial" panose="020B0604020202020204" pitchFamily="34" charset="0"/>
              <a:buChar char="•"/>
            </a:pPr>
            <a:r>
              <a:rPr lang="en-US" sz="2400" dirty="0"/>
              <a:t>A software development model is thus created. The role of performance in this phase is fundamental, architects should perform the following:</a:t>
            </a:r>
          </a:p>
          <a:p>
            <a:pPr marL="800100" lvl="1" indent="-342900">
              <a:lnSpc>
                <a:spcPct val="150000"/>
              </a:lnSpc>
              <a:buFont typeface="+mj-lt"/>
              <a:buAutoNum type="arabicPeriod"/>
            </a:pPr>
            <a:r>
              <a:rPr lang="en-US" b="1" dirty="0"/>
              <a:t>Quickly evaluate different algorithms,</a:t>
            </a:r>
            <a:r>
              <a:rPr lang="en-US" dirty="0"/>
              <a:t> data structures, and libraries to see which are most efficient.</a:t>
            </a:r>
          </a:p>
          <a:p>
            <a:pPr marL="800100" lvl="1" indent="-342900">
              <a:lnSpc>
                <a:spcPct val="150000"/>
              </a:lnSpc>
              <a:buFont typeface="+mj-lt"/>
              <a:buAutoNum type="arabicPeriod"/>
            </a:pPr>
            <a:r>
              <a:rPr lang="en-US" b="1" dirty="0"/>
              <a:t>Design the application so that</a:t>
            </a:r>
            <a:r>
              <a:rPr lang="en-US" dirty="0"/>
              <a:t> it is possible to accommodate any changes if there are new requirements that could impact performance.</a:t>
            </a:r>
          </a:p>
          <a:p>
            <a:pPr marL="342900" indent="-342900" algn="just">
              <a:lnSpc>
                <a:spcPct val="150000"/>
              </a:lnSpc>
              <a:buFont typeface="Arial" panose="020B0604020202020204" pitchFamily="34" charset="0"/>
              <a:buChar char="•"/>
            </a:pPr>
            <a:endParaRPr lang="en-US" sz="4000" dirty="0"/>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Design</a:t>
            </a:r>
          </a:p>
        </p:txBody>
      </p:sp>
    </p:spTree>
    <p:extLst>
      <p:ext uri="{BB962C8B-B14F-4D97-AF65-F5344CB8AC3E}">
        <p14:creationId xmlns:p14="http://schemas.microsoft.com/office/powerpoint/2010/main" val="227864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454983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800" dirty="0"/>
              <a:t>I am running the Acme project. </a:t>
            </a:r>
          </a:p>
          <a:p>
            <a:pPr marL="342900" indent="-342900" algn="just">
              <a:lnSpc>
                <a:spcPct val="150000"/>
              </a:lnSpc>
              <a:buFont typeface="Arial" panose="020B0604020202020204" pitchFamily="34" charset="0"/>
              <a:buChar char="•"/>
            </a:pPr>
            <a:r>
              <a:rPr lang="en-US" sz="2800" dirty="0"/>
              <a:t>My requirement is to allow 1000 concurrent users to access the application. </a:t>
            </a:r>
          </a:p>
          <a:p>
            <a:pPr marL="342900" indent="-342900" algn="just">
              <a:lnSpc>
                <a:spcPct val="150000"/>
              </a:lnSpc>
              <a:buFont typeface="Arial" panose="020B0604020202020204" pitchFamily="34" charset="0"/>
              <a:buChar char="•"/>
            </a:pPr>
            <a:r>
              <a:rPr lang="en-US" sz="2800" dirty="0"/>
              <a:t>But when I try to access the application with 250 users, the server slows down and finally throws an exception "Could not establish a connection with the database. </a:t>
            </a:r>
          </a:p>
          <a:p>
            <a:pPr marL="342900" indent="-342900" algn="just">
              <a:lnSpc>
                <a:spcPct val="150000"/>
              </a:lnSpc>
              <a:buFont typeface="Arial" panose="020B0604020202020204" pitchFamily="34" charset="0"/>
              <a:buChar char="•"/>
            </a:pPr>
            <a:r>
              <a:rPr lang="en-US" sz="2800" dirty="0"/>
              <a:t>Does anyone have an idea please help me to solve my problem."</a:t>
            </a:r>
            <a:endParaRPr lang="en-US" sz="3600" dirty="0"/>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Introduction</a:t>
            </a:r>
          </a:p>
        </p:txBody>
      </p:sp>
    </p:spTree>
    <p:extLst>
      <p:ext uri="{BB962C8B-B14F-4D97-AF65-F5344CB8AC3E}">
        <p14:creationId xmlns:p14="http://schemas.microsoft.com/office/powerpoint/2010/main" val="182158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373794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t>The design must be now translated into a machine-readable form. The code generation step performs this task. </a:t>
            </a:r>
          </a:p>
          <a:p>
            <a:pPr marL="342900" indent="-342900" algn="just">
              <a:lnSpc>
                <a:spcPct val="150000"/>
              </a:lnSpc>
              <a:buFont typeface="Arial" panose="020B0604020202020204" pitchFamily="34" charset="0"/>
              <a:buChar char="•"/>
            </a:pPr>
            <a:r>
              <a:rPr lang="en-US" sz="2000" dirty="0"/>
              <a:t>If the design is performed in a detailed manner, code generation can be accomplished without much complication.</a:t>
            </a:r>
          </a:p>
          <a:p>
            <a:pPr marL="342900" indent="-342900" algn="just">
              <a:lnSpc>
                <a:spcPct val="150000"/>
              </a:lnSpc>
              <a:buFont typeface="Arial" panose="020B0604020202020204" pitchFamily="34" charset="0"/>
              <a:buChar char="•"/>
            </a:pPr>
            <a:r>
              <a:rPr lang="en-US" sz="2000" dirty="0"/>
              <a:t>If you have completed the previous phases with an eye on tuning you should partially know which functions are critical for the system, and code them in the most efficient way. </a:t>
            </a:r>
          </a:p>
          <a:p>
            <a:pPr marL="342900" indent="-342900" algn="just">
              <a:lnSpc>
                <a:spcPct val="150000"/>
              </a:lnSpc>
              <a:buFont typeface="Arial" panose="020B0604020202020204" pitchFamily="34" charset="0"/>
              <a:buChar char="•"/>
            </a:pPr>
            <a:r>
              <a:rPr lang="en-US" sz="2000" dirty="0"/>
              <a:t>We say "partially" because only when you have dropped the last line of code will you be able to test the complete application and see where it runs quickly and where it needs to be improved.</a:t>
            </a:r>
            <a:endParaRPr lang="en-US" sz="3600" dirty="0"/>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Code</a:t>
            </a:r>
          </a:p>
        </p:txBody>
      </p:sp>
    </p:spTree>
    <p:extLst>
      <p:ext uri="{BB962C8B-B14F-4D97-AF65-F5344CB8AC3E}">
        <p14:creationId xmlns:p14="http://schemas.microsoft.com/office/powerpoint/2010/main" val="217528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512294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t>This step completes the software production cycle and should be performed before releasing the application into production. </a:t>
            </a:r>
          </a:p>
          <a:p>
            <a:pPr marL="342900" indent="-342900" algn="just">
              <a:lnSpc>
                <a:spcPct val="150000"/>
              </a:lnSpc>
              <a:buFont typeface="Arial" panose="020B0604020202020204" pitchFamily="34" charset="0"/>
              <a:buChar char="•"/>
            </a:pPr>
            <a:r>
              <a:rPr lang="en-US" sz="2000" dirty="0"/>
              <a:t>Even if you have been meticulous at performing the previous steps, it is absolutely normal that your application doesn’t meet all the performance requirements on the first try. </a:t>
            </a:r>
          </a:p>
          <a:p>
            <a:pPr marL="342900" indent="-342900" algn="just">
              <a:lnSpc>
                <a:spcPct val="150000"/>
              </a:lnSpc>
              <a:buFont typeface="Arial" panose="020B0604020202020204" pitchFamily="34" charset="0"/>
              <a:buChar char="•"/>
            </a:pPr>
            <a:r>
              <a:rPr lang="en-US" sz="2000" dirty="0"/>
              <a:t>In fact, you cannot predict every aspect of performance, so it is necessary to complete your software production with a performance test. </a:t>
            </a:r>
          </a:p>
          <a:p>
            <a:pPr marL="342900" indent="-342900" algn="just">
              <a:lnSpc>
                <a:spcPct val="150000"/>
              </a:lnSpc>
              <a:buFont typeface="Arial" panose="020B0604020202020204" pitchFamily="34" charset="0"/>
              <a:buChar char="•"/>
            </a:pPr>
            <a:r>
              <a:rPr lang="en-US" sz="2000" dirty="0"/>
              <a:t>A performance test is an iterative process that you use to identify and eliminate bottlenecks until your application meets its performance objectives. You start by establishing a baseline. Then you collect data, analyze the results, and make configuration changes based on the analysis. After each set of changes, you retest and measure to verify that your application has moved closer to its performance objectives.</a:t>
            </a:r>
            <a:endParaRPr lang="en-US" sz="3600" dirty="0"/>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Performance Test</a:t>
            </a:r>
          </a:p>
        </p:txBody>
      </p:sp>
    </p:spTree>
    <p:extLst>
      <p:ext uri="{BB962C8B-B14F-4D97-AF65-F5344CB8AC3E}">
        <p14:creationId xmlns:p14="http://schemas.microsoft.com/office/powerpoint/2010/main" val="118389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US" sz="2400" b="1" dirty="0">
                <a:solidFill>
                  <a:srgbClr val="FF0000"/>
                </a:solidFill>
                <a:latin typeface="Roboto" pitchFamily="2" charset="0"/>
                <a:ea typeface="Roboto" pitchFamily="2" charset="0"/>
                <a:cs typeface="+mj-cs"/>
              </a:rPr>
              <a:t>The following image synthesizes the cyclic process of performance tuning:</a:t>
            </a:r>
          </a:p>
        </p:txBody>
      </p:sp>
      <p:pic>
        <p:nvPicPr>
          <p:cNvPr id="8194" name="Picture 2" descr="http://what-when-how.com/wp-content/uploads/2011/09/tmp395_thumb.jpg">
            <a:extLst>
              <a:ext uri="{FF2B5EF4-FFF2-40B4-BE49-F238E27FC236}">
                <a16:creationId xmlns:a16="http://schemas.microsoft.com/office/drawing/2014/main" xmlns="" id="{5AC3EFCA-D83C-4C1C-BA93-E6CE7605F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729" y="846935"/>
            <a:ext cx="5787454" cy="564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755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A959273-95DF-415A-AA11-089A28B62E86}"/>
              </a:ext>
            </a:extLst>
          </p:cNvPr>
          <p:cNvSpPr/>
          <p:nvPr/>
        </p:nvSpPr>
        <p:spPr>
          <a:xfrm>
            <a:off x="245614" y="367969"/>
            <a:ext cx="11437399" cy="590931"/>
          </a:xfrm>
          <a:prstGeom prst="rect">
            <a:avLst/>
          </a:prstGeom>
        </p:spPr>
        <p:txBody>
          <a:bodyPr/>
          <a:lstStyle/>
          <a:p>
            <a:r>
              <a:rPr lang="en-US" sz="3200" b="1" dirty="0">
                <a:solidFill>
                  <a:srgbClr val="FF0000"/>
                </a:solidFill>
                <a:latin typeface="Roboto" pitchFamily="2" charset="0"/>
                <a:ea typeface="Roboto" pitchFamily="2" charset="0"/>
                <a:cs typeface="+mj-cs"/>
              </a:rPr>
              <a:t>Difference between Performance &amp; Tuning processes &amp; </a:t>
            </a:r>
            <a:r>
              <a:rPr lang="en-IN" sz="3200" b="1" dirty="0">
                <a:solidFill>
                  <a:srgbClr val="FF0000"/>
                </a:solidFill>
                <a:latin typeface="Roboto" pitchFamily="2" charset="0"/>
                <a:ea typeface="Roboto" pitchFamily="2" charset="0"/>
                <a:cs typeface="+mj-cs"/>
              </a:rPr>
              <a:t>other Infrastructure processes</a:t>
            </a:r>
            <a:endParaRPr lang="en-US" sz="3200" b="1" dirty="0">
              <a:solidFill>
                <a:srgbClr val="FF0000"/>
              </a:solidFill>
              <a:latin typeface="Roboto" pitchFamily="2" charset="0"/>
              <a:ea typeface="Roboto" pitchFamily="2" charset="0"/>
              <a:cs typeface="+mj-cs"/>
            </a:endParaRPr>
          </a:p>
        </p:txBody>
      </p:sp>
      <p:graphicFrame>
        <p:nvGraphicFramePr>
          <p:cNvPr id="4" name="Table 3">
            <a:extLst>
              <a:ext uri="{FF2B5EF4-FFF2-40B4-BE49-F238E27FC236}">
                <a16:creationId xmlns:a16="http://schemas.microsoft.com/office/drawing/2014/main" xmlns="" id="{2CE1977E-F787-42C2-BD89-934BCCE17A85}"/>
              </a:ext>
            </a:extLst>
          </p:cNvPr>
          <p:cNvGraphicFramePr>
            <a:graphicFrameLocks noGrp="1"/>
          </p:cNvGraphicFramePr>
          <p:nvPr>
            <p:extLst>
              <p:ext uri="{D42A27DB-BD31-4B8C-83A1-F6EECF244321}">
                <p14:modId xmlns:p14="http://schemas.microsoft.com/office/powerpoint/2010/main" val="3392865407"/>
              </p:ext>
            </p:extLst>
          </p:nvPr>
        </p:nvGraphicFramePr>
        <p:xfrm>
          <a:off x="442896" y="1651821"/>
          <a:ext cx="10902766" cy="4663440"/>
        </p:xfrm>
        <a:graphic>
          <a:graphicData uri="http://schemas.openxmlformats.org/drawingml/2006/table">
            <a:tbl>
              <a:tblPr firstRow="1" bandRow="1">
                <a:tableStyleId>{5940675A-B579-460E-94D1-54222C63F5DA}</a:tableStyleId>
              </a:tblPr>
              <a:tblGrid>
                <a:gridCol w="5638308">
                  <a:extLst>
                    <a:ext uri="{9D8B030D-6E8A-4147-A177-3AD203B41FA5}">
                      <a16:colId xmlns:a16="http://schemas.microsoft.com/office/drawing/2014/main" xmlns="" val="3114233692"/>
                    </a:ext>
                  </a:extLst>
                </a:gridCol>
                <a:gridCol w="5264458">
                  <a:extLst>
                    <a:ext uri="{9D8B030D-6E8A-4147-A177-3AD203B41FA5}">
                      <a16:colId xmlns:a16="http://schemas.microsoft.com/office/drawing/2014/main" xmlns="" val="1026643277"/>
                    </a:ext>
                  </a:extLst>
                </a:gridCol>
              </a:tblGrid>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t>Performance and tuning processes are focused on optimizing the performance and efficiency of an existing system.</a:t>
                      </a:r>
                      <a:endParaRPr lang="en-IN" dirty="0"/>
                    </a:p>
                  </a:txBody>
                  <a:tcP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t>Infrastructure processes are focused on maintaining and improving the underlying infrastructure that supports the system. </a:t>
                      </a:r>
                      <a:r>
                        <a:rPr lang="en-US" dirty="0"/>
                        <a:t>They are essential for ensuring that the system can operate reliably and securely over the long term.</a:t>
                      </a:r>
                      <a:endParaRPr lang="en-IN" dirty="0"/>
                    </a:p>
                  </a:txBody>
                  <a:tcP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xmlns="" val="1282336120"/>
                  </a:ext>
                </a:extLst>
              </a:tr>
              <a:tr h="370840">
                <a:tc>
                  <a:txBody>
                    <a:bodyPr/>
                    <a:lstStyle/>
                    <a:p>
                      <a:pPr algn="just"/>
                      <a:r>
                        <a:rPr lang="en-US" dirty="0"/>
                        <a:t>Performance and tuning processes typically involve activities such as analyzing system performance metrics, identifying bottlenecks, and making adjustments to improve system response times, throughput, and scalability. </a:t>
                      </a:r>
                      <a:endParaRPr lang="en-IN" dirty="0"/>
                    </a:p>
                  </a:txBody>
                  <a:tcP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Infrastructure processes are concerned with managing the hardware, software, and networking components that support the system. </a:t>
                      </a:r>
                      <a:endParaRPr lang="en-IN" dirty="0"/>
                    </a:p>
                    <a:p>
                      <a:pPr algn="just"/>
                      <a:endParaRPr lang="en-IN" dirty="0"/>
                    </a:p>
                  </a:txBody>
                  <a:tcP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xmlns="" val="578731748"/>
                  </a:ext>
                </a:extLst>
              </a:tr>
              <a:tr h="370840">
                <a:tc>
                  <a:txBody>
                    <a:bodyPr/>
                    <a:lstStyle/>
                    <a:p>
                      <a:pPr algn="just"/>
                      <a:r>
                        <a:rPr lang="en-US" dirty="0"/>
                        <a:t>These processes are often iterative, with adjustments made over time as the system is used and performance issues are identified.</a:t>
                      </a:r>
                      <a:endParaRPr lang="en-IN" dirty="0"/>
                    </a:p>
                  </a:txBody>
                  <a:tcP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These processes include activities such as server maintenance, security management, software updates, and disaster recovery planning. Infrastructure processes are essential for ensuring the reliability, availability, and security of the system.</a:t>
                      </a:r>
                      <a:endParaRPr lang="en-IN" dirty="0"/>
                    </a:p>
                    <a:p>
                      <a:pPr algn="just"/>
                      <a:endParaRPr lang="en-IN" dirty="0"/>
                    </a:p>
                  </a:txBody>
                  <a:tcP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xmlns="" val="594758809"/>
                  </a:ext>
                </a:extLst>
              </a:tr>
            </a:tbl>
          </a:graphicData>
        </a:graphic>
      </p:graphicFrame>
    </p:spTree>
    <p:extLst>
      <p:ext uri="{BB962C8B-B14F-4D97-AF65-F5344CB8AC3E}">
        <p14:creationId xmlns:p14="http://schemas.microsoft.com/office/powerpoint/2010/main" val="2940634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068673"/>
            <a:ext cx="11193910" cy="3913059"/>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400" dirty="0"/>
              <a:t>SQL Server runs a dynamic environment: application data changes and the number of users or applications and the way they interact with the database can also change.</a:t>
            </a:r>
          </a:p>
          <a:p>
            <a:pPr marL="342900" indent="-342900" algn="just" fontAlgn="base">
              <a:lnSpc>
                <a:spcPct val="150000"/>
              </a:lnSpc>
              <a:buFont typeface="Arial" panose="020B0604020202020204" pitchFamily="34" charset="0"/>
              <a:buChar char="•"/>
            </a:pPr>
            <a:r>
              <a:rPr lang="en-US" sz="2400" dirty="0"/>
              <a:t>A SQL Server database automatically manages system resources, like disk space and memory, to reduce the need for large-scale manual optimization. SQL Server performance tuning allows administrators to view performance trends and determine if changes are needed.</a:t>
            </a:r>
          </a:p>
          <a:p>
            <a:pPr marL="342900" indent="-342900" algn="just">
              <a:lnSpc>
                <a:spcPct val="150000"/>
              </a:lnSpc>
              <a:buFont typeface="Arial" panose="020B0604020202020204" pitchFamily="34" charset="0"/>
              <a:buChar char="•"/>
            </a:pPr>
            <a:endParaRPr lang="en-US" sz="2400" dirty="0"/>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IN" sz="3200" b="1" dirty="0">
                <a:solidFill>
                  <a:srgbClr val="FF0000"/>
                </a:solidFill>
                <a:latin typeface="Roboto" pitchFamily="2" charset="0"/>
                <a:ea typeface="Roboto" pitchFamily="2" charset="0"/>
                <a:cs typeface="+mj-cs"/>
              </a:rPr>
              <a:t>Monitoring SQL Server Components: A 5-Step process</a:t>
            </a:r>
          </a:p>
          <a:p>
            <a:pPr>
              <a:lnSpc>
                <a:spcPct val="90000"/>
              </a:lnSpc>
              <a:spcBef>
                <a:spcPct val="0"/>
              </a:spcBef>
            </a:pPr>
            <a:endParaRPr lang="en-US" sz="3200" b="1" dirty="0">
              <a:solidFill>
                <a:srgbClr val="FF0000"/>
              </a:solidFill>
              <a:latin typeface="Roboto" pitchFamily="2" charset="0"/>
              <a:ea typeface="Roboto" pitchFamily="2" charset="0"/>
              <a:cs typeface="+mj-cs"/>
            </a:endParaRPr>
          </a:p>
        </p:txBody>
      </p:sp>
    </p:spTree>
    <p:extLst>
      <p:ext uri="{BB962C8B-B14F-4D97-AF65-F5344CB8AC3E}">
        <p14:creationId xmlns:p14="http://schemas.microsoft.com/office/powerpoint/2010/main" val="6778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343269" y="1201838"/>
            <a:ext cx="11193910" cy="4199611"/>
          </a:xfrm>
          <a:prstGeom prst="rect">
            <a:avLst/>
          </a:prstGeom>
        </p:spPr>
        <p:txBody>
          <a:bodyPr wrap="square">
            <a:spAutoFit/>
          </a:bodyPr>
          <a:lstStyle/>
          <a:p>
            <a:pPr algn="just" fontAlgn="base">
              <a:lnSpc>
                <a:spcPct val="150000"/>
              </a:lnSpc>
            </a:pPr>
            <a:r>
              <a:rPr lang="en-US" sz="2000" dirty="0"/>
              <a:t>In order to effectively perform SQL Server performance tuning, clarify the reasons you are monitoring the system. Your monitoring goals can include:</a:t>
            </a:r>
          </a:p>
          <a:p>
            <a:pPr marL="342900" indent="-342900" algn="just" fontAlgn="base">
              <a:lnSpc>
                <a:spcPct val="150000"/>
              </a:lnSpc>
              <a:buFont typeface="Arial" panose="020B0604020202020204" pitchFamily="34" charset="0"/>
              <a:buChar char="•"/>
            </a:pPr>
            <a:r>
              <a:rPr lang="en-US" sz="2000" dirty="0"/>
              <a:t>Defining a performance benchmark and identifying changes in performance over time</a:t>
            </a:r>
          </a:p>
          <a:p>
            <a:pPr marL="342900" indent="-342900" algn="just" fontAlgn="base">
              <a:lnSpc>
                <a:spcPct val="150000"/>
              </a:lnSpc>
              <a:buFont typeface="Arial" panose="020B0604020202020204" pitchFamily="34" charset="0"/>
              <a:buChar char="•"/>
            </a:pPr>
            <a:r>
              <a:rPr lang="en-US" sz="2000" dirty="0"/>
              <a:t>Diagnosing specific performance problems and identifying the component or process to be optimized</a:t>
            </a:r>
          </a:p>
          <a:p>
            <a:pPr marL="342900" indent="-342900" algn="just" fontAlgn="base">
              <a:lnSpc>
                <a:spcPct val="150000"/>
              </a:lnSpc>
              <a:buFont typeface="Arial" panose="020B0604020202020204" pitchFamily="34" charset="0"/>
              <a:buChar char="•"/>
            </a:pPr>
            <a:r>
              <a:rPr lang="en-US" sz="2000" dirty="0"/>
              <a:t>Comparing the performance impact of different applications, monitor user activity, or test how the database reacts to different levels of load</a:t>
            </a:r>
          </a:p>
          <a:p>
            <a:pPr marL="342900" indent="-342900" algn="just" fontAlgn="base">
              <a:lnSpc>
                <a:spcPct val="150000"/>
              </a:lnSpc>
              <a:buFont typeface="Arial" panose="020B0604020202020204" pitchFamily="34" charset="0"/>
              <a:buChar char="•"/>
            </a:pPr>
            <a:r>
              <a:rPr lang="en-US" sz="2000" dirty="0"/>
              <a:t>Testing scheduled maintenance, backup and recovery plans</a:t>
            </a:r>
          </a:p>
          <a:p>
            <a:pPr marL="342900" indent="-342900" algn="just" fontAlgn="base">
              <a:lnSpc>
                <a:spcPct val="150000"/>
              </a:lnSpc>
              <a:buFont typeface="Arial" panose="020B0604020202020204" pitchFamily="34" charset="0"/>
              <a:buChar char="•"/>
            </a:pPr>
            <a:r>
              <a:rPr lang="en-US" sz="2000" dirty="0"/>
              <a:t>Testing different variations of database architecture or hardware setup</a:t>
            </a:r>
          </a:p>
          <a:p>
            <a:pPr marL="342900" indent="-342900" algn="just">
              <a:lnSpc>
                <a:spcPct val="150000"/>
              </a:lnSpc>
              <a:buFont typeface="Arial" panose="020B0604020202020204" pitchFamily="34" charset="0"/>
              <a:buChar char="•"/>
            </a:pPr>
            <a:endParaRPr lang="en-US" sz="2000" dirty="0"/>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IN" sz="3200" b="1" dirty="0">
                <a:solidFill>
                  <a:srgbClr val="FF0000"/>
                </a:solidFill>
                <a:latin typeface="Roboto" pitchFamily="2" charset="0"/>
                <a:ea typeface="Roboto" pitchFamily="2" charset="0"/>
                <a:cs typeface="+mj-cs"/>
              </a:rPr>
              <a:t>1. Determine monitoring goals</a:t>
            </a:r>
            <a:endParaRPr lang="en-US" sz="3200" b="1" dirty="0">
              <a:solidFill>
                <a:srgbClr val="FF0000"/>
              </a:solidFill>
              <a:latin typeface="Roboto" pitchFamily="2" charset="0"/>
              <a:ea typeface="Roboto" pitchFamily="2" charset="0"/>
              <a:cs typeface="+mj-cs"/>
            </a:endParaRPr>
          </a:p>
        </p:txBody>
      </p:sp>
    </p:spTree>
    <p:extLst>
      <p:ext uri="{BB962C8B-B14F-4D97-AF65-F5344CB8AC3E}">
        <p14:creationId xmlns:p14="http://schemas.microsoft.com/office/powerpoint/2010/main" val="30970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225106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t>Now that you have determined the reasons for monitoring, you can choose the right tool for monitoring. </a:t>
            </a:r>
          </a:p>
          <a:p>
            <a:pPr marL="342900" indent="-342900" algn="just">
              <a:lnSpc>
                <a:spcPct val="150000"/>
              </a:lnSpc>
              <a:buFont typeface="Arial" panose="020B0604020202020204" pitchFamily="34" charset="0"/>
              <a:buChar char="•"/>
            </a:pPr>
            <a:r>
              <a:rPr lang="en-US" sz="2400" dirty="0"/>
              <a:t>SQL Server offers performance tuning capabilities, as does the Windows operating system itself, allowing you to monitor environments with heavy transactional loads</a:t>
            </a:r>
            <a:endParaRPr lang="en-US" sz="2800" dirty="0"/>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IN" sz="3600" b="1" dirty="0">
                <a:solidFill>
                  <a:srgbClr val="FF0000"/>
                </a:solidFill>
                <a:latin typeface="Roboto" pitchFamily="2" charset="0"/>
                <a:ea typeface="Roboto" pitchFamily="2" charset="0"/>
              </a:rPr>
              <a:t>2. Choose a Tool</a:t>
            </a:r>
            <a:endParaRPr lang="en-US" sz="3600" b="1" dirty="0">
              <a:solidFill>
                <a:srgbClr val="FF0000"/>
              </a:solidFill>
              <a:latin typeface="Roboto" pitchFamily="2" charset="0"/>
              <a:ea typeface="Roboto" pitchFamily="2" charset="0"/>
            </a:endParaRPr>
          </a:p>
        </p:txBody>
      </p:sp>
    </p:spTree>
    <p:extLst>
      <p:ext uri="{BB962C8B-B14F-4D97-AF65-F5344CB8AC3E}">
        <p14:creationId xmlns:p14="http://schemas.microsoft.com/office/powerpoint/2010/main" val="257094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5021055"/>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400" dirty="0"/>
              <a:t>Determine which components of the SQL Server database you need to monitor. SQL Server Profiler lets you perform traces to monitor specific types of events, or exclude irrelevant events. Select events that are relevant for the components you need to track</a:t>
            </a:r>
          </a:p>
          <a:p>
            <a:pPr marL="342900" indent="-342900" algn="just" fontAlgn="base">
              <a:lnSpc>
                <a:spcPct val="150000"/>
              </a:lnSpc>
              <a:buFont typeface="Arial" panose="020B0604020202020204" pitchFamily="34" charset="0"/>
              <a:buChar char="•"/>
            </a:pPr>
            <a:r>
              <a:rPr lang="en-US" sz="2400" dirty="0"/>
              <a:t>After determining the components to be tracked, determine the metrics to be tracked. Once you have selected events for monitoring, you can specify that only certain event data will be included, to ensure the data is relevant to your monitoring goals. Limiting the data you collect in a trace also conserves system resources required for SQL Server performance tuning</a:t>
            </a:r>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IN" sz="3600" b="1" dirty="0">
                <a:solidFill>
                  <a:srgbClr val="FF0000"/>
                </a:solidFill>
                <a:latin typeface="Roboto" pitchFamily="2" charset="0"/>
                <a:ea typeface="Roboto" pitchFamily="2" charset="0"/>
              </a:rPr>
              <a:t>3. Select components and metrics</a:t>
            </a:r>
            <a:endParaRPr lang="en-US" sz="3600" b="1" dirty="0">
              <a:solidFill>
                <a:srgbClr val="FF0000"/>
              </a:solidFill>
              <a:latin typeface="Roboto" pitchFamily="2" charset="0"/>
              <a:ea typeface="Roboto" pitchFamily="2" charset="0"/>
            </a:endParaRPr>
          </a:p>
        </p:txBody>
      </p:sp>
    </p:spTree>
    <p:extLst>
      <p:ext uri="{BB962C8B-B14F-4D97-AF65-F5344CB8AC3E}">
        <p14:creationId xmlns:p14="http://schemas.microsoft.com/office/powerpoint/2010/main" val="72977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131818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800" dirty="0"/>
              <a:t>Start running your monitoring tool on an ongoing basis and collect data about selected events and metrics</a:t>
            </a:r>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IN" sz="3600" b="1" dirty="0">
                <a:solidFill>
                  <a:srgbClr val="FF0000"/>
                </a:solidFill>
                <a:latin typeface="Roboto" pitchFamily="2" charset="0"/>
                <a:ea typeface="Roboto" pitchFamily="2" charset="0"/>
              </a:rPr>
              <a:t>4. Monitor the database</a:t>
            </a:r>
            <a:endParaRPr lang="en-US" sz="3600" b="1" dirty="0">
              <a:solidFill>
                <a:srgbClr val="FF0000"/>
              </a:solidFill>
              <a:latin typeface="Roboto" pitchFamily="2" charset="0"/>
              <a:ea typeface="Roboto" pitchFamily="2" charset="0"/>
            </a:endParaRPr>
          </a:p>
        </p:txBody>
      </p:sp>
    </p:spTree>
    <p:extLst>
      <p:ext uri="{BB962C8B-B14F-4D97-AF65-F5344CB8AC3E}">
        <p14:creationId xmlns:p14="http://schemas.microsoft.com/office/powerpoint/2010/main" val="69729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225106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t>Analyze the data collected by the tool to ensure that the monitoring objectives are achieved. If you cannot achieve your goals based on the data – for example, you cannot identify the source of the performance problem – modify the components or metrics you are tracking</a:t>
            </a:r>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IN" sz="3600" b="1" dirty="0">
                <a:solidFill>
                  <a:srgbClr val="FF0000"/>
                </a:solidFill>
                <a:latin typeface="Roboto" pitchFamily="2" charset="0"/>
                <a:ea typeface="Roboto" pitchFamily="2" charset="0"/>
              </a:rPr>
              <a:t>5. Analyze the Data</a:t>
            </a:r>
            <a:endParaRPr lang="en-US" sz="3600" b="1" dirty="0">
              <a:solidFill>
                <a:srgbClr val="FF0000"/>
              </a:solidFill>
              <a:latin typeface="Roboto" pitchFamily="2" charset="0"/>
              <a:ea typeface="Roboto" pitchFamily="2" charset="0"/>
            </a:endParaRPr>
          </a:p>
        </p:txBody>
      </p:sp>
    </p:spTree>
    <p:extLst>
      <p:ext uri="{BB962C8B-B14F-4D97-AF65-F5344CB8AC3E}">
        <p14:creationId xmlns:p14="http://schemas.microsoft.com/office/powerpoint/2010/main" val="233406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4832092"/>
          </a:xfrm>
          <a:prstGeom prst="rect">
            <a:avLst/>
          </a:prstGeom>
        </p:spPr>
        <p:txBody>
          <a:bodyPr wrap="square">
            <a:spAutoFit/>
          </a:bodyPr>
          <a:lstStyle/>
          <a:p>
            <a:pPr marL="457200" indent="-457200" algn="just">
              <a:buFont typeface="Arial" panose="020B0604020202020204" pitchFamily="34" charset="0"/>
              <a:buChar char="•"/>
            </a:pPr>
            <a:r>
              <a:rPr lang="en-US" sz="2800" b="1" dirty="0"/>
              <a:t>In the beginning,</a:t>
            </a:r>
            <a:r>
              <a:rPr lang="en-US" sz="2800" dirty="0"/>
              <a:t> performance was not a concern for software. Early programming languages like C or Cobol were doing a decent job of developing applications and the end user was just discovering the wonders of information technology that would allow him to save a lot of time.</a:t>
            </a:r>
          </a:p>
          <a:p>
            <a:pPr marL="457200" indent="-457200" algn="just">
              <a:buFont typeface="Arial" panose="020B0604020202020204" pitchFamily="34" charset="0"/>
              <a:buChar char="•"/>
            </a:pPr>
            <a:r>
              <a:rPr lang="en-US" sz="2800" dirty="0"/>
              <a:t>Today we are all aware of the rapidly changing business environment in which we work and live and the impact it has on business and information technology. We recognize that an organization needs to deliver faster services to a larger set of people and companies, and that downtime or poor responses of those services will have a significant impact on the business.</a:t>
            </a:r>
          </a:p>
        </p:txBody>
      </p:sp>
      <p:sp>
        <p:nvSpPr>
          <p:cNvPr id="4" name="Rectangle 3">
            <a:extLst>
              <a:ext uri="{FF2B5EF4-FFF2-40B4-BE49-F238E27FC236}">
                <a16:creationId xmlns:a16="http://schemas.microsoft.com/office/drawing/2014/main" xmlns="" id="{ED0D3493-7B35-469A-865D-2F5C4A3F594B}"/>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Introduction</a:t>
            </a:r>
          </a:p>
        </p:txBody>
      </p:sp>
    </p:spTree>
    <p:extLst>
      <p:ext uri="{BB962C8B-B14F-4D97-AF65-F5344CB8AC3E}">
        <p14:creationId xmlns:p14="http://schemas.microsoft.com/office/powerpoint/2010/main" val="199454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5262979"/>
          </a:xfrm>
          <a:prstGeom prst="rect">
            <a:avLst/>
          </a:prstGeom>
        </p:spPr>
        <p:txBody>
          <a:bodyPr wrap="square">
            <a:spAutoFit/>
          </a:bodyPr>
          <a:lstStyle/>
          <a:p>
            <a:pPr marL="457200" indent="-457200" algn="just">
              <a:buFont typeface="Arial" panose="020B0604020202020204" pitchFamily="34" charset="0"/>
              <a:buChar char="•"/>
            </a:pPr>
            <a:r>
              <a:rPr lang="en-US" sz="2800" b="1" dirty="0"/>
              <a:t>To survive and thrive in such an environment</a:t>
            </a:r>
            <a:r>
              <a:rPr lang="en-US" sz="2800" dirty="0"/>
              <a:t>, organizations must consider it an imperative task for their businesses to deliver applications faster than their competitors or they will risk losing potential revenue and reputation among customers.</a:t>
            </a:r>
          </a:p>
          <a:p>
            <a:pPr marL="457200" indent="-457200" algn="just">
              <a:buFont typeface="Arial" panose="020B0604020202020204" pitchFamily="34" charset="0"/>
              <a:buChar char="•"/>
            </a:pPr>
            <a:r>
              <a:rPr lang="en-US" sz="2800" b="1" dirty="0"/>
              <a:t>So tuning an application in today’s market</a:t>
            </a:r>
            <a:r>
              <a:rPr lang="en-US" sz="2800" dirty="0"/>
              <a:t> is firstly a necessity for survival, but, there are even more subtle reasons, like using your system resources more efficiently. For example, if you manage to meet your system requirements with fewer fixed costs (let’s say by using eight CPU machine instead of a 16 one) you are actually using your resources more efficiently and thus saving money. As an additional benefit you can also reduce some variable costs like the price of software licenses, which are usually calculated on the amount of CPUs used.</a:t>
            </a:r>
          </a:p>
        </p:txBody>
      </p:sp>
      <p:sp>
        <p:nvSpPr>
          <p:cNvPr id="4" name="Rectangle 3">
            <a:extLst>
              <a:ext uri="{FF2B5EF4-FFF2-40B4-BE49-F238E27FC236}">
                <a16:creationId xmlns:a16="http://schemas.microsoft.com/office/drawing/2014/main" xmlns="" id="{8A217715-6F76-4AB6-A4B4-81F285813D5D}"/>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Introduction</a:t>
            </a:r>
          </a:p>
        </p:txBody>
      </p:sp>
    </p:spTree>
    <p:extLst>
      <p:ext uri="{BB962C8B-B14F-4D97-AF65-F5344CB8AC3E}">
        <p14:creationId xmlns:p14="http://schemas.microsoft.com/office/powerpoint/2010/main" val="238924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5262979"/>
          </a:xfrm>
          <a:prstGeom prst="rect">
            <a:avLst/>
          </a:prstGeom>
        </p:spPr>
        <p:txBody>
          <a:bodyPr wrap="square">
            <a:spAutoFit/>
          </a:bodyPr>
          <a:lstStyle/>
          <a:p>
            <a:pPr marL="457200" indent="-457200" algn="just">
              <a:buFont typeface="Arial" panose="020B0604020202020204" pitchFamily="34" charset="0"/>
              <a:buChar char="•"/>
            </a:pPr>
            <a:r>
              <a:rPr lang="en-US" sz="2800" b="1" dirty="0"/>
              <a:t>The term "performance"</a:t>
            </a:r>
            <a:r>
              <a:rPr lang="en-US" sz="2800" dirty="0"/>
              <a:t> commonly refers to how quickly an application can be executed. In terms of the user’s perspective on performance, the definition is quite easy to grasp. </a:t>
            </a:r>
          </a:p>
          <a:p>
            <a:pPr marL="457200" indent="-457200" algn="just">
              <a:buFont typeface="Arial" panose="020B0604020202020204" pitchFamily="34" charset="0"/>
              <a:buChar char="•"/>
            </a:pPr>
            <a:r>
              <a:rPr lang="en-US" sz="2800" dirty="0"/>
              <a:t>For example, a fast website means one that is able to load web pages very quickly. </a:t>
            </a:r>
          </a:p>
          <a:p>
            <a:pPr marL="457200" indent="-457200" algn="just">
              <a:buFont typeface="Arial" panose="020B0604020202020204" pitchFamily="34" charset="0"/>
              <a:buChar char="•"/>
            </a:pPr>
            <a:r>
              <a:rPr lang="en-US" sz="2800" dirty="0"/>
              <a:t>From an administrator’s point of view, the concept needs to be translated into meaningful numbers. </a:t>
            </a:r>
          </a:p>
          <a:p>
            <a:pPr marL="457200" indent="-457200" algn="just">
              <a:buFont typeface="Arial" panose="020B0604020202020204" pitchFamily="34" charset="0"/>
              <a:buChar char="•"/>
            </a:pPr>
            <a:r>
              <a:rPr lang="en-US" sz="2800" dirty="0"/>
              <a:t>As a matter of fact, the expert can distinguish two ways to measure the performance of an application:</a:t>
            </a:r>
          </a:p>
          <a:p>
            <a:pPr marL="457200" indent="-457200" algn="just">
              <a:buFont typeface="Arial" panose="020B0604020202020204" pitchFamily="34" charset="0"/>
              <a:buChar char="•"/>
            </a:pPr>
            <a:endParaRPr lang="en-US" sz="2800" dirty="0"/>
          </a:p>
          <a:p>
            <a:pPr algn="just"/>
            <a:r>
              <a:rPr lang="en-US" sz="2800" b="1" dirty="0"/>
              <a:t>1. Response Time</a:t>
            </a:r>
            <a:endParaRPr lang="en-US" sz="2800" dirty="0"/>
          </a:p>
          <a:p>
            <a:pPr algn="just"/>
            <a:r>
              <a:rPr lang="en-US" sz="2800" b="1" dirty="0"/>
              <a:t>2. Throughput</a:t>
            </a:r>
            <a:endParaRPr lang="en-US" sz="2800" dirty="0"/>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What is Performance?</a:t>
            </a:r>
          </a:p>
        </p:txBody>
      </p:sp>
    </p:spTree>
    <p:extLst>
      <p:ext uri="{BB962C8B-B14F-4D97-AF65-F5344CB8AC3E}">
        <p14:creationId xmlns:p14="http://schemas.microsoft.com/office/powerpoint/2010/main" val="11575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4832092"/>
          </a:xfrm>
          <a:prstGeom prst="rect">
            <a:avLst/>
          </a:prstGeom>
        </p:spPr>
        <p:txBody>
          <a:bodyPr wrap="square">
            <a:spAutoFit/>
          </a:bodyPr>
          <a:lstStyle/>
          <a:p>
            <a:pPr marL="457200" indent="-457200" algn="just">
              <a:buFont typeface="Arial" panose="020B0604020202020204" pitchFamily="34" charset="0"/>
              <a:buChar char="•"/>
            </a:pPr>
            <a:r>
              <a:rPr lang="en-US" sz="2800" b="1" dirty="0"/>
              <a:t>The Response</a:t>
            </a:r>
            <a:r>
              <a:rPr lang="en-US" sz="2800" dirty="0"/>
              <a:t> Time can be defined as the time it takes for one user to perform a task. For example, on a website, after the customer submits one e-commerce form, the time it takes to process the order and for rendering and displaying the result in a new page is the response time for this functionality. As you can see, the concept of performance is essentially the same as from the end user perspective, but it is translated into numbers.</a:t>
            </a:r>
          </a:p>
          <a:p>
            <a:pPr marL="457200" indent="-457200" algn="just">
              <a:buFont typeface="Arial" panose="020B0604020202020204" pitchFamily="34" charset="0"/>
              <a:buChar char="•"/>
            </a:pPr>
            <a:r>
              <a:rPr lang="en-US" sz="2800" b="1" dirty="0"/>
              <a:t>In practice,</a:t>
            </a:r>
            <a:r>
              <a:rPr lang="en-US" sz="2800" dirty="0"/>
              <a:t> as shown in the following image, the Response Time includes the network roundtrip to the application server, the time to execute the business logic in your middleware (including the time to contact external legacy systems) and the latency to return the response to the client.</a:t>
            </a:r>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Response Time</a:t>
            </a:r>
          </a:p>
        </p:txBody>
      </p:sp>
    </p:spTree>
    <p:extLst>
      <p:ext uri="{BB962C8B-B14F-4D97-AF65-F5344CB8AC3E}">
        <p14:creationId xmlns:p14="http://schemas.microsoft.com/office/powerpoint/2010/main" val="267755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Response Time</a:t>
            </a:r>
          </a:p>
        </p:txBody>
      </p:sp>
      <p:pic>
        <p:nvPicPr>
          <p:cNvPr id="1026" name="Picture 2" descr="http://what-when-how.com/wp-content/uploads/2011/09/tmp391_thumb.jpg">
            <a:extLst>
              <a:ext uri="{FF2B5EF4-FFF2-40B4-BE49-F238E27FC236}">
                <a16:creationId xmlns:a16="http://schemas.microsoft.com/office/drawing/2014/main" xmlns="" id="{3CBBADBF-1E50-43B4-889B-648EC7C6D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03" y="1072070"/>
            <a:ext cx="10604994" cy="294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15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454983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800" b="1" dirty="0"/>
              <a:t>At this point the concept of Response</a:t>
            </a:r>
            <a:r>
              <a:rPr lang="en-US" sz="2800" dirty="0"/>
              <a:t> Time should be quite clear, but you might wonder if this measurement is a constant; actually it is not. </a:t>
            </a:r>
          </a:p>
          <a:p>
            <a:pPr marL="342900" indent="-342900" algn="just">
              <a:lnSpc>
                <a:spcPct val="150000"/>
              </a:lnSpc>
              <a:buFont typeface="Arial" panose="020B0604020202020204" pitchFamily="34" charset="0"/>
              <a:buChar char="•"/>
            </a:pPr>
            <a:r>
              <a:rPr lang="en-US" sz="2800" dirty="0"/>
              <a:t>The Response Time changes accordingly with the load on the application. </a:t>
            </a:r>
          </a:p>
          <a:p>
            <a:pPr marL="342900" indent="-342900" algn="just">
              <a:lnSpc>
                <a:spcPct val="150000"/>
              </a:lnSpc>
              <a:buFont typeface="Arial" panose="020B0604020202020204" pitchFamily="34" charset="0"/>
              <a:buChar char="•"/>
            </a:pPr>
            <a:r>
              <a:rPr lang="en-US" sz="2800" dirty="0"/>
              <a:t>A single operation cannot be indicative of the overall performance: you have to consider how long the procedure takes to be executed in a production environment, where you have a considerable amount of customers running.</a:t>
            </a:r>
            <a:endParaRPr lang="en-US" sz="3600" dirty="0"/>
          </a:p>
        </p:txBody>
      </p:sp>
      <p:sp>
        <p:nvSpPr>
          <p:cNvPr id="4" name="Rectangle 3">
            <a:extLst>
              <a:ext uri="{FF2B5EF4-FFF2-40B4-BE49-F238E27FC236}">
                <a16:creationId xmlns:a16="http://schemas.microsoft.com/office/drawing/2014/main" xmlns="" id="{5F10C9E6-2CBA-465A-8284-0D419E989E69}"/>
              </a:ext>
            </a:extLst>
          </p:cNvPr>
          <p:cNvSpPr/>
          <p:nvPr/>
        </p:nvSpPr>
        <p:spPr>
          <a:xfrm>
            <a:off x="398015" y="476504"/>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Response Time</a:t>
            </a:r>
          </a:p>
        </p:txBody>
      </p:sp>
    </p:spTree>
    <p:extLst>
      <p:ext uri="{BB962C8B-B14F-4D97-AF65-F5344CB8AC3E}">
        <p14:creationId xmlns:p14="http://schemas.microsoft.com/office/powerpoint/2010/main" val="8738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EEA6B4B-83B2-442D-AAB1-9DF0DB3B5591}"/>
              </a:ext>
            </a:extLst>
          </p:cNvPr>
          <p:cNvSpPr/>
          <p:nvPr/>
        </p:nvSpPr>
        <p:spPr>
          <a:xfrm>
            <a:off x="245615" y="1219593"/>
            <a:ext cx="11193910" cy="335906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t>Throughput is the number of transactions that can occur in a given amount of time. This is a fundamental parameter that is used to evaluate not only the performance of a website, but also the commercial value of a software. </a:t>
            </a:r>
          </a:p>
          <a:p>
            <a:pPr marL="342900" indent="-342900" algn="just">
              <a:lnSpc>
                <a:spcPct val="150000"/>
              </a:lnSpc>
              <a:buFont typeface="Arial" panose="020B0604020202020204" pitchFamily="34" charset="0"/>
              <a:buChar char="•"/>
            </a:pPr>
            <a:r>
              <a:rPr lang="en-US" sz="2400" dirty="0"/>
              <a:t>The Throughput is usually measured in Transactions Per Second (TPS) and obviously an application that has a TPS higher than its competitors is also the one with higher commercial value — all other features standing equal.</a:t>
            </a:r>
            <a:endParaRPr lang="en-US" sz="3200" dirty="0"/>
          </a:p>
        </p:txBody>
      </p:sp>
      <p:sp>
        <p:nvSpPr>
          <p:cNvPr id="3" name="Rectangle 2">
            <a:extLst>
              <a:ext uri="{FF2B5EF4-FFF2-40B4-BE49-F238E27FC236}">
                <a16:creationId xmlns:a16="http://schemas.microsoft.com/office/drawing/2014/main" xmlns="" id="{5A959273-95DF-415A-AA11-089A28B62E86}"/>
              </a:ext>
            </a:extLst>
          </p:cNvPr>
          <p:cNvSpPr/>
          <p:nvPr/>
        </p:nvSpPr>
        <p:spPr>
          <a:xfrm>
            <a:off x="245615" y="367969"/>
            <a:ext cx="10497682" cy="590931"/>
          </a:xfrm>
          <a:prstGeom prst="rect">
            <a:avLst/>
          </a:prstGeom>
        </p:spPr>
        <p:txBody>
          <a:bodyPr/>
          <a:lstStyle/>
          <a:p>
            <a:pPr>
              <a:lnSpc>
                <a:spcPct val="90000"/>
              </a:lnSpc>
              <a:spcBef>
                <a:spcPct val="0"/>
              </a:spcBef>
            </a:pPr>
            <a:r>
              <a:rPr lang="en-US" sz="3600" b="1" dirty="0">
                <a:solidFill>
                  <a:srgbClr val="FF0000"/>
                </a:solidFill>
                <a:latin typeface="Roboto" pitchFamily="2" charset="0"/>
                <a:ea typeface="Roboto" pitchFamily="2" charset="0"/>
                <a:cs typeface="+mj-cs"/>
              </a:rPr>
              <a:t>Throughput</a:t>
            </a:r>
          </a:p>
        </p:txBody>
      </p:sp>
    </p:spTree>
    <p:extLst>
      <p:ext uri="{BB962C8B-B14F-4D97-AF65-F5344CB8AC3E}">
        <p14:creationId xmlns:p14="http://schemas.microsoft.com/office/powerpoint/2010/main" val="408829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o GUNI Lo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1585</TotalTime>
  <Words>1560</Words>
  <Application>Microsoft Office PowerPoint</Application>
  <PresentationFormat>Custom</PresentationFormat>
  <Paragraphs>114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W/o GUNI Logo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Jayesh Patel</dc:creator>
  <cp:lastModifiedBy>KETAN PATEL</cp:lastModifiedBy>
  <cp:revision>371</cp:revision>
  <dcterms:created xsi:type="dcterms:W3CDTF">2020-06-18T07:00:52Z</dcterms:created>
  <dcterms:modified xsi:type="dcterms:W3CDTF">2024-04-20T11:34:30Z</dcterms:modified>
</cp:coreProperties>
</file>