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7" r:id="rId13"/>
    <p:sldId id="266" r:id="rId14"/>
    <p:sldId id="269" r:id="rId15"/>
    <p:sldId id="271" r:id="rId16"/>
    <p:sldId id="270"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66" autoAdjust="0"/>
  </p:normalViewPr>
  <p:slideViewPr>
    <p:cSldViewPr>
      <p:cViewPr>
        <p:scale>
          <a:sx n="70" d="100"/>
          <a:sy n="70" d="100"/>
        </p:scale>
        <p:origin x="-130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94C432-2750-4508-A30E-E98BFF919B51}" type="datetimeFigureOut">
              <a:rPr lang="en-US" smtClean="0"/>
              <a:t>23/3/2020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4507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4C432-2750-4508-A30E-E98BFF919B51}" type="datetimeFigureOut">
              <a:rPr lang="en-US" smtClean="0"/>
              <a:t>23/3/2020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31793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4C432-2750-4508-A30E-E98BFF919B51}" type="datetimeFigureOut">
              <a:rPr lang="en-US" smtClean="0"/>
              <a:t>23/3/2020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156507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4C432-2750-4508-A30E-E98BFF919B51}" type="datetimeFigureOut">
              <a:rPr lang="en-US" smtClean="0"/>
              <a:t>23/3/2020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4938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94C432-2750-4508-A30E-E98BFF919B51}" type="datetimeFigureOut">
              <a:rPr lang="en-US" smtClean="0"/>
              <a:t>23/3/2020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24693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94C432-2750-4508-A30E-E98BFF919B51}" type="datetimeFigureOut">
              <a:rPr lang="en-US" smtClean="0"/>
              <a:t>23/3/2020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283688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94C432-2750-4508-A30E-E98BFF919B51}" type="datetimeFigureOut">
              <a:rPr lang="en-US" smtClean="0"/>
              <a:t>23/3/2020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194849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94C432-2750-4508-A30E-E98BFF919B51}" type="datetimeFigureOut">
              <a:rPr lang="en-US" smtClean="0"/>
              <a:t>23/3/2020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144227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4C432-2750-4508-A30E-E98BFF919B51}" type="datetimeFigureOut">
              <a:rPr lang="en-US" smtClean="0"/>
              <a:t>23/3/2020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212575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4C432-2750-4508-A30E-E98BFF919B51}" type="datetimeFigureOut">
              <a:rPr lang="en-US" smtClean="0"/>
              <a:t>23/3/2020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218321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4C432-2750-4508-A30E-E98BFF919B51}" type="datetimeFigureOut">
              <a:rPr lang="en-US" smtClean="0"/>
              <a:t>23/3/2020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A5F17-9B65-4ABB-A6C2-F6B2446C6D45}" type="slidenum">
              <a:rPr lang="en-US" smtClean="0"/>
              <a:t>‹#›</a:t>
            </a:fld>
            <a:endParaRPr lang="en-US"/>
          </a:p>
        </p:txBody>
      </p:sp>
    </p:spTree>
    <p:extLst>
      <p:ext uri="{BB962C8B-B14F-4D97-AF65-F5344CB8AC3E}">
        <p14:creationId xmlns:p14="http://schemas.microsoft.com/office/powerpoint/2010/main" val="200398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4C432-2750-4508-A30E-E98BFF919B51}" type="datetimeFigureOut">
              <a:rPr lang="en-US" smtClean="0"/>
              <a:t>23/3/2020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A5F17-9B65-4ABB-A6C2-F6B2446C6D45}" type="slidenum">
              <a:rPr lang="en-US" smtClean="0"/>
              <a:t>‹#›</a:t>
            </a:fld>
            <a:endParaRPr lang="en-US"/>
          </a:p>
        </p:txBody>
      </p:sp>
    </p:spTree>
    <p:extLst>
      <p:ext uri="{BB962C8B-B14F-4D97-AF65-F5344CB8AC3E}">
        <p14:creationId xmlns:p14="http://schemas.microsoft.com/office/powerpoint/2010/main" val="180449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533400"/>
          </a:xfrm>
        </p:spPr>
        <p:txBody>
          <a:bodyPr>
            <a:normAutofit/>
          </a:bodyPr>
          <a:lstStyle/>
          <a:p>
            <a:pPr algn="l"/>
            <a:r>
              <a:rPr lang="en-US" sz="2000" b="1" dirty="0" smtClean="0">
                <a:solidFill>
                  <a:schemeClr val="tx1"/>
                </a:solidFill>
              </a:rPr>
              <a:t>5.7.2 Heuristic Techniques</a:t>
            </a:r>
          </a:p>
          <a:p>
            <a:pPr algn="l"/>
            <a:endParaRPr lang="en-US" sz="1800" b="1" dirty="0">
              <a:solidFill>
                <a:schemeClr val="tx1"/>
              </a:solidFill>
            </a:endParaRPr>
          </a:p>
        </p:txBody>
      </p:sp>
      <p:sp>
        <p:nvSpPr>
          <p:cNvPr id="4" name="Subtitle 2"/>
          <p:cNvSpPr txBox="1">
            <a:spLocks/>
          </p:cNvSpPr>
          <p:nvPr/>
        </p:nvSpPr>
        <p:spPr>
          <a:xfrm>
            <a:off x="235527" y="1600200"/>
            <a:ext cx="4260273"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Single Variable Model</a:t>
            </a:r>
            <a:endParaRPr lang="en-US" sz="2000" b="1" dirty="0" smtClean="0">
              <a:solidFill>
                <a:schemeClr val="tx1"/>
              </a:solidFill>
            </a:endParaRPr>
          </a:p>
          <a:p>
            <a:pPr algn="l"/>
            <a:r>
              <a:rPr lang="en-US" sz="1800" dirty="0" smtClean="0">
                <a:solidFill>
                  <a:schemeClr val="tx1"/>
                </a:solidFill>
              </a:rPr>
              <a:t>Estimated Parameter = C</a:t>
            </a:r>
            <a:r>
              <a:rPr lang="en-US" sz="1800" baseline="-25000" dirty="0" smtClean="0">
                <a:solidFill>
                  <a:schemeClr val="tx1"/>
                </a:solidFill>
              </a:rPr>
              <a:t>1</a:t>
            </a:r>
            <a:r>
              <a:rPr lang="en-US" sz="1800" dirty="0" smtClean="0">
                <a:solidFill>
                  <a:schemeClr val="tx1"/>
                </a:solidFill>
              </a:rPr>
              <a:t>*e</a:t>
            </a:r>
            <a:r>
              <a:rPr lang="en-US" sz="1800" baseline="30000" dirty="0" smtClean="0">
                <a:solidFill>
                  <a:schemeClr val="tx1"/>
                </a:solidFill>
              </a:rPr>
              <a:t>d</a:t>
            </a:r>
            <a:r>
              <a:rPr lang="en-US" sz="1800" b="1" baseline="30000" dirty="0" smtClean="0">
                <a:solidFill>
                  <a:schemeClr val="tx1"/>
                </a:solidFill>
              </a:rPr>
              <a:t>1</a:t>
            </a:r>
          </a:p>
          <a:p>
            <a:pPr algn="l"/>
            <a:r>
              <a:rPr lang="en-US" sz="1800" dirty="0" smtClean="0">
                <a:solidFill>
                  <a:schemeClr val="tx1"/>
                </a:solidFill>
              </a:rPr>
              <a:t>Where,</a:t>
            </a:r>
          </a:p>
          <a:p>
            <a:pPr algn="l"/>
            <a:r>
              <a:rPr lang="en-US" sz="1800" dirty="0">
                <a:solidFill>
                  <a:schemeClr val="tx1"/>
                </a:solidFill>
              </a:rPr>
              <a:t>e</a:t>
            </a:r>
            <a:r>
              <a:rPr lang="en-US" sz="1800" dirty="0" smtClean="0">
                <a:solidFill>
                  <a:schemeClr val="tx1"/>
                </a:solidFill>
              </a:rPr>
              <a:t>: characteristics of software which has been already estimated</a:t>
            </a:r>
          </a:p>
          <a:p>
            <a:pPr marL="285750" indent="-285750" algn="l">
              <a:buFontTx/>
              <a:buChar char="-"/>
            </a:pPr>
            <a:r>
              <a:rPr lang="en-US" sz="1800" dirty="0" smtClean="0">
                <a:solidFill>
                  <a:schemeClr val="tx1"/>
                </a:solidFill>
              </a:rPr>
              <a:t>Estimated parameter is dependent parameter to be estimated (e.g. effort, duration, staff size)</a:t>
            </a:r>
          </a:p>
          <a:p>
            <a:pPr marL="285750" indent="-285750" algn="l">
              <a:buFontTx/>
              <a:buChar char="-"/>
            </a:pPr>
            <a:r>
              <a:rPr lang="en-US" sz="1800" dirty="0" smtClean="0">
                <a:solidFill>
                  <a:schemeClr val="tx1"/>
                </a:solidFill>
              </a:rPr>
              <a:t>C1 &amp; D1 are constants values collected from past projects / historical data</a:t>
            </a:r>
          </a:p>
          <a:p>
            <a:pPr marL="285750" indent="-285750" algn="l">
              <a:buFontTx/>
              <a:buChar char="-"/>
            </a:pPr>
            <a:r>
              <a:rPr lang="en-US" sz="1800" dirty="0" smtClean="0">
                <a:solidFill>
                  <a:schemeClr val="tx1"/>
                </a:solidFill>
              </a:rPr>
              <a:t>E.g. COCOMO model</a:t>
            </a:r>
            <a:endParaRPr lang="en-US" sz="1800" dirty="0">
              <a:solidFill>
                <a:schemeClr val="tx1"/>
              </a:solidFill>
            </a:endParaRPr>
          </a:p>
        </p:txBody>
      </p:sp>
      <p:sp>
        <p:nvSpPr>
          <p:cNvPr id="5" name="Subtitle 2"/>
          <p:cNvSpPr txBox="1">
            <a:spLocks/>
          </p:cNvSpPr>
          <p:nvPr/>
        </p:nvSpPr>
        <p:spPr>
          <a:xfrm>
            <a:off x="4599709" y="1600200"/>
            <a:ext cx="4419600"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Multi Variable Model</a:t>
            </a:r>
          </a:p>
          <a:p>
            <a:pPr algn="l"/>
            <a:r>
              <a:rPr lang="en-US" sz="1800" dirty="0" smtClean="0">
                <a:solidFill>
                  <a:schemeClr val="tx1"/>
                </a:solidFill>
              </a:rPr>
              <a:t>Estimated Resources=C</a:t>
            </a:r>
            <a:r>
              <a:rPr lang="en-US" sz="1800" baseline="-25000" dirty="0" smtClean="0">
                <a:solidFill>
                  <a:schemeClr val="tx1"/>
                </a:solidFill>
              </a:rPr>
              <a:t>1*</a:t>
            </a:r>
            <a:r>
              <a:rPr lang="en-US" sz="1800" dirty="0" smtClean="0">
                <a:solidFill>
                  <a:schemeClr val="tx1"/>
                </a:solidFill>
              </a:rPr>
              <a:t>ep</a:t>
            </a:r>
            <a:r>
              <a:rPr lang="en-US" sz="1800" baseline="-25000" dirty="0" smtClean="0">
                <a:solidFill>
                  <a:schemeClr val="tx1"/>
                </a:solidFill>
              </a:rPr>
              <a:t>1</a:t>
            </a:r>
            <a:r>
              <a:rPr lang="en-US" sz="1800" baseline="30000" dirty="0" smtClean="0">
                <a:solidFill>
                  <a:schemeClr val="tx1"/>
                </a:solidFill>
              </a:rPr>
              <a:t>d1</a:t>
            </a:r>
            <a:r>
              <a:rPr lang="en-US" sz="1800" dirty="0" smtClean="0">
                <a:solidFill>
                  <a:schemeClr val="tx1"/>
                </a:solidFill>
              </a:rPr>
              <a:t> +C</a:t>
            </a:r>
            <a:r>
              <a:rPr lang="en-US" sz="1800" baseline="-25000" dirty="0" smtClean="0">
                <a:solidFill>
                  <a:schemeClr val="tx1"/>
                </a:solidFill>
              </a:rPr>
              <a:t>2</a:t>
            </a:r>
            <a:r>
              <a:rPr lang="en-US" sz="1800" dirty="0" smtClean="0">
                <a:solidFill>
                  <a:schemeClr val="tx1"/>
                </a:solidFill>
              </a:rPr>
              <a:t>*ep</a:t>
            </a:r>
            <a:r>
              <a:rPr lang="en-US" sz="1800" baseline="-25000" dirty="0" smtClean="0">
                <a:solidFill>
                  <a:schemeClr val="tx1"/>
                </a:solidFill>
              </a:rPr>
              <a:t>2</a:t>
            </a:r>
            <a:r>
              <a:rPr lang="en-US" sz="1800" baseline="30000" dirty="0" smtClean="0">
                <a:solidFill>
                  <a:schemeClr val="tx1"/>
                </a:solidFill>
              </a:rPr>
              <a:t>d2</a:t>
            </a:r>
            <a:r>
              <a:rPr lang="en-US" sz="1800" dirty="0" smtClean="0">
                <a:solidFill>
                  <a:schemeClr val="tx1"/>
                </a:solidFill>
              </a:rPr>
              <a:t> + …</a:t>
            </a:r>
          </a:p>
          <a:p>
            <a:pPr algn="l"/>
            <a:r>
              <a:rPr lang="en-US" sz="1800" dirty="0" smtClean="0">
                <a:solidFill>
                  <a:schemeClr val="tx1"/>
                </a:solidFill>
              </a:rPr>
              <a:t>Where,</a:t>
            </a:r>
          </a:p>
          <a:p>
            <a:pPr marL="285750" indent="-285750" algn="l">
              <a:buFontTx/>
              <a:buChar char="-"/>
            </a:pPr>
            <a:r>
              <a:rPr lang="en-US" sz="1800" dirty="0" smtClean="0">
                <a:solidFill>
                  <a:schemeClr val="tx1"/>
                </a:solidFill>
              </a:rPr>
              <a:t>Ep</a:t>
            </a:r>
            <a:r>
              <a:rPr lang="en-US" sz="1800" baseline="-25000" dirty="0" smtClean="0">
                <a:solidFill>
                  <a:schemeClr val="tx1"/>
                </a:solidFill>
              </a:rPr>
              <a:t>1</a:t>
            </a:r>
            <a:r>
              <a:rPr lang="en-US" sz="1800" dirty="0" smtClean="0">
                <a:solidFill>
                  <a:schemeClr val="tx1"/>
                </a:solidFill>
              </a:rPr>
              <a:t>,ep</a:t>
            </a:r>
            <a:r>
              <a:rPr lang="en-US" sz="1800" baseline="-25000" dirty="0" smtClean="0">
                <a:solidFill>
                  <a:schemeClr val="tx1"/>
                </a:solidFill>
              </a:rPr>
              <a:t>2</a:t>
            </a:r>
            <a:r>
              <a:rPr lang="en-US" sz="1800" dirty="0" smtClean="0">
                <a:solidFill>
                  <a:schemeClr val="tx1"/>
                </a:solidFill>
              </a:rPr>
              <a:t>-Basic characteristics of the software already estimated</a:t>
            </a:r>
          </a:p>
          <a:p>
            <a:pPr marL="285750" indent="-285750" algn="l">
              <a:buFontTx/>
              <a:buChar char="-"/>
            </a:pPr>
            <a:r>
              <a:rPr lang="en-US" sz="1800" dirty="0" smtClean="0">
                <a:solidFill>
                  <a:schemeClr val="tx1"/>
                </a:solidFill>
              </a:rPr>
              <a:t>C</a:t>
            </a:r>
            <a:r>
              <a:rPr lang="en-US" sz="1800" baseline="-25000" dirty="0" smtClean="0">
                <a:solidFill>
                  <a:schemeClr val="tx1"/>
                </a:solidFill>
              </a:rPr>
              <a:t>1</a:t>
            </a:r>
            <a:r>
              <a:rPr lang="en-US" sz="1800" dirty="0" smtClean="0">
                <a:solidFill>
                  <a:schemeClr val="tx1"/>
                </a:solidFill>
              </a:rPr>
              <a:t>,C</a:t>
            </a:r>
            <a:r>
              <a:rPr lang="en-US" sz="1800" baseline="-25000" dirty="0" smtClean="0">
                <a:solidFill>
                  <a:schemeClr val="tx1"/>
                </a:solidFill>
              </a:rPr>
              <a:t>2</a:t>
            </a:r>
            <a:r>
              <a:rPr lang="en-US" sz="1800" dirty="0" smtClean="0">
                <a:solidFill>
                  <a:schemeClr val="tx1"/>
                </a:solidFill>
              </a:rPr>
              <a:t>,D</a:t>
            </a:r>
            <a:r>
              <a:rPr lang="en-US" sz="1800" baseline="-25000" dirty="0" smtClean="0">
                <a:solidFill>
                  <a:schemeClr val="tx1"/>
                </a:solidFill>
              </a:rPr>
              <a:t>1</a:t>
            </a:r>
            <a:r>
              <a:rPr lang="en-US" sz="1800" dirty="0" smtClean="0">
                <a:solidFill>
                  <a:schemeClr val="tx1"/>
                </a:solidFill>
              </a:rPr>
              <a:t>,D</a:t>
            </a:r>
            <a:r>
              <a:rPr lang="en-US" sz="1800" baseline="-25000" dirty="0" smtClean="0">
                <a:solidFill>
                  <a:schemeClr val="tx1"/>
                </a:solidFill>
              </a:rPr>
              <a:t>2</a:t>
            </a:r>
            <a:r>
              <a:rPr lang="en-US" sz="1800" dirty="0" smtClean="0">
                <a:solidFill>
                  <a:schemeClr val="tx1"/>
                </a:solidFill>
              </a:rPr>
              <a:t>,… are constants</a:t>
            </a:r>
          </a:p>
          <a:p>
            <a:pPr marL="285750" indent="-285750" algn="l">
              <a:buFontTx/>
              <a:buChar char="-"/>
            </a:pPr>
            <a:r>
              <a:rPr lang="en-US" sz="1800" dirty="0" smtClean="0">
                <a:solidFill>
                  <a:schemeClr val="tx1"/>
                </a:solidFill>
              </a:rPr>
              <a:t>It gives more accurate estimation.</a:t>
            </a:r>
          </a:p>
          <a:p>
            <a:pPr marL="285750" indent="-285750" algn="l">
              <a:buFontTx/>
              <a:buChar char="-"/>
            </a:pPr>
            <a:r>
              <a:rPr lang="en-US" sz="1800" dirty="0" smtClean="0">
                <a:solidFill>
                  <a:schemeClr val="tx1"/>
                </a:solidFill>
              </a:rPr>
              <a:t>E.g. Intermediate COCOMO model.</a:t>
            </a:r>
          </a:p>
          <a:p>
            <a:pPr algn="l"/>
            <a:endParaRPr lang="en-US" sz="1800" dirty="0">
              <a:solidFill>
                <a:schemeClr val="tx1"/>
              </a:solidFill>
            </a:endParaRPr>
          </a:p>
        </p:txBody>
      </p:sp>
    </p:spTree>
    <p:extLst>
      <p:ext uri="{BB962C8B-B14F-4D97-AF65-F5344CB8AC3E}">
        <p14:creationId xmlns:p14="http://schemas.microsoft.com/office/powerpoint/2010/main" val="1067893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5.7.3 Analytical Estimation Techniques : Halstead’s software science</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smtClean="0">
                <a:solidFill>
                  <a:schemeClr val="tx1"/>
                </a:solidFill>
              </a:rPr>
              <a:t>N/n ≤ </a:t>
            </a:r>
            <a:r>
              <a:rPr lang="en-US" sz="1800" dirty="0" err="1" smtClean="0">
                <a:solidFill>
                  <a:schemeClr val="tx1"/>
                </a:solidFill>
              </a:rPr>
              <a:t>n</a:t>
            </a:r>
            <a:r>
              <a:rPr lang="en-US" sz="1800" baseline="30000" dirty="0" err="1" smtClean="0">
                <a:solidFill>
                  <a:schemeClr val="tx1"/>
                </a:solidFill>
              </a:rPr>
              <a:t>n</a:t>
            </a:r>
            <a:r>
              <a:rPr lang="en-US" sz="1800" dirty="0" smtClean="0">
                <a:solidFill>
                  <a:schemeClr val="tx1"/>
                </a:solidFill>
              </a:rPr>
              <a:t> </a:t>
            </a:r>
            <a:r>
              <a:rPr lang="en-US" sz="1800" dirty="0">
                <a:solidFill>
                  <a:schemeClr val="tx1"/>
                </a:solidFill>
              </a:rPr>
              <a:t>or N </a:t>
            </a:r>
            <a:r>
              <a:rPr lang="en-US" sz="1800" dirty="0" smtClean="0">
                <a:solidFill>
                  <a:schemeClr val="tx1"/>
                </a:solidFill>
              </a:rPr>
              <a:t>≤n</a:t>
            </a:r>
            <a:r>
              <a:rPr lang="en-US" sz="1800" baseline="30000" dirty="0" smtClean="0">
                <a:solidFill>
                  <a:schemeClr val="tx1"/>
                </a:solidFill>
              </a:rPr>
              <a:t>n+1</a:t>
            </a:r>
            <a:endParaRPr lang="en-US" sz="1800" baseline="30000" dirty="0">
              <a:solidFill>
                <a:schemeClr val="tx1"/>
              </a:solidFill>
            </a:endParaRPr>
          </a:p>
          <a:p>
            <a:pPr marL="285750" indent="-285750" algn="l">
              <a:buFontTx/>
              <a:buChar char="-"/>
            </a:pPr>
            <a:r>
              <a:rPr lang="en-US" sz="1800" dirty="0" smtClean="0">
                <a:solidFill>
                  <a:schemeClr val="tx1"/>
                </a:solidFill>
              </a:rPr>
              <a:t>Upper bound can be (as operators and operands may duplicates)</a:t>
            </a:r>
          </a:p>
          <a:p>
            <a:r>
              <a:rPr lang="en-US" sz="1800" dirty="0" smtClean="0">
                <a:solidFill>
                  <a:schemeClr val="tx1"/>
                </a:solidFill>
              </a:rPr>
              <a:t>So N</a:t>
            </a:r>
            <a:r>
              <a:rPr lang="en-US" sz="1800" dirty="0">
                <a:solidFill>
                  <a:schemeClr val="tx1"/>
                </a:solidFill>
              </a:rPr>
              <a:t> </a:t>
            </a:r>
            <a:r>
              <a:rPr lang="en-US" sz="1800" dirty="0" smtClean="0">
                <a:solidFill>
                  <a:schemeClr val="tx1"/>
                </a:solidFill>
              </a:rPr>
              <a:t>≤ nn</a:t>
            </a:r>
            <a:r>
              <a:rPr lang="en-US" sz="1800" baseline="-25000" dirty="0" smtClean="0">
                <a:solidFill>
                  <a:schemeClr val="tx1"/>
                </a:solidFill>
              </a:rPr>
              <a:t>1</a:t>
            </a:r>
            <a:r>
              <a:rPr lang="en-US" sz="1800" baseline="30000" dirty="0" smtClean="0">
                <a:solidFill>
                  <a:schemeClr val="tx1"/>
                </a:solidFill>
              </a:rPr>
              <a:t>n1</a:t>
            </a:r>
            <a:r>
              <a:rPr lang="en-US" sz="1800" dirty="0" smtClean="0">
                <a:solidFill>
                  <a:schemeClr val="tx1"/>
                </a:solidFill>
              </a:rPr>
              <a:t>n</a:t>
            </a:r>
            <a:r>
              <a:rPr lang="en-US" sz="1800" baseline="-25000" dirty="0" smtClean="0">
                <a:solidFill>
                  <a:schemeClr val="tx1"/>
                </a:solidFill>
              </a:rPr>
              <a:t>2</a:t>
            </a:r>
            <a:r>
              <a:rPr lang="en-US" sz="1800" baseline="30000" dirty="0" smtClean="0">
                <a:solidFill>
                  <a:schemeClr val="tx1"/>
                </a:solidFill>
              </a:rPr>
              <a:t>n2</a:t>
            </a:r>
          </a:p>
          <a:p>
            <a:pPr marL="285750" indent="-285750" algn="l">
              <a:buFontTx/>
              <a:buChar char="-"/>
            </a:pPr>
            <a:r>
              <a:rPr lang="en-US" sz="1800" dirty="0" smtClean="0">
                <a:solidFill>
                  <a:schemeClr val="tx1"/>
                </a:solidFill>
              </a:rPr>
              <a:t>N must include all possible subsets of that ordered set.</a:t>
            </a:r>
          </a:p>
          <a:p>
            <a:r>
              <a:rPr lang="en-US" sz="1800" dirty="0" smtClean="0">
                <a:solidFill>
                  <a:schemeClr val="tx1"/>
                </a:solidFill>
              </a:rPr>
              <a:t>2N=nn</a:t>
            </a:r>
            <a:r>
              <a:rPr lang="en-US" sz="1800" baseline="-25000" dirty="0" smtClean="0">
                <a:solidFill>
                  <a:schemeClr val="tx1"/>
                </a:solidFill>
              </a:rPr>
              <a:t>1</a:t>
            </a:r>
            <a:r>
              <a:rPr lang="en-US" sz="1800" baseline="30000" dirty="0" smtClean="0">
                <a:solidFill>
                  <a:schemeClr val="tx1"/>
                </a:solidFill>
              </a:rPr>
              <a:t>n1</a:t>
            </a:r>
            <a:r>
              <a:rPr lang="en-US" sz="1800" dirty="0" smtClean="0">
                <a:solidFill>
                  <a:schemeClr val="tx1"/>
                </a:solidFill>
              </a:rPr>
              <a:t>n</a:t>
            </a:r>
            <a:r>
              <a:rPr lang="en-US" sz="1800" baseline="-25000" dirty="0" smtClean="0">
                <a:solidFill>
                  <a:schemeClr val="tx1"/>
                </a:solidFill>
              </a:rPr>
              <a:t>2</a:t>
            </a:r>
            <a:r>
              <a:rPr lang="en-US" sz="1800" baseline="30000" dirty="0" smtClean="0">
                <a:solidFill>
                  <a:schemeClr val="tx1"/>
                </a:solidFill>
              </a:rPr>
              <a:t>n2</a:t>
            </a:r>
          </a:p>
          <a:p>
            <a:pPr marL="285750" indent="-285750" algn="l">
              <a:buFontTx/>
              <a:buChar char="-"/>
            </a:pPr>
            <a:r>
              <a:rPr lang="en-US" sz="1800" dirty="0" smtClean="0">
                <a:solidFill>
                  <a:schemeClr val="tx1"/>
                </a:solidFill>
              </a:rPr>
              <a:t>Take log both side: N=log</a:t>
            </a:r>
            <a:r>
              <a:rPr lang="en-US" sz="1800" baseline="-25000" dirty="0" smtClean="0">
                <a:solidFill>
                  <a:schemeClr val="tx1"/>
                </a:solidFill>
              </a:rPr>
              <a:t>2</a:t>
            </a:r>
            <a:r>
              <a:rPr lang="en-US" sz="1800" dirty="0" smtClean="0">
                <a:solidFill>
                  <a:schemeClr val="tx1"/>
                </a:solidFill>
              </a:rPr>
              <a:t>n+log</a:t>
            </a:r>
            <a:r>
              <a:rPr lang="en-US" sz="1800" baseline="-25000" dirty="0" smtClean="0">
                <a:solidFill>
                  <a:schemeClr val="tx1"/>
                </a:solidFill>
              </a:rPr>
              <a:t>2</a:t>
            </a:r>
            <a:r>
              <a:rPr lang="en-US" sz="1800" dirty="0" smtClean="0">
                <a:solidFill>
                  <a:schemeClr val="tx1"/>
                </a:solidFill>
              </a:rPr>
              <a:t>(n</a:t>
            </a:r>
            <a:r>
              <a:rPr lang="en-US" sz="1800" baseline="-25000" dirty="0" smtClean="0">
                <a:solidFill>
                  <a:schemeClr val="tx1"/>
                </a:solidFill>
              </a:rPr>
              <a:t>1</a:t>
            </a:r>
            <a:r>
              <a:rPr lang="en-US" sz="1800" baseline="30000" dirty="0" smtClean="0">
                <a:solidFill>
                  <a:schemeClr val="tx1"/>
                </a:solidFill>
              </a:rPr>
              <a:t>n1</a:t>
            </a:r>
            <a:r>
              <a:rPr lang="en-US" sz="1800" dirty="0" smtClean="0">
                <a:solidFill>
                  <a:schemeClr val="tx1"/>
                </a:solidFill>
              </a:rPr>
              <a:t>n</a:t>
            </a:r>
            <a:r>
              <a:rPr lang="en-US" sz="1800" baseline="-25000" dirty="0" smtClean="0">
                <a:solidFill>
                  <a:schemeClr val="tx1"/>
                </a:solidFill>
              </a:rPr>
              <a:t>2</a:t>
            </a:r>
            <a:r>
              <a:rPr lang="en-US" sz="1800" baseline="30000" dirty="0" smtClean="0">
                <a:solidFill>
                  <a:schemeClr val="tx1"/>
                </a:solidFill>
              </a:rPr>
              <a:t>n2</a:t>
            </a:r>
            <a:r>
              <a:rPr lang="en-US" sz="1800" dirty="0" smtClean="0">
                <a:solidFill>
                  <a:schemeClr val="tx1"/>
                </a:solidFill>
              </a:rPr>
              <a:t>)</a:t>
            </a:r>
          </a:p>
          <a:p>
            <a:pPr marL="285750" indent="-285750" algn="l">
              <a:buFontTx/>
              <a:buChar char="-"/>
            </a:pPr>
            <a:r>
              <a:rPr lang="en-US" sz="1800" dirty="0" smtClean="0">
                <a:solidFill>
                  <a:schemeClr val="tx1"/>
                </a:solidFill>
              </a:rPr>
              <a:t>So we get, N=log</a:t>
            </a:r>
            <a:r>
              <a:rPr lang="en-US" sz="1800" baseline="-25000" dirty="0" smtClean="0">
                <a:solidFill>
                  <a:schemeClr val="tx1"/>
                </a:solidFill>
              </a:rPr>
              <a:t>2</a:t>
            </a:r>
            <a:r>
              <a:rPr lang="en-US" sz="1800" dirty="0" smtClean="0">
                <a:solidFill>
                  <a:schemeClr val="tx1"/>
                </a:solidFill>
              </a:rPr>
              <a:t>(n</a:t>
            </a:r>
            <a:r>
              <a:rPr lang="en-US" sz="1800" baseline="-25000" dirty="0" smtClean="0">
                <a:solidFill>
                  <a:schemeClr val="tx1"/>
                </a:solidFill>
              </a:rPr>
              <a:t>1</a:t>
            </a:r>
            <a:r>
              <a:rPr lang="en-US" sz="1800" baseline="30000" dirty="0" smtClean="0">
                <a:solidFill>
                  <a:schemeClr val="tx1"/>
                </a:solidFill>
              </a:rPr>
              <a:t>n1</a:t>
            </a:r>
            <a:r>
              <a:rPr lang="en-US" sz="1800" dirty="0" smtClean="0">
                <a:solidFill>
                  <a:schemeClr val="tx1"/>
                </a:solidFill>
              </a:rPr>
              <a:t>n</a:t>
            </a:r>
            <a:r>
              <a:rPr lang="en-US" sz="1800" baseline="-25000" dirty="0" smtClean="0">
                <a:solidFill>
                  <a:schemeClr val="tx1"/>
                </a:solidFill>
              </a:rPr>
              <a:t>2</a:t>
            </a:r>
            <a:r>
              <a:rPr lang="en-US" sz="1800" baseline="30000" dirty="0" smtClean="0">
                <a:solidFill>
                  <a:schemeClr val="tx1"/>
                </a:solidFill>
              </a:rPr>
              <a:t>n2</a:t>
            </a:r>
            <a:r>
              <a:rPr lang="en-US" sz="1800" dirty="0" smtClean="0">
                <a:solidFill>
                  <a:schemeClr val="tx1"/>
                </a:solidFill>
              </a:rPr>
              <a:t>) (</a:t>
            </a:r>
            <a:r>
              <a:rPr lang="en-US" sz="1800" dirty="0" err="1" smtClean="0">
                <a:solidFill>
                  <a:schemeClr val="tx1"/>
                </a:solidFill>
              </a:rPr>
              <a:t>approxing</a:t>
            </a:r>
            <a:r>
              <a:rPr lang="en-US" sz="1800" dirty="0" smtClean="0">
                <a:solidFill>
                  <a:schemeClr val="tx1"/>
                </a:solidFill>
              </a:rPr>
              <a:t> ignoring log2N)</a:t>
            </a:r>
          </a:p>
          <a:p>
            <a:pPr marL="285750" indent="-285750" algn="l">
              <a:buFontTx/>
              <a:buChar char="-"/>
            </a:pPr>
            <a:r>
              <a:rPr lang="en-US" sz="1800" dirty="0" smtClean="0">
                <a:solidFill>
                  <a:schemeClr val="tx1"/>
                </a:solidFill>
              </a:rPr>
              <a:t>Or N = log</a:t>
            </a:r>
            <a:r>
              <a:rPr lang="en-US" sz="1800" baseline="-25000" dirty="0" smtClean="0">
                <a:solidFill>
                  <a:schemeClr val="tx1"/>
                </a:solidFill>
              </a:rPr>
              <a:t>2</a:t>
            </a:r>
            <a:r>
              <a:rPr lang="en-US" sz="1800" dirty="0" smtClean="0">
                <a:solidFill>
                  <a:schemeClr val="tx1"/>
                </a:solidFill>
              </a:rPr>
              <a:t>n</a:t>
            </a:r>
            <a:r>
              <a:rPr lang="en-US" sz="1800" baseline="-25000" dirty="0" smtClean="0">
                <a:solidFill>
                  <a:schemeClr val="tx1"/>
                </a:solidFill>
              </a:rPr>
              <a:t>1</a:t>
            </a:r>
            <a:r>
              <a:rPr lang="en-US" sz="1800" baseline="30000" dirty="0" smtClean="0">
                <a:solidFill>
                  <a:schemeClr val="tx1"/>
                </a:solidFill>
              </a:rPr>
              <a:t>n1</a:t>
            </a:r>
            <a:r>
              <a:rPr lang="en-US" sz="1800" dirty="0" smtClean="0">
                <a:solidFill>
                  <a:schemeClr val="tx1"/>
                </a:solidFill>
              </a:rPr>
              <a:t>+log</a:t>
            </a:r>
            <a:r>
              <a:rPr lang="en-US" sz="1800" baseline="-25000" dirty="0" smtClean="0">
                <a:solidFill>
                  <a:schemeClr val="tx1"/>
                </a:solidFill>
              </a:rPr>
              <a:t>2</a:t>
            </a:r>
            <a:r>
              <a:rPr lang="en-US" sz="1800" dirty="0" smtClean="0">
                <a:solidFill>
                  <a:schemeClr val="tx1"/>
                </a:solidFill>
              </a:rPr>
              <a:t>n</a:t>
            </a:r>
            <a:r>
              <a:rPr lang="en-US" sz="1800" baseline="-25000" dirty="0" smtClean="0">
                <a:solidFill>
                  <a:schemeClr val="tx1"/>
                </a:solidFill>
              </a:rPr>
              <a:t>2</a:t>
            </a:r>
            <a:r>
              <a:rPr lang="en-US" sz="1800" baseline="30000" dirty="0" smtClean="0">
                <a:solidFill>
                  <a:schemeClr val="tx1"/>
                </a:solidFill>
              </a:rPr>
              <a:t>n2 </a:t>
            </a:r>
            <a:r>
              <a:rPr lang="en-US" sz="1800" dirty="0" smtClean="0">
                <a:solidFill>
                  <a:schemeClr val="tx1"/>
                </a:solidFill>
              </a:rPr>
              <a:t>= n</a:t>
            </a:r>
            <a:r>
              <a:rPr lang="en-US" sz="1800" baseline="-25000" dirty="0" smtClean="0">
                <a:solidFill>
                  <a:schemeClr val="tx1"/>
                </a:solidFill>
              </a:rPr>
              <a:t>1</a:t>
            </a:r>
            <a:r>
              <a:rPr lang="en-US" sz="1800" dirty="0" smtClean="0">
                <a:solidFill>
                  <a:schemeClr val="tx1"/>
                </a:solidFill>
              </a:rPr>
              <a:t>log</a:t>
            </a:r>
            <a:r>
              <a:rPr lang="en-US" sz="1800" baseline="-25000" dirty="0" smtClean="0">
                <a:solidFill>
                  <a:schemeClr val="tx1"/>
                </a:solidFill>
              </a:rPr>
              <a:t>2</a:t>
            </a:r>
            <a:r>
              <a:rPr lang="en-US" sz="1800" dirty="0" smtClean="0">
                <a:solidFill>
                  <a:schemeClr val="tx1"/>
                </a:solidFill>
              </a:rPr>
              <a:t>n</a:t>
            </a:r>
            <a:r>
              <a:rPr lang="en-US" sz="1800" baseline="-25000" dirty="0" smtClean="0">
                <a:solidFill>
                  <a:schemeClr val="tx1"/>
                </a:solidFill>
              </a:rPr>
              <a:t>1</a:t>
            </a:r>
            <a:r>
              <a:rPr lang="en-US" sz="1800" dirty="0" smtClean="0">
                <a:solidFill>
                  <a:schemeClr val="tx1"/>
                </a:solidFill>
              </a:rPr>
              <a:t> + n</a:t>
            </a:r>
            <a:r>
              <a:rPr lang="en-US" sz="1800" baseline="-25000" dirty="0" smtClean="0">
                <a:solidFill>
                  <a:schemeClr val="tx1"/>
                </a:solidFill>
              </a:rPr>
              <a:t>2</a:t>
            </a:r>
            <a:r>
              <a:rPr lang="en-US" sz="1800" dirty="0" smtClean="0">
                <a:solidFill>
                  <a:schemeClr val="tx1"/>
                </a:solidFill>
              </a:rPr>
              <a:t>log</a:t>
            </a:r>
            <a:r>
              <a:rPr lang="en-US" sz="1800" baseline="-25000" dirty="0" smtClean="0">
                <a:solidFill>
                  <a:schemeClr val="tx1"/>
                </a:solidFill>
              </a:rPr>
              <a:t>2</a:t>
            </a:r>
            <a:r>
              <a:rPr lang="en-US" sz="1800" dirty="0" smtClean="0">
                <a:solidFill>
                  <a:schemeClr val="tx1"/>
                </a:solidFill>
              </a:rPr>
              <a:t>n</a:t>
            </a:r>
            <a:r>
              <a:rPr lang="en-US" sz="1800" baseline="-25000" dirty="0" smtClean="0">
                <a:solidFill>
                  <a:schemeClr val="tx1"/>
                </a:solidFill>
              </a:rPr>
              <a:t>2</a:t>
            </a:r>
          </a:p>
          <a:p>
            <a:pPr algn="l"/>
            <a:r>
              <a:rPr lang="en-US" sz="1800" b="1" dirty="0">
                <a:solidFill>
                  <a:schemeClr val="tx1"/>
                </a:solidFill>
              </a:rPr>
              <a:t>Ex. Find out estimated </a:t>
            </a:r>
            <a:r>
              <a:rPr lang="en-US" sz="1800" b="1" dirty="0">
                <a:solidFill>
                  <a:srgbClr val="FF0000"/>
                </a:solidFill>
              </a:rPr>
              <a:t>length</a:t>
            </a:r>
            <a:r>
              <a:rPr lang="en-US" sz="1800" b="1" dirty="0">
                <a:solidFill>
                  <a:schemeClr val="tx1"/>
                </a:solidFill>
              </a:rPr>
              <a:t> and </a:t>
            </a:r>
            <a:r>
              <a:rPr lang="en-US" sz="1800" b="1" dirty="0">
                <a:solidFill>
                  <a:srgbClr val="FF0000"/>
                </a:solidFill>
              </a:rPr>
              <a:t>volume</a:t>
            </a:r>
            <a:r>
              <a:rPr lang="en-US" sz="1800" b="1" dirty="0">
                <a:solidFill>
                  <a:schemeClr val="tx1"/>
                </a:solidFill>
              </a:rPr>
              <a:t> of following C program</a:t>
            </a:r>
          </a:p>
          <a:p>
            <a:pPr algn="l"/>
            <a:r>
              <a:rPr lang="en-US" sz="1800" dirty="0">
                <a:solidFill>
                  <a:schemeClr val="tx1"/>
                </a:solidFill>
                <a:latin typeface="Courier New" panose="02070309020205020404" pitchFamily="49" charset="0"/>
                <a:cs typeface="Courier New" panose="02070309020205020404" pitchFamily="49" charset="0"/>
              </a:rPr>
              <a:t>main()</a:t>
            </a:r>
          </a:p>
          <a:p>
            <a:pPr algn="l"/>
            <a:r>
              <a:rPr lang="en-US" sz="1800" dirty="0">
                <a:solidFill>
                  <a:schemeClr val="tx1"/>
                </a:solidFill>
                <a:latin typeface="Courier New" panose="02070309020205020404" pitchFamily="49" charset="0"/>
                <a:cs typeface="Courier New" panose="02070309020205020404" pitchFamily="49" charset="0"/>
              </a:rPr>
              <a:t>{</a:t>
            </a:r>
          </a:p>
          <a:p>
            <a:pPr algn="l"/>
            <a:r>
              <a:rPr lang="en-US" sz="1800" dirty="0" err="1">
                <a:solidFill>
                  <a:schemeClr val="tx1"/>
                </a:solidFill>
                <a:latin typeface="Courier New" panose="02070309020205020404" pitchFamily="49" charset="0"/>
                <a:cs typeface="Courier New" panose="02070309020205020404" pitchFamily="49" charset="0"/>
              </a:rPr>
              <a:t>int</a:t>
            </a:r>
            <a:r>
              <a:rPr lang="en-US" sz="1800" dirty="0">
                <a:solidFill>
                  <a:schemeClr val="tx1"/>
                </a:solidFill>
                <a:latin typeface="Courier New" panose="02070309020205020404" pitchFamily="49" charset="0"/>
                <a:cs typeface="Courier New" panose="02070309020205020404" pitchFamily="49" charset="0"/>
              </a:rPr>
              <a:t> a, b, c, </a:t>
            </a:r>
            <a:r>
              <a:rPr lang="en-US" sz="1800" dirty="0" err="1">
                <a:solidFill>
                  <a:schemeClr val="tx1"/>
                </a:solidFill>
                <a:latin typeface="Courier New" panose="02070309020205020404" pitchFamily="49" charset="0"/>
                <a:cs typeface="Courier New" panose="02070309020205020404" pitchFamily="49" charset="0"/>
              </a:rPr>
              <a:t>avg</a:t>
            </a:r>
            <a:r>
              <a:rPr lang="en-US" sz="1800" dirty="0">
                <a:solidFill>
                  <a:schemeClr val="tx1"/>
                </a:solidFill>
                <a:latin typeface="Courier New" panose="02070309020205020404" pitchFamily="49" charset="0"/>
                <a:cs typeface="Courier New" panose="02070309020205020404" pitchFamily="49" charset="0"/>
              </a:rPr>
              <a:t>;</a:t>
            </a:r>
          </a:p>
          <a:p>
            <a:pPr algn="l"/>
            <a:r>
              <a:rPr lang="en-US" sz="1800" dirty="0" err="1">
                <a:solidFill>
                  <a:schemeClr val="tx1"/>
                </a:solidFill>
                <a:latin typeface="Courier New" panose="02070309020205020404" pitchFamily="49" charset="0"/>
                <a:cs typeface="Courier New" panose="02070309020205020404" pitchFamily="49" charset="0"/>
              </a:rPr>
              <a:t>scanf</a:t>
            </a:r>
            <a:r>
              <a:rPr lang="en-US" sz="1800" dirty="0">
                <a:solidFill>
                  <a:schemeClr val="tx1"/>
                </a:solidFill>
                <a:latin typeface="Courier New" panose="02070309020205020404" pitchFamily="49" charset="0"/>
                <a:cs typeface="Courier New" panose="02070309020205020404" pitchFamily="49" charset="0"/>
              </a:rPr>
              <a:t>(“%d %d %d”, &amp;a, &amp;b, &amp;c);</a:t>
            </a:r>
          </a:p>
          <a:p>
            <a:pPr algn="l"/>
            <a:r>
              <a:rPr lang="en-US" sz="1800" dirty="0" err="1">
                <a:solidFill>
                  <a:schemeClr val="tx1"/>
                </a:solidFill>
                <a:latin typeface="Courier New" panose="02070309020205020404" pitchFamily="49" charset="0"/>
                <a:cs typeface="Courier New" panose="02070309020205020404" pitchFamily="49" charset="0"/>
              </a:rPr>
              <a:t>avg</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a+b+c</a:t>
            </a:r>
            <a:r>
              <a:rPr lang="en-US" sz="1800" dirty="0">
                <a:solidFill>
                  <a:schemeClr val="tx1"/>
                </a:solidFill>
                <a:latin typeface="Courier New" panose="02070309020205020404" pitchFamily="49" charset="0"/>
                <a:cs typeface="Courier New" panose="02070309020205020404" pitchFamily="49" charset="0"/>
              </a:rPr>
              <a:t>)/3;</a:t>
            </a:r>
          </a:p>
          <a:p>
            <a:pPr algn="l"/>
            <a:r>
              <a:rPr lang="en-US" sz="1800" dirty="0" err="1">
                <a:solidFill>
                  <a:schemeClr val="tx1"/>
                </a:solidFill>
                <a:latin typeface="Courier New" panose="02070309020205020404" pitchFamily="49" charset="0"/>
                <a:cs typeface="Courier New" panose="02070309020205020404" pitchFamily="49" charset="0"/>
              </a:rPr>
              <a:t>printf</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avg</a:t>
            </a:r>
            <a:r>
              <a:rPr lang="en-US" sz="1800" dirty="0">
                <a:solidFill>
                  <a:schemeClr val="tx1"/>
                </a:solidFill>
                <a:latin typeface="Courier New" panose="02070309020205020404" pitchFamily="49" charset="0"/>
                <a:cs typeface="Courier New" panose="02070309020205020404" pitchFamily="49" charset="0"/>
              </a:rPr>
              <a:t>=%d”,</a:t>
            </a:r>
            <a:r>
              <a:rPr lang="en-US" sz="1800" dirty="0" err="1">
                <a:solidFill>
                  <a:schemeClr val="tx1"/>
                </a:solidFill>
                <a:latin typeface="Courier New" panose="02070309020205020404" pitchFamily="49" charset="0"/>
                <a:cs typeface="Courier New" panose="02070309020205020404" pitchFamily="49" charset="0"/>
              </a:rPr>
              <a:t>avg</a:t>
            </a:r>
            <a:r>
              <a:rPr lang="en-US" sz="1800" dirty="0">
                <a:solidFill>
                  <a:schemeClr val="tx1"/>
                </a:solidFill>
                <a:latin typeface="Courier New" panose="02070309020205020404" pitchFamily="49" charset="0"/>
                <a:cs typeface="Courier New" panose="02070309020205020404" pitchFamily="49" charset="0"/>
              </a:rPr>
              <a:t>);</a:t>
            </a:r>
          </a:p>
          <a:p>
            <a:pPr algn="l"/>
            <a:r>
              <a:rPr lang="en-US" sz="1800" dirty="0">
                <a:solidFill>
                  <a:schemeClr val="tx1"/>
                </a:solidFill>
                <a:latin typeface="Courier New" panose="02070309020205020404" pitchFamily="49" charset="0"/>
                <a:cs typeface="Courier New" panose="02070309020205020404" pitchFamily="49" charset="0"/>
              </a:rPr>
              <a:t>}</a:t>
            </a:r>
          </a:p>
          <a:p>
            <a:pPr marL="285750" indent="-285750" algn="l">
              <a:buFontTx/>
              <a:buChar char="-"/>
            </a:pPr>
            <a:endParaRPr lang="en-US" sz="1800" dirty="0" smtClean="0">
              <a:solidFill>
                <a:schemeClr val="tx1"/>
              </a:solidFill>
            </a:endParaRPr>
          </a:p>
          <a:p>
            <a:pPr marL="285750" indent="-285750" algn="l">
              <a:buFontTx/>
              <a:buChar char="-"/>
            </a:pPr>
            <a:endParaRPr lang="en-US" sz="1800" dirty="0" smtClean="0">
              <a:solidFill>
                <a:schemeClr val="tx1"/>
              </a:solidFill>
            </a:endParaRPr>
          </a:p>
          <a:p>
            <a:endParaRPr lang="en-US" sz="1800" baseline="30000" dirty="0">
              <a:solidFill>
                <a:schemeClr val="tx1"/>
              </a:solidFill>
            </a:endParaRPr>
          </a:p>
        </p:txBody>
      </p:sp>
    </p:spTree>
    <p:extLst>
      <p:ext uri="{BB962C8B-B14F-4D97-AF65-F5344CB8AC3E}">
        <p14:creationId xmlns:p14="http://schemas.microsoft.com/office/powerpoint/2010/main" val="1479093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a:solidFill>
                  <a:schemeClr val="tx1"/>
                </a:solidFill>
              </a:rPr>
              <a:t>5.7.3 Analytical Estimation Techniques : Halstead’s software science</a:t>
            </a:r>
            <a:endParaRPr lang="en-US" sz="1800" b="1" dirty="0">
              <a:solidFill>
                <a:schemeClr val="tx1"/>
              </a:solidFill>
            </a:endParaRPr>
          </a:p>
        </p:txBody>
      </p:sp>
      <p:sp>
        <p:nvSpPr>
          <p:cNvPr id="5" name="Subtitle 2"/>
          <p:cNvSpPr txBox="1">
            <a:spLocks/>
          </p:cNvSpPr>
          <p:nvPr/>
        </p:nvSpPr>
        <p:spPr>
          <a:xfrm>
            <a:off x="242454" y="1295400"/>
            <a:ext cx="8754342" cy="5334000"/>
          </a:xfrm>
          <a:prstGeom prst="rect">
            <a:avLst/>
          </a:prstGeom>
          <a:ln w="12700">
            <a:no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u="sng" dirty="0" smtClean="0">
                <a:solidFill>
                  <a:schemeClr val="tx1"/>
                </a:solidFill>
                <a:latin typeface="+mj-lt"/>
              </a:rPr>
              <a:t>Solution:</a:t>
            </a:r>
          </a:p>
          <a:p>
            <a:pPr algn="l"/>
            <a:r>
              <a:rPr lang="en-US" sz="1800" b="1" dirty="0" smtClean="0">
                <a:solidFill>
                  <a:schemeClr val="tx1"/>
                </a:solidFill>
                <a:latin typeface="+mj-lt"/>
                <a:cs typeface="Courier New" panose="02070309020205020404" pitchFamily="49" charset="0"/>
              </a:rPr>
              <a:t>Step-1</a:t>
            </a:r>
            <a:r>
              <a:rPr lang="en-US" sz="1800" dirty="0" smtClean="0">
                <a:solidFill>
                  <a:schemeClr val="tx1"/>
                </a:solidFill>
                <a:latin typeface="+mj-lt"/>
                <a:cs typeface="Courier New" panose="02070309020205020404" pitchFamily="49" charset="0"/>
              </a:rPr>
              <a:t>: First, Find out the total number of </a:t>
            </a:r>
            <a:r>
              <a:rPr lang="en-US" sz="1800" dirty="0" smtClean="0">
                <a:solidFill>
                  <a:srgbClr val="FF0000"/>
                </a:solidFill>
                <a:latin typeface="+mj-lt"/>
                <a:cs typeface="Courier New" panose="02070309020205020404" pitchFamily="49" charset="0"/>
              </a:rPr>
              <a:t>unique</a:t>
            </a:r>
            <a:r>
              <a:rPr lang="en-US" sz="1800" dirty="0" smtClean="0">
                <a:solidFill>
                  <a:schemeClr val="tx1"/>
                </a:solidFill>
                <a:latin typeface="+mj-lt"/>
                <a:cs typeface="Courier New" panose="02070309020205020404" pitchFamily="49" charset="0"/>
              </a:rPr>
              <a:t> operators used: </a:t>
            </a:r>
            <a:r>
              <a:rPr lang="en-US" sz="1800" b="1" dirty="0" smtClean="0">
                <a:solidFill>
                  <a:srgbClr val="00B050"/>
                </a:solidFill>
                <a:latin typeface="+mj-lt"/>
                <a:cs typeface="Courier New" panose="02070309020205020404" pitchFamily="49" charset="0"/>
              </a:rPr>
              <a:t>12</a:t>
            </a:r>
          </a:p>
          <a:p>
            <a:pPr algn="l"/>
            <a:r>
              <a:rPr lang="en-US" sz="1800" dirty="0" smtClean="0">
                <a:solidFill>
                  <a:schemeClr val="tx1"/>
                </a:solidFill>
                <a:latin typeface="+mj-lt"/>
                <a:cs typeface="Courier New" panose="02070309020205020404" pitchFamily="49" charset="0"/>
              </a:rPr>
              <a:t>main, (), {}, </a:t>
            </a:r>
            <a:r>
              <a:rPr lang="en-US" sz="1800" dirty="0" err="1" smtClean="0">
                <a:solidFill>
                  <a:schemeClr val="tx1"/>
                </a:solidFill>
                <a:latin typeface="+mj-lt"/>
                <a:cs typeface="Courier New" panose="02070309020205020404" pitchFamily="49" charset="0"/>
              </a:rPr>
              <a:t>int</a:t>
            </a:r>
            <a:r>
              <a:rPr lang="en-US" sz="1800" dirty="0" smtClean="0">
                <a:solidFill>
                  <a:schemeClr val="tx1"/>
                </a:solidFill>
                <a:latin typeface="+mj-lt"/>
                <a:cs typeface="Courier New" panose="02070309020205020404" pitchFamily="49" charset="0"/>
              </a:rPr>
              <a:t>, </a:t>
            </a:r>
            <a:r>
              <a:rPr lang="en-US" sz="1800" dirty="0" err="1" smtClean="0">
                <a:solidFill>
                  <a:schemeClr val="tx1"/>
                </a:solidFill>
                <a:latin typeface="+mj-lt"/>
                <a:cs typeface="Courier New" panose="02070309020205020404" pitchFamily="49" charset="0"/>
              </a:rPr>
              <a:t>scanf</a:t>
            </a:r>
            <a:r>
              <a:rPr lang="en-US" sz="1800" dirty="0" smtClean="0">
                <a:solidFill>
                  <a:schemeClr val="tx1"/>
                </a:solidFill>
                <a:latin typeface="+mj-lt"/>
                <a:cs typeface="Courier New" panose="02070309020205020404" pitchFamily="49" charset="0"/>
              </a:rPr>
              <a:t>, &amp;, “,”, “;”, = , +, /, </a:t>
            </a:r>
            <a:r>
              <a:rPr lang="en-US" sz="1800" dirty="0" err="1" smtClean="0">
                <a:solidFill>
                  <a:schemeClr val="tx1"/>
                </a:solidFill>
                <a:latin typeface="+mj-lt"/>
                <a:cs typeface="Courier New" panose="02070309020205020404" pitchFamily="49" charset="0"/>
              </a:rPr>
              <a:t>printf</a:t>
            </a:r>
            <a:endParaRPr lang="en-US" sz="1800" dirty="0" smtClean="0">
              <a:solidFill>
                <a:schemeClr val="tx1"/>
              </a:solidFill>
              <a:latin typeface="+mj-lt"/>
              <a:cs typeface="Courier New" panose="02070309020205020404" pitchFamily="49" charset="0"/>
            </a:endParaRPr>
          </a:p>
          <a:p>
            <a:pPr algn="l"/>
            <a:endParaRPr lang="en-US" sz="1800" dirty="0" smtClean="0">
              <a:solidFill>
                <a:schemeClr val="tx1"/>
              </a:solidFill>
              <a:latin typeface="+mj-lt"/>
              <a:cs typeface="Courier New" panose="02070309020205020404" pitchFamily="49" charset="0"/>
            </a:endParaRPr>
          </a:p>
          <a:p>
            <a:pPr algn="l"/>
            <a:r>
              <a:rPr lang="en-US" sz="1800" dirty="0" smtClean="0">
                <a:solidFill>
                  <a:schemeClr val="tx1"/>
                </a:solidFill>
                <a:latin typeface="+mj-lt"/>
                <a:cs typeface="Courier New" panose="02070309020205020404" pitchFamily="49" charset="0"/>
              </a:rPr>
              <a:t>S</a:t>
            </a:r>
            <a:r>
              <a:rPr lang="en-US" sz="1800" b="1" dirty="0" smtClean="0">
                <a:solidFill>
                  <a:schemeClr val="tx1"/>
                </a:solidFill>
                <a:latin typeface="+mj-lt"/>
                <a:cs typeface="Courier New" panose="02070309020205020404" pitchFamily="49" charset="0"/>
              </a:rPr>
              <a:t>tep-2:</a:t>
            </a:r>
            <a:r>
              <a:rPr lang="en-US" sz="1800" dirty="0" smtClean="0">
                <a:solidFill>
                  <a:schemeClr val="tx1"/>
                </a:solidFill>
                <a:latin typeface="+mj-lt"/>
                <a:cs typeface="Courier New" panose="02070309020205020404" pitchFamily="49" charset="0"/>
              </a:rPr>
              <a:t> Find out the total number of </a:t>
            </a:r>
            <a:r>
              <a:rPr lang="en-US" sz="1800" dirty="0" smtClean="0">
                <a:solidFill>
                  <a:srgbClr val="FF0000"/>
                </a:solidFill>
                <a:latin typeface="+mj-lt"/>
                <a:cs typeface="Courier New" panose="02070309020205020404" pitchFamily="49" charset="0"/>
              </a:rPr>
              <a:t>unique</a:t>
            </a:r>
            <a:r>
              <a:rPr lang="en-US" sz="1800" dirty="0" smtClean="0">
                <a:solidFill>
                  <a:schemeClr val="tx1"/>
                </a:solidFill>
                <a:latin typeface="+mj-lt"/>
                <a:cs typeface="Courier New" panose="02070309020205020404" pitchFamily="49" charset="0"/>
              </a:rPr>
              <a:t> operands used:</a:t>
            </a:r>
            <a:r>
              <a:rPr lang="en-US" sz="1800" b="1" dirty="0" smtClean="0">
                <a:solidFill>
                  <a:srgbClr val="00B050"/>
                </a:solidFill>
                <a:latin typeface="+mj-lt"/>
                <a:cs typeface="Courier New" panose="02070309020205020404" pitchFamily="49" charset="0"/>
              </a:rPr>
              <a:t>11</a:t>
            </a:r>
          </a:p>
          <a:p>
            <a:pPr algn="l"/>
            <a:r>
              <a:rPr lang="en-US" sz="1800" dirty="0" smtClean="0">
                <a:solidFill>
                  <a:schemeClr val="tx1"/>
                </a:solidFill>
                <a:latin typeface="+mj-lt"/>
                <a:cs typeface="Courier New" panose="02070309020205020404" pitchFamily="49" charset="0"/>
              </a:rPr>
              <a:t>“%d %d %d”,</a:t>
            </a:r>
            <a:r>
              <a:rPr lang="en-US" sz="1800" dirty="0" err="1" smtClean="0">
                <a:solidFill>
                  <a:schemeClr val="tx1"/>
                </a:solidFill>
                <a:latin typeface="+mj-lt"/>
                <a:cs typeface="Courier New" panose="02070309020205020404" pitchFamily="49" charset="0"/>
              </a:rPr>
              <a:t>a+b+c</a:t>
            </a:r>
            <a:r>
              <a:rPr lang="en-US" sz="1800" dirty="0" smtClean="0">
                <a:solidFill>
                  <a:schemeClr val="tx1"/>
                </a:solidFill>
                <a:latin typeface="+mj-lt"/>
                <a:cs typeface="Courier New" panose="02070309020205020404" pitchFamily="49" charset="0"/>
              </a:rPr>
              <a:t>, a, b, c, &amp;a, &amp;b, &amp;c, </a:t>
            </a:r>
            <a:r>
              <a:rPr lang="en-US" sz="1800" dirty="0" err="1" smtClean="0">
                <a:solidFill>
                  <a:schemeClr val="tx1"/>
                </a:solidFill>
                <a:latin typeface="+mj-lt"/>
                <a:cs typeface="Courier New" panose="02070309020205020404" pitchFamily="49" charset="0"/>
              </a:rPr>
              <a:t>avg</a:t>
            </a:r>
            <a:r>
              <a:rPr lang="en-US" sz="1800" dirty="0" smtClean="0">
                <a:solidFill>
                  <a:schemeClr val="tx1"/>
                </a:solidFill>
                <a:latin typeface="+mj-lt"/>
                <a:cs typeface="Courier New" panose="02070309020205020404" pitchFamily="49" charset="0"/>
              </a:rPr>
              <a:t>=%d, </a:t>
            </a:r>
            <a:r>
              <a:rPr lang="en-US" sz="1800" dirty="0" err="1" smtClean="0">
                <a:solidFill>
                  <a:schemeClr val="tx1"/>
                </a:solidFill>
                <a:latin typeface="+mj-lt"/>
                <a:cs typeface="Courier New" panose="02070309020205020404" pitchFamily="49" charset="0"/>
              </a:rPr>
              <a:t>avg</a:t>
            </a:r>
            <a:r>
              <a:rPr lang="en-US" sz="1800" dirty="0" smtClean="0">
                <a:solidFill>
                  <a:schemeClr val="tx1"/>
                </a:solidFill>
                <a:latin typeface="+mj-lt"/>
                <a:cs typeface="Courier New" panose="02070309020205020404" pitchFamily="49" charset="0"/>
              </a:rPr>
              <a:t>, 3</a:t>
            </a:r>
          </a:p>
          <a:p>
            <a:pPr algn="l"/>
            <a:endParaRPr lang="en-US" sz="1800" b="1" dirty="0" smtClean="0">
              <a:solidFill>
                <a:schemeClr val="tx1"/>
              </a:solidFill>
              <a:latin typeface="+mj-lt"/>
              <a:cs typeface="Courier New" panose="02070309020205020404" pitchFamily="49" charset="0"/>
            </a:endParaRPr>
          </a:p>
          <a:p>
            <a:pPr algn="l"/>
            <a:r>
              <a:rPr lang="en-US" sz="1800" b="1" dirty="0" smtClean="0">
                <a:solidFill>
                  <a:schemeClr val="tx1"/>
                </a:solidFill>
                <a:latin typeface="+mj-lt"/>
                <a:cs typeface="Courier New" panose="02070309020205020404" pitchFamily="49" charset="0"/>
              </a:rPr>
              <a:t>Step-3</a:t>
            </a:r>
            <a:r>
              <a:rPr lang="en-US" sz="1800" dirty="0">
                <a:solidFill>
                  <a:schemeClr val="tx1"/>
                </a:solidFill>
                <a:latin typeface="+mj-lt"/>
                <a:cs typeface="Courier New" panose="02070309020205020404" pitchFamily="49" charset="0"/>
              </a:rPr>
              <a:t>: Therefore, here n</a:t>
            </a:r>
            <a:r>
              <a:rPr lang="en-US" sz="1800" baseline="-25000" dirty="0">
                <a:solidFill>
                  <a:schemeClr val="tx1"/>
                </a:solidFill>
                <a:latin typeface="+mj-lt"/>
                <a:cs typeface="Courier New" panose="02070309020205020404" pitchFamily="49" charset="0"/>
              </a:rPr>
              <a:t>1</a:t>
            </a:r>
            <a:r>
              <a:rPr lang="en-US" sz="1800" dirty="0">
                <a:solidFill>
                  <a:schemeClr val="tx1"/>
                </a:solidFill>
                <a:latin typeface="+mj-lt"/>
                <a:cs typeface="Courier New" panose="02070309020205020404" pitchFamily="49" charset="0"/>
              </a:rPr>
              <a:t>=12, n</a:t>
            </a:r>
            <a:r>
              <a:rPr lang="en-US" sz="1800" baseline="-25000" dirty="0">
                <a:solidFill>
                  <a:schemeClr val="tx1"/>
                </a:solidFill>
                <a:latin typeface="+mj-lt"/>
                <a:cs typeface="Courier New" panose="02070309020205020404" pitchFamily="49" charset="0"/>
              </a:rPr>
              <a:t>2</a:t>
            </a:r>
            <a:r>
              <a:rPr lang="en-US" sz="1800" dirty="0">
                <a:solidFill>
                  <a:schemeClr val="tx1"/>
                </a:solidFill>
                <a:latin typeface="+mj-lt"/>
                <a:cs typeface="Courier New" panose="02070309020205020404" pitchFamily="49" charset="0"/>
              </a:rPr>
              <a:t>=11</a:t>
            </a:r>
          </a:p>
          <a:p>
            <a:pPr algn="l"/>
            <a:r>
              <a:rPr lang="en-US" sz="1800" dirty="0" smtClean="0">
                <a:solidFill>
                  <a:schemeClr val="tx1"/>
                </a:solidFill>
                <a:latin typeface="+mj-lt"/>
                <a:cs typeface="Courier New" panose="02070309020205020404" pitchFamily="49" charset="0"/>
              </a:rPr>
              <a:t>Now</a:t>
            </a:r>
            <a:r>
              <a:rPr lang="en-US" sz="1800" dirty="0">
                <a:solidFill>
                  <a:schemeClr val="tx1"/>
                </a:solidFill>
                <a:latin typeface="+mj-lt"/>
                <a:cs typeface="Courier New" panose="02070309020205020404" pitchFamily="49" charset="0"/>
              </a:rPr>
              <a:t>, estimated length (N</a:t>
            </a:r>
            <a:r>
              <a:rPr lang="en-US" sz="1800" dirty="0" smtClean="0">
                <a:solidFill>
                  <a:schemeClr val="tx1"/>
                </a:solidFill>
                <a:latin typeface="+mj-lt"/>
                <a:cs typeface="Courier New" panose="02070309020205020404" pitchFamily="49" charset="0"/>
              </a:rPr>
              <a:t>)	=</a:t>
            </a:r>
            <a:r>
              <a:rPr lang="en-US" sz="1800" dirty="0" smtClean="0">
                <a:solidFill>
                  <a:schemeClr val="tx1"/>
                </a:solidFill>
                <a:latin typeface="+mj-lt"/>
              </a:rPr>
              <a:t> </a:t>
            </a:r>
            <a:r>
              <a:rPr lang="en-US" sz="1800" dirty="0">
                <a:solidFill>
                  <a:schemeClr val="tx1"/>
                </a:solidFill>
                <a:latin typeface="+mj-lt"/>
              </a:rPr>
              <a:t>n</a:t>
            </a:r>
            <a:r>
              <a:rPr lang="en-US" sz="1800" baseline="-25000" dirty="0">
                <a:solidFill>
                  <a:schemeClr val="tx1"/>
                </a:solidFill>
                <a:latin typeface="+mj-lt"/>
              </a:rPr>
              <a:t>1</a:t>
            </a:r>
            <a:r>
              <a:rPr lang="en-US" sz="1800" dirty="0">
                <a:solidFill>
                  <a:schemeClr val="tx1"/>
                </a:solidFill>
                <a:latin typeface="+mj-lt"/>
              </a:rPr>
              <a:t>log</a:t>
            </a:r>
            <a:r>
              <a:rPr lang="en-US" sz="1800" baseline="-25000" dirty="0">
                <a:solidFill>
                  <a:schemeClr val="tx1"/>
                </a:solidFill>
                <a:latin typeface="+mj-lt"/>
              </a:rPr>
              <a:t>2</a:t>
            </a:r>
            <a:r>
              <a:rPr lang="en-US" sz="1800" dirty="0">
                <a:solidFill>
                  <a:schemeClr val="tx1"/>
                </a:solidFill>
                <a:latin typeface="+mj-lt"/>
              </a:rPr>
              <a:t>n</a:t>
            </a:r>
            <a:r>
              <a:rPr lang="en-US" sz="1800" baseline="-25000" dirty="0">
                <a:solidFill>
                  <a:schemeClr val="tx1"/>
                </a:solidFill>
                <a:latin typeface="+mj-lt"/>
              </a:rPr>
              <a:t>1</a:t>
            </a:r>
            <a:r>
              <a:rPr lang="en-US" sz="1800" dirty="0">
                <a:solidFill>
                  <a:schemeClr val="tx1"/>
                </a:solidFill>
                <a:latin typeface="+mj-lt"/>
              </a:rPr>
              <a:t> + </a:t>
            </a:r>
            <a:r>
              <a:rPr lang="en-US" sz="1800" dirty="0" smtClean="0">
                <a:solidFill>
                  <a:schemeClr val="tx1"/>
                </a:solidFill>
                <a:latin typeface="+mj-lt"/>
              </a:rPr>
              <a:t>n</a:t>
            </a:r>
            <a:r>
              <a:rPr lang="en-US" sz="1800" baseline="-25000" dirty="0" smtClean="0">
                <a:solidFill>
                  <a:schemeClr val="tx1"/>
                </a:solidFill>
                <a:latin typeface="+mj-lt"/>
              </a:rPr>
              <a:t>2</a:t>
            </a:r>
            <a:r>
              <a:rPr lang="en-US" sz="1800" dirty="0" smtClean="0">
                <a:solidFill>
                  <a:schemeClr val="tx1"/>
                </a:solidFill>
                <a:latin typeface="+mj-lt"/>
              </a:rPr>
              <a:t>log</a:t>
            </a:r>
            <a:r>
              <a:rPr lang="en-US" sz="1800" baseline="-25000" dirty="0" smtClean="0">
                <a:solidFill>
                  <a:schemeClr val="tx1"/>
                </a:solidFill>
                <a:latin typeface="+mj-lt"/>
              </a:rPr>
              <a:t>2</a:t>
            </a:r>
            <a:r>
              <a:rPr lang="en-US" sz="1800" dirty="0" smtClean="0">
                <a:solidFill>
                  <a:schemeClr val="tx1"/>
                </a:solidFill>
                <a:latin typeface="+mj-lt"/>
              </a:rPr>
              <a:t>n</a:t>
            </a:r>
            <a:r>
              <a:rPr lang="en-US" sz="1800" baseline="-25000" dirty="0" smtClean="0">
                <a:solidFill>
                  <a:schemeClr val="tx1"/>
                </a:solidFill>
                <a:latin typeface="+mj-lt"/>
              </a:rPr>
              <a:t>2</a:t>
            </a:r>
            <a:endParaRPr lang="en-US" sz="1800" dirty="0" smtClean="0">
              <a:solidFill>
                <a:schemeClr val="tx1"/>
              </a:solidFill>
              <a:latin typeface="+mj-lt"/>
              <a:cs typeface="Courier New" panose="02070309020205020404" pitchFamily="49" charset="0"/>
            </a:endParaRPr>
          </a:p>
          <a:p>
            <a:pPr algn="l"/>
            <a:r>
              <a:rPr lang="en-US" sz="1800" dirty="0" smtClean="0">
                <a:solidFill>
                  <a:schemeClr val="tx1"/>
                </a:solidFill>
                <a:latin typeface="+mj-lt"/>
                <a:cs typeface="Courier New" panose="02070309020205020404" pitchFamily="49" charset="0"/>
              </a:rPr>
              <a:t>			=(12*log</a:t>
            </a:r>
            <a:r>
              <a:rPr lang="en-US" sz="1800" baseline="-25000" dirty="0" smtClean="0">
                <a:solidFill>
                  <a:schemeClr val="tx1"/>
                </a:solidFill>
                <a:latin typeface="+mj-lt"/>
                <a:cs typeface="Courier New" panose="02070309020205020404" pitchFamily="49" charset="0"/>
              </a:rPr>
              <a:t>2</a:t>
            </a:r>
            <a:r>
              <a:rPr lang="en-US" sz="1800" dirty="0" smtClean="0">
                <a:solidFill>
                  <a:schemeClr val="tx1"/>
                </a:solidFill>
                <a:latin typeface="+mj-lt"/>
                <a:cs typeface="Courier New" panose="02070309020205020404" pitchFamily="49" charset="0"/>
              </a:rPr>
              <a:t>12) + (11*log</a:t>
            </a:r>
            <a:r>
              <a:rPr lang="en-US" sz="1800" baseline="-25000" dirty="0" smtClean="0">
                <a:solidFill>
                  <a:schemeClr val="tx1"/>
                </a:solidFill>
                <a:latin typeface="+mj-lt"/>
                <a:cs typeface="Courier New" panose="02070309020205020404" pitchFamily="49" charset="0"/>
              </a:rPr>
              <a:t>2</a:t>
            </a:r>
            <a:r>
              <a:rPr lang="en-US" sz="1800" dirty="0" smtClean="0">
                <a:solidFill>
                  <a:schemeClr val="tx1"/>
                </a:solidFill>
                <a:latin typeface="+mj-lt"/>
                <a:cs typeface="Courier New" panose="02070309020205020404" pitchFamily="49" charset="0"/>
              </a:rPr>
              <a:t>11)</a:t>
            </a:r>
          </a:p>
          <a:p>
            <a:pPr algn="l"/>
            <a:r>
              <a:rPr lang="en-US" sz="1800" dirty="0">
                <a:solidFill>
                  <a:schemeClr val="tx1"/>
                </a:solidFill>
                <a:latin typeface="+mj-lt"/>
                <a:cs typeface="Courier New" panose="02070309020205020404" pitchFamily="49" charset="0"/>
              </a:rPr>
              <a:t>	</a:t>
            </a:r>
            <a:r>
              <a:rPr lang="en-US" sz="1800" dirty="0" smtClean="0">
                <a:solidFill>
                  <a:schemeClr val="tx1"/>
                </a:solidFill>
                <a:latin typeface="+mj-lt"/>
                <a:cs typeface="Courier New" panose="02070309020205020404" pitchFamily="49" charset="0"/>
              </a:rPr>
              <a:t>		=43+38</a:t>
            </a:r>
          </a:p>
          <a:p>
            <a:pPr algn="l"/>
            <a:r>
              <a:rPr lang="en-US" sz="1800" dirty="0">
                <a:solidFill>
                  <a:schemeClr val="tx1"/>
                </a:solidFill>
                <a:latin typeface="+mj-lt"/>
                <a:cs typeface="Courier New" panose="02070309020205020404" pitchFamily="49" charset="0"/>
              </a:rPr>
              <a:t>	</a:t>
            </a:r>
            <a:r>
              <a:rPr lang="en-US" sz="1800" dirty="0" smtClean="0">
                <a:solidFill>
                  <a:schemeClr val="tx1"/>
                </a:solidFill>
                <a:latin typeface="+mj-lt"/>
                <a:cs typeface="Courier New" panose="02070309020205020404" pitchFamily="49" charset="0"/>
              </a:rPr>
              <a:t>		=</a:t>
            </a:r>
            <a:r>
              <a:rPr lang="en-US" sz="1800" b="1" dirty="0" smtClean="0">
                <a:solidFill>
                  <a:srgbClr val="00B050"/>
                </a:solidFill>
                <a:latin typeface="+mj-lt"/>
                <a:cs typeface="Courier New" panose="02070309020205020404" pitchFamily="49" charset="0"/>
              </a:rPr>
              <a:t>81</a:t>
            </a:r>
          </a:p>
          <a:p>
            <a:pPr algn="l"/>
            <a:r>
              <a:rPr lang="en-US" sz="1800" dirty="0" smtClean="0">
                <a:solidFill>
                  <a:schemeClr val="tx1"/>
                </a:solidFill>
                <a:latin typeface="+mj-lt"/>
                <a:cs typeface="Courier New" panose="02070309020205020404" pitchFamily="49" charset="0"/>
              </a:rPr>
              <a:t>	           Volume(V) 	= N * Log</a:t>
            </a:r>
            <a:r>
              <a:rPr lang="en-US" sz="1800" baseline="-25000" dirty="0" smtClean="0">
                <a:solidFill>
                  <a:schemeClr val="tx1"/>
                </a:solidFill>
                <a:latin typeface="+mj-lt"/>
                <a:cs typeface="Courier New" panose="02070309020205020404" pitchFamily="49" charset="0"/>
              </a:rPr>
              <a:t>2 </a:t>
            </a:r>
            <a:r>
              <a:rPr lang="en-US" sz="1800" dirty="0" smtClean="0">
                <a:solidFill>
                  <a:schemeClr val="tx1"/>
                </a:solidFill>
                <a:latin typeface="+mj-lt"/>
                <a:cs typeface="Courier New" panose="02070309020205020404" pitchFamily="49" charset="0"/>
              </a:rPr>
              <a:t>n</a:t>
            </a:r>
          </a:p>
          <a:p>
            <a:pPr algn="l"/>
            <a:r>
              <a:rPr lang="en-US" sz="1800" dirty="0" smtClean="0">
                <a:solidFill>
                  <a:schemeClr val="tx1"/>
                </a:solidFill>
                <a:latin typeface="+mj-lt"/>
                <a:cs typeface="Courier New" panose="02070309020205020404" pitchFamily="49" charset="0"/>
              </a:rPr>
              <a:t>		  	= 81 * log</a:t>
            </a:r>
            <a:r>
              <a:rPr lang="en-US" sz="1800" baseline="-25000" dirty="0" smtClean="0">
                <a:solidFill>
                  <a:schemeClr val="tx1"/>
                </a:solidFill>
                <a:latin typeface="+mj-lt"/>
                <a:cs typeface="Courier New" panose="02070309020205020404" pitchFamily="49" charset="0"/>
              </a:rPr>
              <a:t>2</a:t>
            </a:r>
            <a:r>
              <a:rPr lang="en-US" sz="1800" dirty="0" smtClean="0">
                <a:solidFill>
                  <a:schemeClr val="tx1"/>
                </a:solidFill>
                <a:latin typeface="+mj-lt"/>
                <a:cs typeface="Courier New" panose="02070309020205020404" pitchFamily="49" charset="0"/>
              </a:rPr>
              <a:t>(23) </a:t>
            </a:r>
          </a:p>
          <a:p>
            <a:pPr algn="l"/>
            <a:r>
              <a:rPr lang="en-US" sz="1800" dirty="0">
                <a:solidFill>
                  <a:schemeClr val="tx1"/>
                </a:solidFill>
                <a:latin typeface="+mj-lt"/>
                <a:cs typeface="Courier New" panose="02070309020205020404" pitchFamily="49" charset="0"/>
              </a:rPr>
              <a:t>	</a:t>
            </a:r>
            <a:r>
              <a:rPr lang="en-US" sz="1800" dirty="0" smtClean="0">
                <a:solidFill>
                  <a:schemeClr val="tx1"/>
                </a:solidFill>
                <a:latin typeface="+mj-lt"/>
                <a:cs typeface="Courier New" panose="02070309020205020404" pitchFamily="49" charset="0"/>
              </a:rPr>
              <a:t>		= 81 * 4.52 </a:t>
            </a:r>
          </a:p>
          <a:p>
            <a:pPr algn="l"/>
            <a:r>
              <a:rPr lang="en-US" sz="1800" dirty="0">
                <a:solidFill>
                  <a:schemeClr val="tx1"/>
                </a:solidFill>
                <a:latin typeface="+mj-lt"/>
                <a:cs typeface="Courier New" panose="02070309020205020404" pitchFamily="49" charset="0"/>
              </a:rPr>
              <a:t>	</a:t>
            </a:r>
            <a:r>
              <a:rPr lang="en-US" sz="1800" dirty="0" smtClean="0">
                <a:solidFill>
                  <a:schemeClr val="tx1"/>
                </a:solidFill>
                <a:latin typeface="+mj-lt"/>
                <a:cs typeface="Courier New" panose="02070309020205020404" pitchFamily="49" charset="0"/>
              </a:rPr>
              <a:t>		= </a:t>
            </a:r>
            <a:r>
              <a:rPr lang="en-US" sz="1800" b="1" dirty="0" smtClean="0">
                <a:solidFill>
                  <a:srgbClr val="00B050"/>
                </a:solidFill>
                <a:latin typeface="+mj-lt"/>
                <a:cs typeface="Courier New" panose="02070309020205020404" pitchFamily="49" charset="0"/>
              </a:rPr>
              <a:t>366</a:t>
            </a:r>
            <a:endParaRPr lang="en-US" sz="1800" b="1" dirty="0">
              <a:solidFill>
                <a:srgbClr val="00B050"/>
              </a:solidFill>
              <a:latin typeface="+mj-lt"/>
              <a:cs typeface="Courier New" panose="02070309020205020404" pitchFamily="49" charset="0"/>
            </a:endParaRPr>
          </a:p>
          <a:p>
            <a:pPr algn="l"/>
            <a:endParaRPr lang="en-US" sz="1800" dirty="0" smtClean="0">
              <a:solidFill>
                <a:schemeClr val="tx1"/>
              </a:solidFill>
              <a:latin typeface="+mj-lt"/>
              <a:cs typeface="Courier New" panose="02070309020205020404" pitchFamily="49" charset="0"/>
            </a:endParaRPr>
          </a:p>
        </p:txBody>
      </p:sp>
    </p:spTree>
    <p:extLst>
      <p:ext uri="{BB962C8B-B14F-4D97-AF65-F5344CB8AC3E}">
        <p14:creationId xmlns:p14="http://schemas.microsoft.com/office/powerpoint/2010/main" val="2183790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5.8 Scheduling</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Tx/>
              <a:buChar char="-"/>
            </a:pPr>
            <a:r>
              <a:rPr lang="en-US" sz="1800" dirty="0" smtClean="0">
                <a:solidFill>
                  <a:schemeClr val="tx1"/>
                </a:solidFill>
              </a:rPr>
              <a:t>Scheduling defines that which task should be taken up when</a:t>
            </a:r>
          </a:p>
          <a:p>
            <a:pPr marL="285750" indent="-285750" algn="l">
              <a:buFontTx/>
              <a:buChar char="-"/>
            </a:pPr>
            <a:r>
              <a:rPr lang="en-US" sz="1800" dirty="0" smtClean="0">
                <a:solidFill>
                  <a:schemeClr val="tx1"/>
                </a:solidFill>
              </a:rPr>
              <a:t>How to schedule project activities:</a:t>
            </a:r>
          </a:p>
          <a:p>
            <a:pPr marL="342900" indent="-342900" algn="l">
              <a:buFont typeface="+mj-lt"/>
              <a:buAutoNum type="arabicParenR"/>
            </a:pPr>
            <a:r>
              <a:rPr lang="en-US" sz="1800" dirty="0" smtClean="0">
                <a:solidFill>
                  <a:schemeClr val="tx1"/>
                </a:solidFill>
              </a:rPr>
              <a:t>Identify all tasks needed to complete the project.</a:t>
            </a:r>
          </a:p>
          <a:p>
            <a:pPr marL="342900" indent="-342900" algn="l">
              <a:buFont typeface="+mj-lt"/>
              <a:buAutoNum type="arabicParenR"/>
            </a:pPr>
            <a:r>
              <a:rPr lang="en-US" sz="1800" dirty="0" smtClean="0">
                <a:solidFill>
                  <a:schemeClr val="tx1"/>
                </a:solidFill>
              </a:rPr>
              <a:t>Breakdown large task into small activities.</a:t>
            </a:r>
          </a:p>
          <a:p>
            <a:pPr marL="342900" indent="-342900" algn="l">
              <a:buFont typeface="+mj-lt"/>
              <a:buAutoNum type="arabicParenR"/>
            </a:pPr>
            <a:r>
              <a:rPr lang="en-US" sz="1800" dirty="0" smtClean="0">
                <a:solidFill>
                  <a:schemeClr val="tx1"/>
                </a:solidFill>
              </a:rPr>
              <a:t>Determine the dependency among different activities</a:t>
            </a:r>
          </a:p>
          <a:p>
            <a:pPr marL="342900" indent="-342900" algn="l">
              <a:buFont typeface="+mj-lt"/>
              <a:buAutoNum type="arabicParenR"/>
            </a:pPr>
            <a:r>
              <a:rPr lang="en-US" sz="1800" dirty="0" smtClean="0">
                <a:solidFill>
                  <a:schemeClr val="tx1"/>
                </a:solidFill>
              </a:rPr>
              <a:t>Establish the most likely estimates for the time</a:t>
            </a:r>
            <a:r>
              <a:rPr lang="en-US" sz="1400" dirty="0">
                <a:solidFill>
                  <a:schemeClr val="tx1"/>
                </a:solidFill>
              </a:rPr>
              <a:t> </a:t>
            </a:r>
            <a:r>
              <a:rPr lang="en-US" sz="1800" dirty="0" smtClean="0">
                <a:solidFill>
                  <a:schemeClr val="tx1"/>
                </a:solidFill>
              </a:rPr>
              <a:t>duration necessary to complete the activities</a:t>
            </a:r>
          </a:p>
          <a:p>
            <a:pPr marL="342900" indent="-342900" algn="l">
              <a:buFont typeface="+mj-lt"/>
              <a:buAutoNum type="arabicParenR"/>
            </a:pPr>
            <a:r>
              <a:rPr lang="en-US" sz="1800" dirty="0" smtClean="0">
                <a:solidFill>
                  <a:schemeClr val="tx1"/>
                </a:solidFill>
              </a:rPr>
              <a:t>Allocate resources to activities</a:t>
            </a:r>
          </a:p>
          <a:p>
            <a:pPr marL="342900" indent="-342900" algn="l">
              <a:buFont typeface="+mj-lt"/>
              <a:buAutoNum type="arabicParenR"/>
            </a:pPr>
            <a:r>
              <a:rPr lang="en-US" sz="1800" dirty="0" smtClean="0">
                <a:solidFill>
                  <a:schemeClr val="tx1"/>
                </a:solidFill>
              </a:rPr>
              <a:t>Plan the starting and ending dates for various activities</a:t>
            </a:r>
          </a:p>
          <a:p>
            <a:pPr marL="342900" indent="-342900" algn="l">
              <a:buFont typeface="+mj-lt"/>
              <a:buAutoNum type="arabicParenR"/>
            </a:pPr>
            <a:r>
              <a:rPr lang="en-US" sz="1800" dirty="0" smtClean="0">
                <a:solidFill>
                  <a:schemeClr val="tx1"/>
                </a:solidFill>
              </a:rPr>
              <a:t>Determine the critical path: A </a:t>
            </a:r>
            <a:r>
              <a:rPr lang="en-US" sz="1800" b="1" dirty="0" smtClean="0">
                <a:solidFill>
                  <a:schemeClr val="tx1"/>
                </a:solidFill>
              </a:rPr>
              <a:t>critical path </a:t>
            </a:r>
            <a:r>
              <a:rPr lang="en-US" sz="1800" dirty="0" smtClean="0">
                <a:solidFill>
                  <a:schemeClr val="tx1"/>
                </a:solidFill>
              </a:rPr>
              <a:t>is a chain of activities that determines the duration of project.</a:t>
            </a:r>
          </a:p>
          <a:p>
            <a:pPr marL="342900" indent="-342900" algn="l">
              <a:buFont typeface="+mj-lt"/>
              <a:buAutoNum type="arabicParenR"/>
            </a:pPr>
            <a:endParaRPr lang="en-US" sz="1800" dirty="0">
              <a:solidFill>
                <a:schemeClr val="tx1"/>
              </a:solidFill>
            </a:endParaRPr>
          </a:p>
          <a:p>
            <a:pPr algn="l"/>
            <a:r>
              <a:rPr lang="en-US" sz="1800" dirty="0" smtClean="0">
                <a:solidFill>
                  <a:schemeClr val="tx1"/>
                </a:solidFill>
              </a:rPr>
              <a:t>The end of each activity is called </a:t>
            </a:r>
            <a:r>
              <a:rPr lang="en-US" sz="1800" b="1" dirty="0" smtClean="0">
                <a:solidFill>
                  <a:schemeClr val="tx1"/>
                </a:solidFill>
              </a:rPr>
              <a:t>Milestone</a:t>
            </a:r>
          </a:p>
        </p:txBody>
      </p:sp>
    </p:spTree>
    <p:extLst>
      <p:ext uri="{BB962C8B-B14F-4D97-AF65-F5344CB8AC3E}">
        <p14:creationId xmlns:p14="http://schemas.microsoft.com/office/powerpoint/2010/main" val="2256952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5.8 Scheduling</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5.8.1 Work Breakdown Structure</a:t>
            </a:r>
          </a:p>
          <a:p>
            <a:pPr algn="l"/>
            <a:r>
              <a:rPr lang="en-IN" sz="1800" dirty="0" smtClean="0">
                <a:solidFill>
                  <a:schemeClr val="tx1"/>
                </a:solidFill>
              </a:rPr>
              <a:t>- Work </a:t>
            </a:r>
            <a:r>
              <a:rPr lang="en-IN" sz="1800" dirty="0">
                <a:solidFill>
                  <a:schemeClr val="tx1"/>
                </a:solidFill>
              </a:rPr>
              <a:t>breakdown structure (WBS</a:t>
            </a:r>
            <a:r>
              <a:rPr lang="en-IN" sz="1800" dirty="0" smtClean="0">
                <a:solidFill>
                  <a:schemeClr val="tx1"/>
                </a:solidFill>
              </a:rPr>
              <a:t>)</a:t>
            </a:r>
          </a:p>
          <a:p>
            <a:pPr algn="l"/>
            <a:r>
              <a:rPr lang="en-IN" sz="1800" dirty="0" smtClean="0">
                <a:solidFill>
                  <a:schemeClr val="tx1"/>
                </a:solidFill>
              </a:rPr>
              <a:t>is </a:t>
            </a:r>
            <a:r>
              <a:rPr lang="en-IN" sz="1800" dirty="0">
                <a:solidFill>
                  <a:schemeClr val="tx1"/>
                </a:solidFill>
              </a:rPr>
              <a:t>used to recursively </a:t>
            </a:r>
            <a:r>
              <a:rPr lang="en-IN" sz="1800" dirty="0" smtClean="0">
                <a:solidFill>
                  <a:schemeClr val="tx1"/>
                </a:solidFill>
              </a:rPr>
              <a:t>decompose</a:t>
            </a:r>
          </a:p>
          <a:p>
            <a:pPr algn="l"/>
            <a:r>
              <a:rPr lang="en-IN" sz="1800" dirty="0" smtClean="0">
                <a:solidFill>
                  <a:schemeClr val="tx1"/>
                </a:solidFill>
              </a:rPr>
              <a:t>a given set </a:t>
            </a:r>
            <a:r>
              <a:rPr lang="en-IN" sz="1800" dirty="0">
                <a:solidFill>
                  <a:schemeClr val="tx1"/>
                </a:solidFill>
              </a:rPr>
              <a:t>of activities </a:t>
            </a:r>
            <a:r>
              <a:rPr lang="en-IN" sz="1800" dirty="0" smtClean="0">
                <a:solidFill>
                  <a:schemeClr val="tx1"/>
                </a:solidFill>
              </a:rPr>
              <a:t>into</a:t>
            </a:r>
          </a:p>
          <a:p>
            <a:pPr algn="l"/>
            <a:r>
              <a:rPr lang="en-IN" sz="1800" dirty="0" smtClean="0">
                <a:solidFill>
                  <a:schemeClr val="tx1"/>
                </a:solidFill>
              </a:rPr>
              <a:t>smaller </a:t>
            </a:r>
            <a:r>
              <a:rPr lang="en-IN" sz="1800" dirty="0">
                <a:solidFill>
                  <a:schemeClr val="tx1"/>
                </a:solidFill>
              </a:rPr>
              <a:t>activities</a:t>
            </a:r>
            <a:r>
              <a:rPr lang="en-IN" sz="1800" dirty="0" smtClean="0">
                <a:solidFill>
                  <a:schemeClr val="tx1"/>
                </a:solidFill>
              </a:rPr>
              <a:t>.</a:t>
            </a:r>
          </a:p>
          <a:p>
            <a:pPr algn="l"/>
            <a:endParaRPr lang="en-IN" sz="1800" dirty="0" smtClean="0">
              <a:solidFill>
                <a:schemeClr val="tx1"/>
              </a:solidFill>
            </a:endParaRPr>
          </a:p>
          <a:p>
            <a:pPr marL="285750" indent="-285750" algn="l">
              <a:buFontTx/>
              <a:buChar char="-"/>
            </a:pPr>
            <a:r>
              <a:rPr lang="en-IN" sz="1800" dirty="0" smtClean="0">
                <a:solidFill>
                  <a:schemeClr val="tx1"/>
                </a:solidFill>
              </a:rPr>
              <a:t>First</a:t>
            </a:r>
            <a:r>
              <a:rPr lang="en-IN" sz="1800" dirty="0">
                <a:solidFill>
                  <a:schemeClr val="tx1"/>
                </a:solidFill>
              </a:rPr>
              <a:t>, let us understand why </a:t>
            </a:r>
            <a:r>
              <a:rPr lang="en-IN" sz="1800" dirty="0" smtClean="0">
                <a:solidFill>
                  <a:schemeClr val="tx1"/>
                </a:solidFill>
              </a:rPr>
              <a:t>it</a:t>
            </a:r>
          </a:p>
          <a:p>
            <a:pPr algn="l"/>
            <a:r>
              <a:rPr lang="en-IN" sz="1800" dirty="0" smtClean="0">
                <a:solidFill>
                  <a:schemeClr val="tx1"/>
                </a:solidFill>
              </a:rPr>
              <a:t>Is necessary </a:t>
            </a:r>
            <a:r>
              <a:rPr lang="en-IN" sz="1800" dirty="0">
                <a:solidFill>
                  <a:schemeClr val="tx1"/>
                </a:solidFill>
              </a:rPr>
              <a:t>to break down </a:t>
            </a:r>
            <a:r>
              <a:rPr lang="en-IN" sz="1800" dirty="0" smtClean="0">
                <a:solidFill>
                  <a:schemeClr val="tx1"/>
                </a:solidFill>
              </a:rPr>
              <a:t>project</a:t>
            </a:r>
          </a:p>
          <a:p>
            <a:pPr algn="l"/>
            <a:r>
              <a:rPr lang="en-IN" sz="1800" dirty="0" smtClean="0">
                <a:solidFill>
                  <a:schemeClr val="tx1"/>
                </a:solidFill>
              </a:rPr>
              <a:t>Activities into </a:t>
            </a:r>
            <a:r>
              <a:rPr lang="en-IN" sz="1800" dirty="0">
                <a:solidFill>
                  <a:schemeClr val="tx1"/>
                </a:solidFill>
              </a:rPr>
              <a:t>tasks</a:t>
            </a:r>
            <a:r>
              <a:rPr lang="en-IN" sz="1800" dirty="0" smtClean="0">
                <a:solidFill>
                  <a:schemeClr val="tx1"/>
                </a:solidFill>
              </a:rPr>
              <a:t>.</a:t>
            </a:r>
          </a:p>
          <a:p>
            <a:r>
              <a:rPr lang="en-IN" sz="1800" dirty="0" smtClean="0">
                <a:solidFill>
                  <a:schemeClr val="tx1"/>
                </a:solidFill>
              </a:rPr>
              <a:t>				</a:t>
            </a:r>
            <a:r>
              <a:rPr lang="en-IN" sz="1800" b="1" dirty="0" smtClean="0">
                <a:solidFill>
                  <a:schemeClr val="tx1"/>
                </a:solidFill>
              </a:rPr>
              <a:t>[Figure 5.1 MIS Problem]</a:t>
            </a:r>
          </a:p>
          <a:p>
            <a:pPr algn="just"/>
            <a:r>
              <a:rPr lang="en-IN" sz="1800" dirty="0" smtClean="0">
                <a:solidFill>
                  <a:schemeClr val="tx1"/>
                </a:solidFill>
              </a:rPr>
              <a:t>- Once project Activities have </a:t>
            </a:r>
            <a:r>
              <a:rPr lang="en-IN" sz="1800" dirty="0">
                <a:solidFill>
                  <a:schemeClr val="tx1"/>
                </a:solidFill>
              </a:rPr>
              <a:t>been </a:t>
            </a:r>
            <a:r>
              <a:rPr lang="en-IN" sz="1800" dirty="0" smtClean="0">
                <a:solidFill>
                  <a:schemeClr val="tx1"/>
                </a:solidFill>
              </a:rPr>
              <a:t>decomposed into </a:t>
            </a:r>
            <a:r>
              <a:rPr lang="en-IN" sz="1800" dirty="0">
                <a:solidFill>
                  <a:schemeClr val="tx1"/>
                </a:solidFill>
              </a:rPr>
              <a:t>a set of Tasks using WBS, the time frame when each activity is to be performed is to be determined. The end of each important activity is called a milestone. The project manager tracks the progress of a project by monitoring the </a:t>
            </a:r>
            <a:r>
              <a:rPr lang="en-IN" sz="1800" dirty="0" smtClean="0">
                <a:solidFill>
                  <a:schemeClr val="tx1"/>
                </a:solidFill>
              </a:rPr>
              <a:t>timely completion </a:t>
            </a:r>
            <a:r>
              <a:rPr lang="en-IN" sz="1800" dirty="0">
                <a:solidFill>
                  <a:schemeClr val="tx1"/>
                </a:solidFill>
              </a:rPr>
              <a:t>of the milestones. If he observes that some milestones </a:t>
            </a:r>
            <a:r>
              <a:rPr lang="en-IN" sz="1800" dirty="0" smtClean="0">
                <a:solidFill>
                  <a:schemeClr val="tx1"/>
                </a:solidFill>
              </a:rPr>
              <a:t>start getting </a:t>
            </a:r>
            <a:r>
              <a:rPr lang="en-IN" sz="1800" dirty="0">
                <a:solidFill>
                  <a:schemeClr val="tx1"/>
                </a:solidFill>
              </a:rPr>
              <a:t>delayed, he carefully monitors and controls the progress of the </a:t>
            </a:r>
            <a:r>
              <a:rPr lang="en-IN" sz="1800" dirty="0" smtClean="0">
                <a:solidFill>
                  <a:schemeClr val="tx1"/>
                </a:solidFill>
              </a:rPr>
              <a:t>tasks, so </a:t>
            </a:r>
            <a:r>
              <a:rPr lang="en-IN" sz="1800" dirty="0">
                <a:solidFill>
                  <a:schemeClr val="tx1"/>
                </a:solidFill>
              </a:rPr>
              <a:t>that the overall deadline can still be </a:t>
            </a:r>
            <a:r>
              <a:rPr lang="en-IN" sz="1800" dirty="0" smtClean="0">
                <a:solidFill>
                  <a:schemeClr val="tx1"/>
                </a:solidFill>
              </a:rPr>
              <a:t>met</a:t>
            </a:r>
            <a:endParaRPr lang="en-US" sz="1800" dirty="0" smtClean="0">
              <a:solidFill>
                <a:schemeClr val="tx1"/>
              </a:solidFill>
            </a:endParaRPr>
          </a:p>
        </p:txBody>
      </p:sp>
      <p:grpSp>
        <p:nvGrpSpPr>
          <p:cNvPr id="46" name="Group 45"/>
          <p:cNvGrpSpPr/>
          <p:nvPr/>
        </p:nvGrpSpPr>
        <p:grpSpPr>
          <a:xfrm>
            <a:off x="3608464" y="1676400"/>
            <a:ext cx="5303257" cy="2533650"/>
            <a:chOff x="1143000" y="1828800"/>
            <a:chExt cx="5303257" cy="2533650"/>
          </a:xfrm>
        </p:grpSpPr>
        <p:sp>
          <p:nvSpPr>
            <p:cNvPr id="5" name="Rectangle 4"/>
            <p:cNvSpPr/>
            <p:nvPr/>
          </p:nvSpPr>
          <p:spPr>
            <a:xfrm>
              <a:off x="3382240" y="1828800"/>
              <a:ext cx="1342160" cy="304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MIS Application</a:t>
              </a:r>
              <a:endParaRPr lang="en-IN" sz="1400" dirty="0">
                <a:solidFill>
                  <a:schemeClr val="tx1"/>
                </a:solidFill>
              </a:endParaRPr>
            </a:p>
          </p:txBody>
        </p:sp>
        <p:sp>
          <p:nvSpPr>
            <p:cNvPr id="6" name="Rectangle 5"/>
            <p:cNvSpPr/>
            <p:nvPr/>
          </p:nvSpPr>
          <p:spPr>
            <a:xfrm>
              <a:off x="1143000" y="2667000"/>
              <a:ext cx="134216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Requirement Specification</a:t>
              </a:r>
            </a:p>
          </p:txBody>
        </p:sp>
        <p:sp>
          <p:nvSpPr>
            <p:cNvPr id="7" name="Rectangle 6"/>
            <p:cNvSpPr/>
            <p:nvPr/>
          </p:nvSpPr>
          <p:spPr>
            <a:xfrm>
              <a:off x="2711160" y="2667000"/>
              <a:ext cx="79404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Design</a:t>
              </a:r>
            </a:p>
          </p:txBody>
        </p:sp>
        <p:sp>
          <p:nvSpPr>
            <p:cNvPr id="8" name="Rectangle 7"/>
            <p:cNvSpPr/>
            <p:nvPr/>
          </p:nvSpPr>
          <p:spPr>
            <a:xfrm>
              <a:off x="3731200" y="2667000"/>
              <a:ext cx="628217"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Code</a:t>
              </a:r>
            </a:p>
          </p:txBody>
        </p:sp>
        <p:sp>
          <p:nvSpPr>
            <p:cNvPr id="9" name="Rectangle 8"/>
            <p:cNvSpPr/>
            <p:nvPr/>
          </p:nvSpPr>
          <p:spPr>
            <a:xfrm>
              <a:off x="4572000" y="2657475"/>
              <a:ext cx="628217"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Test</a:t>
              </a:r>
            </a:p>
          </p:txBody>
        </p:sp>
        <p:sp>
          <p:nvSpPr>
            <p:cNvPr id="10" name="Rectangle 9"/>
            <p:cNvSpPr/>
            <p:nvPr/>
          </p:nvSpPr>
          <p:spPr>
            <a:xfrm>
              <a:off x="5469517" y="2657475"/>
              <a:ext cx="97674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Document</a:t>
              </a:r>
            </a:p>
          </p:txBody>
        </p:sp>
        <p:sp>
          <p:nvSpPr>
            <p:cNvPr id="11" name="Rectangle 10"/>
            <p:cNvSpPr/>
            <p:nvPr/>
          </p:nvSpPr>
          <p:spPr>
            <a:xfrm>
              <a:off x="1369000" y="3905250"/>
              <a:ext cx="9170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Database Part</a:t>
              </a:r>
            </a:p>
          </p:txBody>
        </p:sp>
        <p:sp>
          <p:nvSpPr>
            <p:cNvPr id="12" name="Rectangle 11"/>
            <p:cNvSpPr/>
            <p:nvPr/>
          </p:nvSpPr>
          <p:spPr>
            <a:xfrm>
              <a:off x="2452677" y="3905250"/>
              <a:ext cx="1249943"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Graphical User Interface Part</a:t>
              </a:r>
            </a:p>
          </p:txBody>
        </p:sp>
        <p:sp>
          <p:nvSpPr>
            <p:cNvPr id="13" name="Rectangle 12"/>
            <p:cNvSpPr/>
            <p:nvPr/>
          </p:nvSpPr>
          <p:spPr>
            <a:xfrm>
              <a:off x="3874075" y="3905250"/>
              <a:ext cx="9170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Database Part</a:t>
              </a:r>
            </a:p>
          </p:txBody>
        </p:sp>
        <p:sp>
          <p:nvSpPr>
            <p:cNvPr id="14" name="Rectangle 13"/>
            <p:cNvSpPr/>
            <p:nvPr/>
          </p:nvSpPr>
          <p:spPr>
            <a:xfrm>
              <a:off x="5029200" y="3905250"/>
              <a:ext cx="1249943"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Graphical User Interface Part</a:t>
              </a:r>
            </a:p>
          </p:txBody>
        </p:sp>
        <p:cxnSp>
          <p:nvCxnSpPr>
            <p:cNvPr id="16" name="Straight Arrow Connector 15"/>
            <p:cNvCxnSpPr>
              <a:stCxn id="5" idx="2"/>
              <a:endCxn id="6" idx="0"/>
            </p:cNvCxnSpPr>
            <p:nvPr/>
          </p:nvCxnSpPr>
          <p:spPr>
            <a:xfrm flipH="1">
              <a:off x="1814080" y="2133600"/>
              <a:ext cx="223924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7" idx="0"/>
            </p:cNvCxnSpPr>
            <p:nvPr/>
          </p:nvCxnSpPr>
          <p:spPr>
            <a:xfrm flipH="1">
              <a:off x="3108180" y="2133600"/>
              <a:ext cx="94514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flipH="1">
              <a:off x="4045309" y="2133600"/>
              <a:ext cx="8011"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9" idx="0"/>
            </p:cNvCxnSpPr>
            <p:nvPr/>
          </p:nvCxnSpPr>
          <p:spPr>
            <a:xfrm>
              <a:off x="4053320" y="2133600"/>
              <a:ext cx="832789" cy="523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2"/>
              <a:endCxn id="10" idx="0"/>
            </p:cNvCxnSpPr>
            <p:nvPr/>
          </p:nvCxnSpPr>
          <p:spPr>
            <a:xfrm>
              <a:off x="4053320" y="2133600"/>
              <a:ext cx="1904567" cy="523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2"/>
              <a:endCxn id="14" idx="0"/>
            </p:cNvCxnSpPr>
            <p:nvPr/>
          </p:nvCxnSpPr>
          <p:spPr>
            <a:xfrm>
              <a:off x="4045309" y="3048000"/>
              <a:ext cx="1608863" cy="857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2"/>
              <a:endCxn id="13" idx="0"/>
            </p:cNvCxnSpPr>
            <p:nvPr/>
          </p:nvCxnSpPr>
          <p:spPr>
            <a:xfrm>
              <a:off x="4045309" y="3048000"/>
              <a:ext cx="287266" cy="857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a:endCxn id="12" idx="0"/>
            </p:cNvCxnSpPr>
            <p:nvPr/>
          </p:nvCxnSpPr>
          <p:spPr>
            <a:xfrm flipH="1">
              <a:off x="3077649" y="3048000"/>
              <a:ext cx="30531" cy="857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a:endCxn id="11" idx="0"/>
            </p:cNvCxnSpPr>
            <p:nvPr/>
          </p:nvCxnSpPr>
          <p:spPr>
            <a:xfrm flipH="1">
              <a:off x="1827500" y="3048000"/>
              <a:ext cx="1280680" cy="857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1367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5.8 Scheduling</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5.8.2 Activity Networks:</a:t>
            </a: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r>
              <a:rPr lang="en-US" sz="1800" b="1" dirty="0" smtClean="0">
                <a:solidFill>
                  <a:schemeClr val="tx1"/>
                </a:solidFill>
              </a:rPr>
              <a:t>				</a:t>
            </a:r>
          </a:p>
          <a:p>
            <a:pPr algn="l"/>
            <a:r>
              <a:rPr lang="en-US" sz="1800" b="1" dirty="0">
                <a:solidFill>
                  <a:schemeClr val="tx1"/>
                </a:solidFill>
              </a:rPr>
              <a:t>	</a:t>
            </a:r>
            <a:r>
              <a:rPr lang="en-US" sz="1800" b="1" dirty="0" smtClean="0">
                <a:solidFill>
                  <a:schemeClr val="tx1"/>
                </a:solidFill>
              </a:rPr>
              <a:t>				</a:t>
            </a:r>
            <a:r>
              <a:rPr lang="en-US" sz="1800" b="1" dirty="0" smtClean="0">
                <a:solidFill>
                  <a:srgbClr val="FF0000"/>
                </a:solidFill>
              </a:rPr>
              <a:t>Minimum time: </a:t>
            </a:r>
            <a:r>
              <a:rPr lang="en-US" sz="1800" dirty="0">
                <a:solidFill>
                  <a:schemeClr val="tx1"/>
                </a:solidFill>
              </a:rPr>
              <a:t>the maximum of all paths </a:t>
            </a:r>
            <a:r>
              <a:rPr lang="en-US" sz="1800" dirty="0" smtClean="0">
                <a:solidFill>
                  <a:schemeClr val="tx1"/>
                </a:solidFill>
              </a:rPr>
              <a:t>					from start </a:t>
            </a:r>
            <a:r>
              <a:rPr lang="en-US" sz="1800" dirty="0">
                <a:solidFill>
                  <a:schemeClr val="tx1"/>
                </a:solidFill>
              </a:rPr>
              <a:t>to </a:t>
            </a:r>
            <a:r>
              <a:rPr lang="en-US" sz="1800" dirty="0" smtClean="0">
                <a:solidFill>
                  <a:schemeClr val="tx1"/>
                </a:solidFill>
              </a:rPr>
              <a:t>finish</a:t>
            </a:r>
            <a:endParaRPr lang="en-US" sz="1800" b="1" dirty="0" smtClean="0">
              <a:solidFill>
                <a:schemeClr val="tx1"/>
              </a:solidFill>
            </a:endParaRPr>
          </a:p>
          <a:p>
            <a:pPr algn="l"/>
            <a:r>
              <a:rPr lang="en-US" sz="1800" b="1" dirty="0" smtClean="0">
                <a:solidFill>
                  <a:schemeClr val="tx1"/>
                </a:solidFill>
              </a:rPr>
              <a:t>					</a:t>
            </a:r>
            <a:r>
              <a:rPr lang="en-US" sz="1800" dirty="0">
                <a:solidFill>
                  <a:schemeClr val="tx1"/>
                </a:solidFill>
              </a:rPr>
              <a:t> </a:t>
            </a:r>
            <a:r>
              <a:rPr lang="en-US" sz="1800" dirty="0" smtClean="0">
                <a:solidFill>
                  <a:schemeClr val="tx1"/>
                </a:solidFill>
              </a:rPr>
              <a:t>So, </a:t>
            </a:r>
            <a:r>
              <a:rPr lang="en-US" sz="1800" dirty="0">
                <a:solidFill>
                  <a:schemeClr val="tx1"/>
                </a:solidFill>
              </a:rPr>
              <a:t>Here its </a:t>
            </a:r>
            <a:r>
              <a:rPr lang="en-US" sz="1800" dirty="0" smtClean="0">
                <a:solidFill>
                  <a:schemeClr val="tx1"/>
                </a:solidFill>
              </a:rPr>
              <a:t>( 15 + 45 + 105 + 120 ) = </a:t>
            </a:r>
            <a:r>
              <a:rPr lang="en-US" sz="1800" b="1" dirty="0" smtClean="0">
                <a:solidFill>
                  <a:srgbClr val="00B050"/>
                </a:solidFill>
              </a:rPr>
              <a:t>285</a:t>
            </a:r>
            <a:endParaRPr lang="en-US" sz="1800" b="1" dirty="0">
              <a:solidFill>
                <a:srgbClr val="00B050"/>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r>
              <a:rPr lang="en-US" sz="1800" b="1" dirty="0" smtClean="0">
                <a:solidFill>
                  <a:schemeClr val="tx1"/>
                </a:solidFill>
              </a:rPr>
              <a:t>					[Figure 5.2 Activity Network]</a:t>
            </a:r>
          </a:p>
        </p:txBody>
      </p:sp>
      <p:grpSp>
        <p:nvGrpSpPr>
          <p:cNvPr id="43" name="Group 42"/>
          <p:cNvGrpSpPr/>
          <p:nvPr/>
        </p:nvGrpSpPr>
        <p:grpSpPr>
          <a:xfrm>
            <a:off x="418889" y="4001921"/>
            <a:ext cx="7030303" cy="2628900"/>
            <a:chOff x="457200" y="1638300"/>
            <a:chExt cx="7030303" cy="2628900"/>
          </a:xfrm>
        </p:grpSpPr>
        <p:sp>
          <p:nvSpPr>
            <p:cNvPr id="5" name="Rectangle 4"/>
            <p:cNvSpPr/>
            <p:nvPr/>
          </p:nvSpPr>
          <p:spPr>
            <a:xfrm>
              <a:off x="457200" y="2276333"/>
              <a:ext cx="1143000" cy="533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Specification</a:t>
              </a:r>
            </a:p>
            <a:p>
              <a:pPr algn="ctr"/>
              <a:r>
                <a:rPr lang="en-US" sz="1400" dirty="0" smtClean="0">
                  <a:solidFill>
                    <a:schemeClr val="tx1"/>
                  </a:solidFill>
                </a:rPr>
                <a:t>15</a:t>
              </a:r>
              <a:endParaRPr lang="en-US" dirty="0">
                <a:solidFill>
                  <a:schemeClr val="tx1"/>
                </a:solidFill>
              </a:endParaRPr>
            </a:p>
          </p:txBody>
        </p:sp>
        <p:sp>
          <p:nvSpPr>
            <p:cNvPr id="6" name="Rectangle 5"/>
            <p:cNvSpPr/>
            <p:nvPr/>
          </p:nvSpPr>
          <p:spPr>
            <a:xfrm>
              <a:off x="2418497" y="16383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Design Database</a:t>
              </a:r>
            </a:p>
            <a:p>
              <a:pPr algn="ctr"/>
              <a:r>
                <a:rPr lang="en-US" sz="1400" dirty="0" smtClean="0">
                  <a:solidFill>
                    <a:schemeClr val="tx1"/>
                  </a:solidFill>
                </a:rPr>
                <a:t>45</a:t>
              </a:r>
              <a:endParaRPr lang="en-US" dirty="0">
                <a:solidFill>
                  <a:schemeClr val="tx1"/>
                </a:solidFill>
              </a:endParaRPr>
            </a:p>
          </p:txBody>
        </p:sp>
        <p:sp>
          <p:nvSpPr>
            <p:cNvPr id="7" name="Rectangle 6"/>
            <p:cNvSpPr/>
            <p:nvPr/>
          </p:nvSpPr>
          <p:spPr>
            <a:xfrm>
              <a:off x="3713897" y="16764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Code Database</a:t>
              </a:r>
            </a:p>
            <a:p>
              <a:pPr algn="ctr"/>
              <a:r>
                <a:rPr lang="en-US" sz="1400" dirty="0" smtClean="0">
                  <a:solidFill>
                    <a:schemeClr val="tx1"/>
                  </a:solidFill>
                </a:rPr>
                <a:t>105</a:t>
              </a:r>
              <a:endParaRPr lang="en-US" dirty="0">
                <a:solidFill>
                  <a:schemeClr val="tx1"/>
                </a:solidFill>
              </a:endParaRPr>
            </a:p>
          </p:txBody>
        </p:sp>
        <p:sp>
          <p:nvSpPr>
            <p:cNvPr id="8" name="Rectangle 7"/>
            <p:cNvSpPr/>
            <p:nvPr/>
          </p:nvSpPr>
          <p:spPr>
            <a:xfrm>
              <a:off x="2418497" y="28194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Design GUI</a:t>
              </a:r>
            </a:p>
            <a:p>
              <a:pPr algn="ctr"/>
              <a:r>
                <a:rPr lang="en-US" sz="1400" dirty="0" smtClean="0">
                  <a:solidFill>
                    <a:schemeClr val="tx1"/>
                  </a:solidFill>
                </a:rPr>
                <a:t>30</a:t>
              </a:r>
              <a:endParaRPr lang="en-US" dirty="0">
                <a:solidFill>
                  <a:schemeClr val="tx1"/>
                </a:solidFill>
              </a:endParaRPr>
            </a:p>
          </p:txBody>
        </p:sp>
        <p:sp>
          <p:nvSpPr>
            <p:cNvPr id="9" name="Rectangle 8"/>
            <p:cNvSpPr/>
            <p:nvPr/>
          </p:nvSpPr>
          <p:spPr>
            <a:xfrm>
              <a:off x="3648086" y="28194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Code GUI</a:t>
              </a:r>
            </a:p>
            <a:p>
              <a:pPr algn="ctr"/>
              <a:r>
                <a:rPr lang="en-US" sz="1400" dirty="0" smtClean="0">
                  <a:solidFill>
                    <a:schemeClr val="tx1"/>
                  </a:solidFill>
                </a:rPr>
                <a:t>45</a:t>
              </a:r>
              <a:endParaRPr lang="en-US" dirty="0">
                <a:solidFill>
                  <a:schemeClr val="tx1"/>
                </a:solidFill>
              </a:endParaRPr>
            </a:p>
          </p:txBody>
        </p:sp>
        <p:sp>
          <p:nvSpPr>
            <p:cNvPr id="10" name="Rectangle 9"/>
            <p:cNvSpPr/>
            <p:nvPr/>
          </p:nvSpPr>
          <p:spPr>
            <a:xfrm>
              <a:off x="5237897" y="229851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Integrate and  test</a:t>
              </a:r>
            </a:p>
            <a:p>
              <a:pPr algn="ctr"/>
              <a:r>
                <a:rPr lang="en-US" sz="1400" dirty="0" smtClean="0">
                  <a:solidFill>
                    <a:schemeClr val="tx1"/>
                  </a:solidFill>
                </a:rPr>
                <a:t>120</a:t>
              </a:r>
              <a:endParaRPr lang="en-US" dirty="0">
                <a:solidFill>
                  <a:schemeClr val="tx1"/>
                </a:solidFill>
              </a:endParaRPr>
            </a:p>
          </p:txBody>
        </p:sp>
        <p:sp>
          <p:nvSpPr>
            <p:cNvPr id="11" name="Rectangle 10"/>
            <p:cNvSpPr/>
            <p:nvPr/>
          </p:nvSpPr>
          <p:spPr>
            <a:xfrm>
              <a:off x="6553200" y="22860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Finish</a:t>
              </a:r>
            </a:p>
            <a:p>
              <a:pPr algn="ctr"/>
              <a:r>
                <a:rPr lang="en-US" sz="1400" dirty="0" smtClean="0">
                  <a:solidFill>
                    <a:schemeClr val="tx1"/>
                  </a:solidFill>
                </a:rPr>
                <a:t>0</a:t>
              </a:r>
              <a:endParaRPr lang="en-US" dirty="0">
                <a:solidFill>
                  <a:schemeClr val="tx1"/>
                </a:solidFill>
              </a:endParaRPr>
            </a:p>
          </p:txBody>
        </p:sp>
        <p:sp>
          <p:nvSpPr>
            <p:cNvPr id="12" name="Rectangle 11"/>
            <p:cNvSpPr/>
            <p:nvPr/>
          </p:nvSpPr>
          <p:spPr>
            <a:xfrm>
              <a:off x="2590800" y="3810000"/>
              <a:ext cx="1590248"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User Manual</a:t>
              </a:r>
            </a:p>
            <a:p>
              <a:pPr algn="ctr"/>
              <a:r>
                <a:rPr lang="en-US" sz="1400" dirty="0">
                  <a:solidFill>
                    <a:schemeClr val="tx1"/>
                  </a:solidFill>
                </a:rPr>
                <a:t>6</a:t>
              </a:r>
              <a:r>
                <a:rPr lang="en-US" sz="1400" dirty="0" smtClean="0">
                  <a:solidFill>
                    <a:schemeClr val="tx1"/>
                  </a:solidFill>
                </a:rPr>
                <a:t>0</a:t>
              </a:r>
              <a:endParaRPr lang="en-US" dirty="0">
                <a:solidFill>
                  <a:schemeClr val="tx1"/>
                </a:solidFill>
              </a:endParaRPr>
            </a:p>
          </p:txBody>
        </p:sp>
        <p:cxnSp>
          <p:nvCxnSpPr>
            <p:cNvPr id="14" name="Straight Arrow Connector 13"/>
            <p:cNvCxnSpPr>
              <a:stCxn id="5" idx="3"/>
              <a:endCxn id="6" idx="1"/>
            </p:cNvCxnSpPr>
            <p:nvPr/>
          </p:nvCxnSpPr>
          <p:spPr>
            <a:xfrm flipV="1">
              <a:off x="1600200" y="1981200"/>
              <a:ext cx="818297" cy="5618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8" idx="1"/>
            </p:cNvCxnSpPr>
            <p:nvPr/>
          </p:nvCxnSpPr>
          <p:spPr>
            <a:xfrm>
              <a:off x="1600200" y="2543033"/>
              <a:ext cx="818297" cy="61926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7" idx="1"/>
            </p:cNvCxnSpPr>
            <p:nvPr/>
          </p:nvCxnSpPr>
          <p:spPr>
            <a:xfrm>
              <a:off x="3352800" y="1981200"/>
              <a:ext cx="361097" cy="381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9" idx="1"/>
            </p:cNvCxnSpPr>
            <p:nvPr/>
          </p:nvCxnSpPr>
          <p:spPr>
            <a:xfrm>
              <a:off x="3352800" y="3162300"/>
              <a:ext cx="29528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0" idx="1"/>
            </p:cNvCxnSpPr>
            <p:nvPr/>
          </p:nvCxnSpPr>
          <p:spPr>
            <a:xfrm>
              <a:off x="4648200" y="2019300"/>
              <a:ext cx="589697" cy="6221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10" idx="1"/>
            </p:cNvCxnSpPr>
            <p:nvPr/>
          </p:nvCxnSpPr>
          <p:spPr>
            <a:xfrm flipV="1">
              <a:off x="4582389" y="2641410"/>
              <a:ext cx="655508" cy="5208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1" idx="1"/>
            </p:cNvCxnSpPr>
            <p:nvPr/>
          </p:nvCxnSpPr>
          <p:spPr>
            <a:xfrm flipV="1">
              <a:off x="6172200" y="2628900"/>
              <a:ext cx="381000" cy="125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12" idx="1"/>
            </p:cNvCxnSpPr>
            <p:nvPr/>
          </p:nvCxnSpPr>
          <p:spPr>
            <a:xfrm>
              <a:off x="1600200" y="2543033"/>
              <a:ext cx="990600" cy="149556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3"/>
              <a:endCxn id="11" idx="2"/>
            </p:cNvCxnSpPr>
            <p:nvPr/>
          </p:nvCxnSpPr>
          <p:spPr>
            <a:xfrm flipV="1">
              <a:off x="4181048" y="2971800"/>
              <a:ext cx="2839304"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48" name="Table 47"/>
          <p:cNvGraphicFramePr>
            <a:graphicFrameLocks noGrp="1"/>
          </p:cNvGraphicFramePr>
          <p:nvPr>
            <p:extLst>
              <p:ext uri="{D42A27DB-BD31-4B8C-83A1-F6EECF244321}">
                <p14:modId xmlns:p14="http://schemas.microsoft.com/office/powerpoint/2010/main" val="283560824"/>
              </p:ext>
            </p:extLst>
          </p:nvPr>
        </p:nvGraphicFramePr>
        <p:xfrm>
          <a:off x="3094344" y="1186312"/>
          <a:ext cx="5516256" cy="2486528"/>
        </p:xfrm>
        <a:graphic>
          <a:graphicData uri="http://schemas.openxmlformats.org/drawingml/2006/table">
            <a:tbl>
              <a:tblPr firstRow="1" bandRow="1">
                <a:tableStyleId>{5940675A-B579-460E-94D1-54222C63F5DA}</a:tableStyleId>
              </a:tblPr>
              <a:tblGrid>
                <a:gridCol w="1020456"/>
                <a:gridCol w="1905000"/>
                <a:gridCol w="1066800"/>
                <a:gridCol w="1524000"/>
              </a:tblGrid>
              <a:tr h="261488">
                <a:tc>
                  <a:txBody>
                    <a:bodyPr/>
                    <a:lstStyle/>
                    <a:p>
                      <a:pPr algn="ctr"/>
                      <a:r>
                        <a:rPr lang="en-US" sz="1400" b="1" dirty="0" smtClean="0"/>
                        <a:t>Task</a:t>
                      </a:r>
                      <a:r>
                        <a:rPr lang="en-US" sz="1400" b="1" baseline="0" dirty="0" smtClean="0"/>
                        <a:t> No.</a:t>
                      </a:r>
                      <a:endParaRPr lang="en-US" sz="1400" b="1" dirty="0"/>
                    </a:p>
                  </a:txBody>
                  <a:tcPr/>
                </a:tc>
                <a:tc>
                  <a:txBody>
                    <a:bodyPr/>
                    <a:lstStyle/>
                    <a:p>
                      <a:pPr algn="ctr"/>
                      <a:r>
                        <a:rPr lang="en-US" sz="1400" b="1" dirty="0" smtClean="0"/>
                        <a:t>Task</a:t>
                      </a:r>
                      <a:endParaRPr lang="en-US" sz="1400" b="1" dirty="0"/>
                    </a:p>
                  </a:txBody>
                  <a:tcPr/>
                </a:tc>
                <a:tc>
                  <a:txBody>
                    <a:bodyPr/>
                    <a:lstStyle/>
                    <a:p>
                      <a:pPr algn="ctr"/>
                      <a:r>
                        <a:rPr lang="en-US" sz="1400" b="1" dirty="0" smtClean="0"/>
                        <a:t>Duration</a:t>
                      </a:r>
                      <a:endParaRPr lang="en-US" sz="1400" b="1" dirty="0"/>
                    </a:p>
                  </a:txBody>
                  <a:tcPr/>
                </a:tc>
                <a:tc>
                  <a:txBody>
                    <a:bodyPr/>
                    <a:lstStyle/>
                    <a:p>
                      <a:pPr algn="ctr"/>
                      <a:r>
                        <a:rPr lang="en-US" sz="1400" b="1" dirty="0" smtClean="0"/>
                        <a:t>Dependency</a:t>
                      </a:r>
                      <a:endParaRPr lang="en-US" sz="1400" b="1" dirty="0"/>
                    </a:p>
                  </a:txBody>
                  <a:tcPr/>
                </a:tc>
              </a:tr>
              <a:tr h="290078">
                <a:tc>
                  <a:txBody>
                    <a:bodyPr/>
                    <a:lstStyle/>
                    <a:p>
                      <a:pPr algn="ctr"/>
                      <a:r>
                        <a:rPr lang="en-US" sz="1400" dirty="0" smtClean="0"/>
                        <a:t>T1</a:t>
                      </a:r>
                      <a:endParaRPr lang="en-US" sz="1400" dirty="0"/>
                    </a:p>
                  </a:txBody>
                  <a:tcPr/>
                </a:tc>
                <a:tc>
                  <a:txBody>
                    <a:bodyPr/>
                    <a:lstStyle/>
                    <a:p>
                      <a:r>
                        <a:rPr lang="en-US" sz="1400" dirty="0" smtClean="0"/>
                        <a:t>Specification</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a:t>
                      </a:r>
                      <a:endParaRPr lang="en-US" sz="1400" dirty="0"/>
                    </a:p>
                  </a:txBody>
                  <a:tcPr/>
                </a:tc>
              </a:tr>
              <a:tr h="290078">
                <a:tc>
                  <a:txBody>
                    <a:bodyPr/>
                    <a:lstStyle/>
                    <a:p>
                      <a:pPr algn="ctr"/>
                      <a:r>
                        <a:rPr lang="en-US" sz="1400" dirty="0" smtClean="0"/>
                        <a:t>T2</a:t>
                      </a:r>
                      <a:endParaRPr lang="en-US" sz="1400" dirty="0"/>
                    </a:p>
                  </a:txBody>
                  <a:tcPr/>
                </a:tc>
                <a:tc>
                  <a:txBody>
                    <a:bodyPr/>
                    <a:lstStyle/>
                    <a:p>
                      <a:r>
                        <a:rPr lang="en-US" sz="1400" dirty="0" smtClean="0"/>
                        <a:t>Design Database</a:t>
                      </a:r>
                      <a:endParaRPr lang="en-US" sz="1400" dirty="0"/>
                    </a:p>
                  </a:txBody>
                  <a:tcPr/>
                </a:tc>
                <a:tc>
                  <a:txBody>
                    <a:bodyPr/>
                    <a:lstStyle/>
                    <a:p>
                      <a:pPr algn="ctr"/>
                      <a:r>
                        <a:rPr lang="en-US" sz="1400" dirty="0" smtClean="0"/>
                        <a:t>45</a:t>
                      </a:r>
                      <a:endParaRPr lang="en-US" sz="1400" dirty="0"/>
                    </a:p>
                  </a:txBody>
                  <a:tcPr/>
                </a:tc>
                <a:tc>
                  <a:txBody>
                    <a:bodyPr/>
                    <a:lstStyle/>
                    <a:p>
                      <a:pPr algn="ctr"/>
                      <a:r>
                        <a:rPr lang="en-US" sz="1400" dirty="0" smtClean="0"/>
                        <a:t>T1</a:t>
                      </a:r>
                      <a:endParaRPr lang="en-US" sz="1400" dirty="0"/>
                    </a:p>
                  </a:txBody>
                  <a:tcPr/>
                </a:tc>
              </a:tr>
              <a:tr h="290078">
                <a:tc>
                  <a:txBody>
                    <a:bodyPr/>
                    <a:lstStyle/>
                    <a:p>
                      <a:pPr algn="ctr"/>
                      <a:r>
                        <a:rPr lang="en-US" sz="1400" dirty="0" smtClean="0"/>
                        <a:t>T3</a:t>
                      </a:r>
                      <a:endParaRPr lang="en-US" sz="1400" dirty="0"/>
                    </a:p>
                  </a:txBody>
                  <a:tcPr/>
                </a:tc>
                <a:tc>
                  <a:txBody>
                    <a:bodyPr/>
                    <a:lstStyle/>
                    <a:p>
                      <a:r>
                        <a:rPr lang="en-US" sz="1400" dirty="0" smtClean="0"/>
                        <a:t>Design GUI</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T1</a:t>
                      </a:r>
                      <a:endParaRPr lang="en-US" sz="1400" dirty="0"/>
                    </a:p>
                  </a:txBody>
                  <a:tcPr/>
                </a:tc>
              </a:tr>
              <a:tr h="290078">
                <a:tc>
                  <a:txBody>
                    <a:bodyPr/>
                    <a:lstStyle/>
                    <a:p>
                      <a:pPr algn="ctr"/>
                      <a:r>
                        <a:rPr lang="en-US" sz="1400" dirty="0" smtClean="0"/>
                        <a:t>T4</a:t>
                      </a:r>
                      <a:endParaRPr lang="en-US" sz="1400" dirty="0"/>
                    </a:p>
                  </a:txBody>
                  <a:tcPr/>
                </a:tc>
                <a:tc>
                  <a:txBody>
                    <a:bodyPr/>
                    <a:lstStyle/>
                    <a:p>
                      <a:r>
                        <a:rPr lang="en-US" sz="1400" dirty="0" smtClean="0"/>
                        <a:t>Code Database</a:t>
                      </a:r>
                      <a:endParaRPr lang="en-US" sz="1400" dirty="0"/>
                    </a:p>
                  </a:txBody>
                  <a:tcPr/>
                </a:tc>
                <a:tc>
                  <a:txBody>
                    <a:bodyPr/>
                    <a:lstStyle/>
                    <a:p>
                      <a:pPr algn="ctr"/>
                      <a:r>
                        <a:rPr lang="en-US" sz="1400" dirty="0" smtClean="0"/>
                        <a:t>105</a:t>
                      </a:r>
                      <a:endParaRPr lang="en-US" sz="1400" dirty="0"/>
                    </a:p>
                  </a:txBody>
                  <a:tcPr/>
                </a:tc>
                <a:tc>
                  <a:txBody>
                    <a:bodyPr/>
                    <a:lstStyle/>
                    <a:p>
                      <a:pPr algn="ctr"/>
                      <a:r>
                        <a:rPr lang="en-US" sz="1400" dirty="0" smtClean="0"/>
                        <a:t>T2</a:t>
                      </a:r>
                      <a:endParaRPr lang="en-US" sz="1400" dirty="0"/>
                    </a:p>
                  </a:txBody>
                  <a:tcPr/>
                </a:tc>
              </a:tr>
              <a:tr h="290078">
                <a:tc>
                  <a:txBody>
                    <a:bodyPr/>
                    <a:lstStyle/>
                    <a:p>
                      <a:pPr algn="ctr"/>
                      <a:r>
                        <a:rPr lang="en-US" sz="1400" dirty="0" smtClean="0"/>
                        <a:t>T5</a:t>
                      </a:r>
                      <a:endParaRPr lang="en-US" sz="1400" dirty="0"/>
                    </a:p>
                  </a:txBody>
                  <a:tcPr/>
                </a:tc>
                <a:tc>
                  <a:txBody>
                    <a:bodyPr/>
                    <a:lstStyle/>
                    <a:p>
                      <a:r>
                        <a:rPr lang="en-US" sz="1400" dirty="0" smtClean="0"/>
                        <a:t>Code GUI Part</a:t>
                      </a:r>
                      <a:endParaRPr lang="en-US" sz="1400" dirty="0"/>
                    </a:p>
                  </a:txBody>
                  <a:tcPr/>
                </a:tc>
                <a:tc>
                  <a:txBody>
                    <a:bodyPr/>
                    <a:lstStyle/>
                    <a:p>
                      <a:pPr algn="ctr"/>
                      <a:r>
                        <a:rPr lang="en-US" sz="1400" dirty="0" smtClean="0"/>
                        <a:t>45</a:t>
                      </a:r>
                      <a:endParaRPr lang="en-US" sz="1400" dirty="0"/>
                    </a:p>
                  </a:txBody>
                  <a:tcPr/>
                </a:tc>
                <a:tc>
                  <a:txBody>
                    <a:bodyPr/>
                    <a:lstStyle/>
                    <a:p>
                      <a:pPr algn="ctr"/>
                      <a:r>
                        <a:rPr lang="en-US" sz="1400" dirty="0" smtClean="0"/>
                        <a:t>T3</a:t>
                      </a:r>
                      <a:endParaRPr lang="en-US" sz="1400" dirty="0"/>
                    </a:p>
                  </a:txBody>
                  <a:tcPr/>
                </a:tc>
              </a:tr>
              <a:tr h="290078">
                <a:tc>
                  <a:txBody>
                    <a:bodyPr/>
                    <a:lstStyle/>
                    <a:p>
                      <a:pPr algn="ctr"/>
                      <a:r>
                        <a:rPr lang="en-US" sz="1400" dirty="0" smtClean="0"/>
                        <a:t>T6</a:t>
                      </a:r>
                      <a:endParaRPr lang="en-US" sz="1400" dirty="0"/>
                    </a:p>
                  </a:txBody>
                  <a:tcPr/>
                </a:tc>
                <a:tc>
                  <a:txBody>
                    <a:bodyPr/>
                    <a:lstStyle/>
                    <a:p>
                      <a:r>
                        <a:rPr lang="en-US" sz="1400" dirty="0" smtClean="0"/>
                        <a:t>Integrate and Test</a:t>
                      </a:r>
                      <a:endParaRPr lang="en-US" sz="1400" dirty="0"/>
                    </a:p>
                  </a:txBody>
                  <a:tcPr/>
                </a:tc>
                <a:tc>
                  <a:txBody>
                    <a:bodyPr/>
                    <a:lstStyle/>
                    <a:p>
                      <a:pPr algn="ctr"/>
                      <a:r>
                        <a:rPr lang="en-US" sz="1400" dirty="0" smtClean="0"/>
                        <a:t>120</a:t>
                      </a:r>
                      <a:endParaRPr lang="en-US" sz="1400" dirty="0"/>
                    </a:p>
                  </a:txBody>
                  <a:tcPr/>
                </a:tc>
                <a:tc>
                  <a:txBody>
                    <a:bodyPr/>
                    <a:lstStyle/>
                    <a:p>
                      <a:pPr algn="ctr"/>
                      <a:r>
                        <a:rPr lang="en-US" sz="1400" dirty="0" smtClean="0"/>
                        <a:t>T4 &amp; T5</a:t>
                      </a:r>
                      <a:endParaRPr lang="en-US" sz="1400" dirty="0"/>
                    </a:p>
                  </a:txBody>
                  <a:tcPr/>
                </a:tc>
              </a:tr>
              <a:tr h="352928">
                <a:tc>
                  <a:txBody>
                    <a:bodyPr/>
                    <a:lstStyle/>
                    <a:p>
                      <a:pPr algn="ctr"/>
                      <a:r>
                        <a:rPr lang="en-US" sz="1400" dirty="0" smtClean="0"/>
                        <a:t>T7</a:t>
                      </a:r>
                      <a:endParaRPr lang="en-US" sz="1400" dirty="0"/>
                    </a:p>
                  </a:txBody>
                  <a:tcPr/>
                </a:tc>
                <a:tc>
                  <a:txBody>
                    <a:bodyPr/>
                    <a:lstStyle/>
                    <a:p>
                      <a:r>
                        <a:rPr lang="en-US" sz="1400" dirty="0" smtClean="0"/>
                        <a:t>Write</a:t>
                      </a:r>
                      <a:r>
                        <a:rPr lang="en-US" sz="1400" baseline="0" dirty="0" smtClean="0"/>
                        <a:t> User Manual</a:t>
                      </a:r>
                      <a:endParaRPr lang="en-US" sz="1400" dirty="0"/>
                    </a:p>
                  </a:txBody>
                  <a:tcPr/>
                </a:tc>
                <a:tc>
                  <a:txBody>
                    <a:bodyPr/>
                    <a:lstStyle/>
                    <a:p>
                      <a:pPr algn="ctr"/>
                      <a:r>
                        <a:rPr lang="en-US" sz="1400" dirty="0" smtClean="0"/>
                        <a:t>60</a:t>
                      </a:r>
                      <a:endParaRPr lang="en-US" sz="1400" dirty="0"/>
                    </a:p>
                  </a:txBody>
                  <a:tcPr/>
                </a:tc>
                <a:tc>
                  <a:txBody>
                    <a:bodyPr/>
                    <a:lstStyle/>
                    <a:p>
                      <a:pPr algn="ctr"/>
                      <a:r>
                        <a:rPr lang="en-US" sz="1400" dirty="0" smtClean="0"/>
                        <a:t>T1</a:t>
                      </a:r>
                      <a:endParaRPr lang="en-US" sz="1400" dirty="0"/>
                    </a:p>
                  </a:txBody>
                  <a:tcPr/>
                </a:tc>
              </a:tr>
            </a:tbl>
          </a:graphicData>
        </a:graphic>
      </p:graphicFrame>
    </p:spTree>
    <p:extLst>
      <p:ext uri="{BB962C8B-B14F-4D97-AF65-F5344CB8AC3E}">
        <p14:creationId xmlns:p14="http://schemas.microsoft.com/office/powerpoint/2010/main" val="3795788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5.8 Scheduling</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5.8.2 Critical Path Method (CPM):</a:t>
            </a:r>
          </a:p>
          <a:p>
            <a:pPr marL="285750" indent="-285750" algn="just">
              <a:buFont typeface="Wingdings" pitchFamily="2" charset="2"/>
              <a:buChar char="q"/>
            </a:pPr>
            <a:r>
              <a:rPr lang="en-US" sz="1900" dirty="0">
                <a:solidFill>
                  <a:schemeClr val="tx1"/>
                </a:solidFill>
              </a:rPr>
              <a:t>A </a:t>
            </a:r>
            <a:r>
              <a:rPr lang="en-US" sz="1900" b="1" i="1" dirty="0">
                <a:solidFill>
                  <a:schemeClr val="tx1"/>
                </a:solidFill>
              </a:rPr>
              <a:t>path</a:t>
            </a:r>
            <a:r>
              <a:rPr lang="en-US" sz="1900" dirty="0">
                <a:solidFill>
                  <a:schemeClr val="tx1"/>
                </a:solidFill>
              </a:rPr>
              <a:t> in the activity network graph is any set of consecutive nodes </a:t>
            </a:r>
            <a:r>
              <a:rPr lang="en-US" sz="1900" dirty="0" smtClean="0">
                <a:solidFill>
                  <a:schemeClr val="tx1"/>
                </a:solidFill>
              </a:rPr>
              <a:t>and edges </a:t>
            </a:r>
            <a:r>
              <a:rPr lang="en-US" sz="1900" dirty="0">
                <a:solidFill>
                  <a:schemeClr val="tx1"/>
                </a:solidFill>
              </a:rPr>
              <a:t>in this graph from the starting node to the last node</a:t>
            </a:r>
            <a:r>
              <a:rPr lang="en-US" sz="1900" dirty="0" smtClean="0">
                <a:solidFill>
                  <a:schemeClr val="tx1"/>
                </a:solidFill>
              </a:rPr>
              <a:t>.</a:t>
            </a:r>
          </a:p>
          <a:p>
            <a:pPr marL="285750" indent="-285750" algn="just">
              <a:buFont typeface="Wingdings" pitchFamily="2" charset="2"/>
              <a:buChar char="q"/>
            </a:pPr>
            <a:r>
              <a:rPr lang="en-US" sz="1900" dirty="0" smtClean="0">
                <a:solidFill>
                  <a:schemeClr val="tx1"/>
                </a:solidFill>
              </a:rPr>
              <a:t>A </a:t>
            </a:r>
            <a:r>
              <a:rPr lang="en-US" sz="1900" b="1" i="1" dirty="0">
                <a:solidFill>
                  <a:schemeClr val="tx1"/>
                </a:solidFill>
              </a:rPr>
              <a:t>critical </a:t>
            </a:r>
            <a:r>
              <a:rPr lang="en-US" sz="1900" b="1" i="1" dirty="0" smtClean="0">
                <a:solidFill>
                  <a:schemeClr val="tx1"/>
                </a:solidFill>
              </a:rPr>
              <a:t>path</a:t>
            </a:r>
            <a:r>
              <a:rPr lang="en-US" sz="1900" dirty="0" smtClean="0">
                <a:solidFill>
                  <a:schemeClr val="tx1"/>
                </a:solidFill>
              </a:rPr>
              <a:t> consists </a:t>
            </a:r>
            <a:r>
              <a:rPr lang="en-US" sz="1900" dirty="0">
                <a:solidFill>
                  <a:schemeClr val="tx1"/>
                </a:solidFill>
              </a:rPr>
              <a:t>of a set of dependent tasks that need to be performed in a </a:t>
            </a:r>
            <a:r>
              <a:rPr lang="en-US" sz="1900" dirty="0" smtClean="0">
                <a:solidFill>
                  <a:schemeClr val="tx1"/>
                </a:solidFill>
              </a:rPr>
              <a:t>sequence and </a:t>
            </a:r>
            <a:r>
              <a:rPr lang="en-US" sz="1900" dirty="0">
                <a:solidFill>
                  <a:schemeClr val="tx1"/>
                </a:solidFill>
              </a:rPr>
              <a:t>which together take the longest time to complete</a:t>
            </a:r>
            <a:r>
              <a:rPr lang="en-US" sz="1900" dirty="0" smtClean="0">
                <a:solidFill>
                  <a:schemeClr val="tx1"/>
                </a:solidFill>
              </a:rPr>
              <a:t>.</a:t>
            </a:r>
          </a:p>
          <a:p>
            <a:pPr marL="285750" indent="-285750" algn="just">
              <a:buFont typeface="Wingdings" pitchFamily="2" charset="2"/>
              <a:buChar char="q"/>
            </a:pPr>
            <a:r>
              <a:rPr lang="en-US" sz="1900" dirty="0" smtClean="0">
                <a:solidFill>
                  <a:schemeClr val="tx1"/>
                </a:solidFill>
              </a:rPr>
              <a:t>A </a:t>
            </a:r>
            <a:r>
              <a:rPr lang="en-US" sz="1900" b="1" i="1" dirty="0">
                <a:solidFill>
                  <a:schemeClr val="tx1"/>
                </a:solidFill>
              </a:rPr>
              <a:t>Critical task </a:t>
            </a:r>
            <a:r>
              <a:rPr lang="en-US" sz="1900" dirty="0">
                <a:solidFill>
                  <a:schemeClr val="tx1"/>
                </a:solidFill>
              </a:rPr>
              <a:t>is one with a zero slack time. A path from the start node to the </a:t>
            </a:r>
            <a:r>
              <a:rPr lang="en-US" sz="1900" dirty="0" smtClean="0">
                <a:solidFill>
                  <a:schemeClr val="tx1"/>
                </a:solidFill>
              </a:rPr>
              <a:t>finish node </a:t>
            </a:r>
            <a:r>
              <a:rPr lang="en-US" sz="1900" dirty="0">
                <a:solidFill>
                  <a:schemeClr val="tx1"/>
                </a:solidFill>
              </a:rPr>
              <a:t>containing only critical tasks is called a critical path</a:t>
            </a:r>
            <a:r>
              <a:rPr lang="en-US" sz="1900" dirty="0" smtClean="0">
                <a:solidFill>
                  <a:schemeClr val="tx1"/>
                </a:solidFill>
              </a:rPr>
              <a:t>.</a:t>
            </a:r>
          </a:p>
          <a:p>
            <a:pPr marL="285750" indent="-285750" algn="just">
              <a:buFont typeface="Wingdings" pitchFamily="2" charset="2"/>
              <a:buChar char="q"/>
            </a:pPr>
            <a:r>
              <a:rPr lang="en-US" sz="1900" b="1" dirty="0">
                <a:solidFill>
                  <a:schemeClr val="tx1"/>
                </a:solidFill>
              </a:rPr>
              <a:t>Minimum time (MT):</a:t>
            </a:r>
            <a:r>
              <a:rPr lang="en-US" sz="1900" dirty="0">
                <a:solidFill>
                  <a:schemeClr val="tx1"/>
                </a:solidFill>
              </a:rPr>
              <a:t> It is the minimum time required to complete </a:t>
            </a:r>
            <a:r>
              <a:rPr lang="en-US" sz="1900" dirty="0" smtClean="0">
                <a:solidFill>
                  <a:schemeClr val="tx1"/>
                </a:solidFill>
              </a:rPr>
              <a:t>the project</a:t>
            </a:r>
            <a:r>
              <a:rPr lang="en-US" sz="1900" dirty="0">
                <a:solidFill>
                  <a:schemeClr val="tx1"/>
                </a:solidFill>
              </a:rPr>
              <a:t>. It is computed by determining the maximum of all paths from start </a:t>
            </a:r>
            <a:r>
              <a:rPr lang="en-US" sz="1900" dirty="0" smtClean="0">
                <a:solidFill>
                  <a:schemeClr val="tx1"/>
                </a:solidFill>
              </a:rPr>
              <a:t>to finish.</a:t>
            </a:r>
          </a:p>
          <a:p>
            <a:pPr marL="285750" indent="-285750" algn="just">
              <a:buFont typeface="Wingdings" pitchFamily="2" charset="2"/>
              <a:buChar char="q"/>
            </a:pPr>
            <a:r>
              <a:rPr lang="en-US" sz="1900" b="1" dirty="0">
                <a:solidFill>
                  <a:schemeClr val="tx1"/>
                </a:solidFill>
              </a:rPr>
              <a:t>Earliest start (ES):</a:t>
            </a:r>
            <a:r>
              <a:rPr lang="en-US" sz="1900" dirty="0">
                <a:solidFill>
                  <a:schemeClr val="tx1"/>
                </a:solidFill>
              </a:rPr>
              <a:t> It is the time of a task is the maximum of all paths </a:t>
            </a:r>
            <a:r>
              <a:rPr lang="en-US" sz="1900" dirty="0" smtClean="0">
                <a:solidFill>
                  <a:schemeClr val="tx1"/>
                </a:solidFill>
              </a:rPr>
              <a:t>from the </a:t>
            </a:r>
            <a:r>
              <a:rPr lang="en-US" sz="1900" dirty="0">
                <a:solidFill>
                  <a:schemeClr val="tx1"/>
                </a:solidFill>
              </a:rPr>
              <a:t>start to this task. The ES for a task is the ES of the previous task plus </a:t>
            </a:r>
            <a:r>
              <a:rPr lang="en-US" sz="1900" dirty="0" smtClean="0">
                <a:solidFill>
                  <a:schemeClr val="tx1"/>
                </a:solidFill>
              </a:rPr>
              <a:t>the duration </a:t>
            </a:r>
            <a:r>
              <a:rPr lang="en-US" sz="1900" dirty="0">
                <a:solidFill>
                  <a:schemeClr val="tx1"/>
                </a:solidFill>
              </a:rPr>
              <a:t>of the preceding task.</a:t>
            </a:r>
          </a:p>
          <a:p>
            <a:pPr marL="285750" indent="-285750" algn="just">
              <a:buFont typeface="Wingdings" pitchFamily="2" charset="2"/>
              <a:buChar char="q"/>
            </a:pPr>
            <a:r>
              <a:rPr lang="en-US" sz="1900" b="1" dirty="0">
                <a:solidFill>
                  <a:schemeClr val="tx1"/>
                </a:solidFill>
              </a:rPr>
              <a:t>Latest start time (LST):</a:t>
            </a:r>
            <a:r>
              <a:rPr lang="en-US" sz="1900" dirty="0">
                <a:solidFill>
                  <a:schemeClr val="tx1"/>
                </a:solidFill>
              </a:rPr>
              <a:t> It is the difference between MT and the </a:t>
            </a:r>
            <a:r>
              <a:rPr lang="en-US" sz="1900" dirty="0" smtClean="0">
                <a:solidFill>
                  <a:schemeClr val="tx1"/>
                </a:solidFill>
              </a:rPr>
              <a:t>maximum of </a:t>
            </a:r>
            <a:r>
              <a:rPr lang="en-US" sz="1900" dirty="0">
                <a:solidFill>
                  <a:schemeClr val="tx1"/>
                </a:solidFill>
              </a:rPr>
              <a:t>all paths from this task to the finish. The LST can be computed </a:t>
            </a:r>
            <a:r>
              <a:rPr lang="en-US" sz="1900" dirty="0" smtClean="0">
                <a:solidFill>
                  <a:schemeClr val="tx1"/>
                </a:solidFill>
              </a:rPr>
              <a:t>by subtracting </a:t>
            </a:r>
            <a:r>
              <a:rPr lang="en-US" sz="1900" dirty="0">
                <a:solidFill>
                  <a:schemeClr val="tx1"/>
                </a:solidFill>
              </a:rPr>
              <a:t>the duration of the subsequent task from the LST of </a:t>
            </a:r>
            <a:r>
              <a:rPr lang="en-US" sz="1900" dirty="0" smtClean="0">
                <a:solidFill>
                  <a:schemeClr val="tx1"/>
                </a:solidFill>
              </a:rPr>
              <a:t>the subsequent </a:t>
            </a:r>
            <a:r>
              <a:rPr lang="en-US" sz="1900" dirty="0">
                <a:solidFill>
                  <a:schemeClr val="tx1"/>
                </a:solidFill>
              </a:rPr>
              <a:t>task.</a:t>
            </a:r>
          </a:p>
          <a:p>
            <a:pPr marL="285750" indent="-285750" algn="just">
              <a:buFont typeface="Wingdings" pitchFamily="2" charset="2"/>
              <a:buChar char="q"/>
            </a:pPr>
            <a:r>
              <a:rPr lang="en-US" sz="1900" b="1" dirty="0">
                <a:solidFill>
                  <a:schemeClr val="tx1"/>
                </a:solidFill>
              </a:rPr>
              <a:t>Earliest finish time (EF):</a:t>
            </a:r>
            <a:r>
              <a:rPr lang="en-US" sz="1900" dirty="0">
                <a:solidFill>
                  <a:schemeClr val="tx1"/>
                </a:solidFill>
              </a:rPr>
              <a:t> The EF for a task is the sum of the earliest </a:t>
            </a:r>
            <a:r>
              <a:rPr lang="en-US" sz="1900" dirty="0" smtClean="0">
                <a:solidFill>
                  <a:schemeClr val="tx1"/>
                </a:solidFill>
              </a:rPr>
              <a:t>start time </a:t>
            </a:r>
            <a:r>
              <a:rPr lang="en-US" sz="1900" dirty="0">
                <a:solidFill>
                  <a:schemeClr val="tx1"/>
                </a:solidFill>
              </a:rPr>
              <a:t>of the task and the duration of the task.</a:t>
            </a:r>
          </a:p>
          <a:p>
            <a:pPr marL="285750" indent="-285750" algn="just">
              <a:buFont typeface="Wingdings" pitchFamily="2" charset="2"/>
              <a:buChar char="q"/>
            </a:pPr>
            <a:r>
              <a:rPr lang="en-US" sz="1900" b="1" dirty="0">
                <a:solidFill>
                  <a:schemeClr val="tx1"/>
                </a:solidFill>
              </a:rPr>
              <a:t>Latest finish (LF):</a:t>
            </a:r>
            <a:r>
              <a:rPr lang="en-US" sz="1900" dirty="0">
                <a:solidFill>
                  <a:schemeClr val="tx1"/>
                </a:solidFill>
              </a:rPr>
              <a:t> LF indicates the latest time by which a task can </a:t>
            </a:r>
            <a:r>
              <a:rPr lang="en-US" sz="1900" dirty="0" smtClean="0">
                <a:solidFill>
                  <a:schemeClr val="tx1"/>
                </a:solidFill>
              </a:rPr>
              <a:t>finish without </a:t>
            </a:r>
            <a:r>
              <a:rPr lang="en-US" sz="1900" dirty="0">
                <a:solidFill>
                  <a:schemeClr val="tx1"/>
                </a:solidFill>
              </a:rPr>
              <a:t>affecting the </a:t>
            </a:r>
            <a:r>
              <a:rPr lang="en-US" sz="1900" dirty="0" smtClean="0">
                <a:solidFill>
                  <a:schemeClr val="tx1"/>
                </a:solidFill>
              </a:rPr>
              <a:t>final completion </a:t>
            </a:r>
            <a:r>
              <a:rPr lang="en-US" sz="1900" dirty="0">
                <a:solidFill>
                  <a:schemeClr val="tx1"/>
                </a:solidFill>
              </a:rPr>
              <a:t>time of the project. A task </a:t>
            </a:r>
            <a:r>
              <a:rPr lang="en-US" sz="1900" dirty="0" smtClean="0">
                <a:solidFill>
                  <a:schemeClr val="tx1"/>
                </a:solidFill>
              </a:rPr>
              <a:t>completing beyond </a:t>
            </a:r>
            <a:r>
              <a:rPr lang="en-US" sz="1900" dirty="0">
                <a:solidFill>
                  <a:schemeClr val="tx1"/>
                </a:solidFill>
              </a:rPr>
              <a:t>its LF would cause project delay. LF of a task can be obtained </a:t>
            </a:r>
            <a:r>
              <a:rPr lang="en-US" sz="1900" dirty="0" smtClean="0">
                <a:solidFill>
                  <a:schemeClr val="tx1"/>
                </a:solidFill>
              </a:rPr>
              <a:t>by subtracting </a:t>
            </a:r>
            <a:r>
              <a:rPr lang="en-US" sz="1900" dirty="0">
                <a:solidFill>
                  <a:schemeClr val="tx1"/>
                </a:solidFill>
              </a:rPr>
              <a:t>maximum of all paths from this task to finish from MT.</a:t>
            </a:r>
          </a:p>
          <a:p>
            <a:pPr marL="285750" indent="-285750" algn="just">
              <a:buFont typeface="Wingdings" pitchFamily="2" charset="2"/>
              <a:buChar char="q"/>
            </a:pPr>
            <a:r>
              <a:rPr lang="en-US" sz="1900" b="1" dirty="0">
                <a:solidFill>
                  <a:schemeClr val="tx1"/>
                </a:solidFill>
              </a:rPr>
              <a:t>Slack time (ST):</a:t>
            </a:r>
            <a:r>
              <a:rPr lang="en-US" sz="1900" dirty="0">
                <a:solidFill>
                  <a:schemeClr val="tx1"/>
                </a:solidFill>
              </a:rPr>
              <a:t> The slack time (or float time) is the total time that a </a:t>
            </a:r>
            <a:r>
              <a:rPr lang="en-US" sz="1900" dirty="0" smtClean="0">
                <a:solidFill>
                  <a:schemeClr val="tx1"/>
                </a:solidFill>
              </a:rPr>
              <a:t>task may </a:t>
            </a:r>
            <a:r>
              <a:rPr lang="en-US" sz="1900" dirty="0">
                <a:solidFill>
                  <a:schemeClr val="tx1"/>
                </a:solidFill>
              </a:rPr>
              <a:t>be delayed before it </a:t>
            </a:r>
            <a:r>
              <a:rPr lang="en-US" sz="1900" dirty="0" smtClean="0">
                <a:solidFill>
                  <a:schemeClr val="tx1"/>
                </a:solidFill>
              </a:rPr>
              <a:t>will affect </a:t>
            </a:r>
            <a:r>
              <a:rPr lang="en-US" sz="1900" dirty="0">
                <a:solidFill>
                  <a:schemeClr val="tx1"/>
                </a:solidFill>
              </a:rPr>
              <a:t>the end time of the project. The </a:t>
            </a:r>
            <a:r>
              <a:rPr lang="en-US" sz="1900" dirty="0" smtClean="0">
                <a:solidFill>
                  <a:schemeClr val="tx1"/>
                </a:solidFill>
              </a:rPr>
              <a:t>slack time </a:t>
            </a:r>
            <a:r>
              <a:rPr lang="en-US" sz="1900" dirty="0">
                <a:solidFill>
                  <a:schemeClr val="tx1"/>
                </a:solidFill>
              </a:rPr>
              <a:t>indicates the ”flexibility” in starting and completion of tasks. ST for </a:t>
            </a:r>
            <a:r>
              <a:rPr lang="en-US" sz="1900" dirty="0" smtClean="0">
                <a:solidFill>
                  <a:schemeClr val="tx1"/>
                </a:solidFill>
              </a:rPr>
              <a:t>a task </a:t>
            </a:r>
            <a:r>
              <a:rPr lang="en-US" sz="1900" dirty="0">
                <a:solidFill>
                  <a:schemeClr val="tx1"/>
                </a:solidFill>
              </a:rPr>
              <a:t>is LS-ES and can equivalently be written as LF-EF</a:t>
            </a:r>
            <a:r>
              <a:rPr lang="en-US" sz="1900" dirty="0" smtClean="0">
                <a:solidFill>
                  <a:schemeClr val="tx1"/>
                </a:solidFill>
              </a:rPr>
              <a:t>.</a:t>
            </a:r>
            <a:endParaRPr lang="en-US" sz="1900" b="1" dirty="0" smtClean="0">
              <a:solidFill>
                <a:schemeClr val="tx1"/>
              </a:solidFill>
            </a:endParaRPr>
          </a:p>
        </p:txBody>
      </p:sp>
    </p:spTree>
    <p:extLst>
      <p:ext uri="{BB962C8B-B14F-4D97-AF65-F5344CB8AC3E}">
        <p14:creationId xmlns:p14="http://schemas.microsoft.com/office/powerpoint/2010/main" val="2197431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5.8 Scheduling</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5.8.2 Critical Path Method (CPM):</a:t>
            </a:r>
          </a:p>
          <a:p>
            <a:pPr algn="l"/>
            <a:r>
              <a:rPr lang="en-US" sz="1800" b="1" dirty="0" smtClean="0">
                <a:solidFill>
                  <a:schemeClr val="tx1"/>
                </a:solidFill>
              </a:rPr>
              <a:t>Example : </a:t>
            </a:r>
            <a:r>
              <a:rPr lang="en-US" sz="1800" dirty="0" smtClean="0">
                <a:solidFill>
                  <a:schemeClr val="tx1"/>
                </a:solidFill>
              </a:rPr>
              <a:t>Use </a:t>
            </a:r>
            <a:r>
              <a:rPr lang="en-US" sz="1800" dirty="0">
                <a:solidFill>
                  <a:schemeClr val="tx1"/>
                </a:solidFill>
              </a:rPr>
              <a:t>the Activity network of Figure </a:t>
            </a:r>
            <a:r>
              <a:rPr lang="en-US" sz="1800" dirty="0" smtClean="0">
                <a:solidFill>
                  <a:schemeClr val="tx1"/>
                </a:solidFill>
              </a:rPr>
              <a:t>5.2  </a:t>
            </a:r>
            <a:r>
              <a:rPr lang="en-US" sz="1800" dirty="0">
                <a:solidFill>
                  <a:schemeClr val="tx1"/>
                </a:solidFill>
              </a:rPr>
              <a:t>to determine the </a:t>
            </a:r>
            <a:r>
              <a:rPr lang="en-US" sz="1800" dirty="0" smtClean="0">
                <a:solidFill>
                  <a:schemeClr val="tx1"/>
                </a:solidFill>
              </a:rPr>
              <a:t>ES and </a:t>
            </a:r>
            <a:r>
              <a:rPr lang="en-US" sz="1800" dirty="0">
                <a:solidFill>
                  <a:schemeClr val="tx1"/>
                </a:solidFill>
              </a:rPr>
              <a:t>EF for every task for the MIS </a:t>
            </a:r>
            <a:r>
              <a:rPr lang="en-US" sz="1800" dirty="0" smtClean="0">
                <a:solidFill>
                  <a:schemeClr val="tx1"/>
                </a:solidFill>
              </a:rPr>
              <a:t>problem</a:t>
            </a:r>
          </a:p>
          <a:p>
            <a:pPr algn="l"/>
            <a:r>
              <a:rPr lang="en-US" sz="1800" b="1" dirty="0" smtClean="0">
                <a:solidFill>
                  <a:schemeClr val="tx1"/>
                </a:solidFill>
              </a:rPr>
              <a:t>Solution:</a:t>
            </a: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endParaRPr lang="en-US" sz="1800" b="1" dirty="0" smtClean="0">
              <a:solidFill>
                <a:schemeClr val="tx1"/>
              </a:solidFill>
            </a:endParaRPr>
          </a:p>
          <a:p>
            <a:r>
              <a:rPr lang="en-US" sz="1800" b="1" dirty="0" smtClean="0">
                <a:solidFill>
                  <a:schemeClr val="tx1"/>
                </a:solidFill>
              </a:rPr>
              <a:t>[ Figure 5.3 Finding Early Start (ES) and Early Finish (ES) ]</a:t>
            </a:r>
            <a:endParaRPr lang="en-US" sz="1800" b="1" dirty="0">
              <a:solidFill>
                <a:schemeClr val="tx1"/>
              </a:solidFill>
            </a:endParaRPr>
          </a:p>
        </p:txBody>
      </p:sp>
      <p:grpSp>
        <p:nvGrpSpPr>
          <p:cNvPr id="24" name="Group 23"/>
          <p:cNvGrpSpPr/>
          <p:nvPr/>
        </p:nvGrpSpPr>
        <p:grpSpPr>
          <a:xfrm>
            <a:off x="608181" y="2585681"/>
            <a:ext cx="7030303" cy="2628900"/>
            <a:chOff x="457200" y="1638300"/>
            <a:chExt cx="7030303" cy="2628900"/>
          </a:xfrm>
        </p:grpSpPr>
        <p:sp>
          <p:nvSpPr>
            <p:cNvPr id="26" name="Rectangle 25"/>
            <p:cNvSpPr/>
            <p:nvPr/>
          </p:nvSpPr>
          <p:spPr>
            <a:xfrm>
              <a:off x="457200" y="2276332"/>
              <a:ext cx="1143000" cy="7079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(ES, EF) </a:t>
              </a:r>
              <a:r>
                <a:rPr lang="en-US" sz="1400" dirty="0" smtClean="0">
                  <a:solidFill>
                    <a:schemeClr val="tx1"/>
                  </a:solidFill>
                </a:rPr>
                <a:t>Specification</a:t>
              </a:r>
            </a:p>
            <a:p>
              <a:pPr algn="ctr"/>
              <a:r>
                <a:rPr lang="en-US" sz="1400" dirty="0" smtClean="0">
                  <a:solidFill>
                    <a:schemeClr val="tx1"/>
                  </a:solidFill>
                </a:rPr>
                <a:t>0 , 15</a:t>
              </a:r>
              <a:endParaRPr lang="en-US" dirty="0">
                <a:solidFill>
                  <a:schemeClr val="tx1"/>
                </a:solidFill>
              </a:endParaRPr>
            </a:p>
          </p:txBody>
        </p:sp>
        <p:sp>
          <p:nvSpPr>
            <p:cNvPr id="27" name="Rectangle 26"/>
            <p:cNvSpPr/>
            <p:nvPr/>
          </p:nvSpPr>
          <p:spPr>
            <a:xfrm>
              <a:off x="2418497" y="16383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Design Database</a:t>
              </a:r>
            </a:p>
            <a:p>
              <a:pPr algn="ctr"/>
              <a:r>
                <a:rPr lang="en-US" sz="1400" dirty="0" smtClean="0">
                  <a:solidFill>
                    <a:schemeClr val="tx1"/>
                  </a:solidFill>
                </a:rPr>
                <a:t>15 , 60</a:t>
              </a:r>
              <a:endParaRPr lang="en-US" dirty="0">
                <a:solidFill>
                  <a:schemeClr val="tx1"/>
                </a:solidFill>
              </a:endParaRPr>
            </a:p>
          </p:txBody>
        </p:sp>
        <p:sp>
          <p:nvSpPr>
            <p:cNvPr id="29" name="Rectangle 28"/>
            <p:cNvSpPr/>
            <p:nvPr/>
          </p:nvSpPr>
          <p:spPr>
            <a:xfrm>
              <a:off x="3713897" y="16764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Code Database</a:t>
              </a:r>
            </a:p>
            <a:p>
              <a:pPr algn="ctr"/>
              <a:r>
                <a:rPr lang="en-US" sz="1400" dirty="0" smtClean="0">
                  <a:solidFill>
                    <a:schemeClr val="tx1"/>
                  </a:solidFill>
                </a:rPr>
                <a:t>60 , 165</a:t>
              </a:r>
              <a:endParaRPr lang="en-US" dirty="0">
                <a:solidFill>
                  <a:schemeClr val="tx1"/>
                </a:solidFill>
              </a:endParaRPr>
            </a:p>
          </p:txBody>
        </p:sp>
        <p:sp>
          <p:nvSpPr>
            <p:cNvPr id="30" name="Rectangle 29"/>
            <p:cNvSpPr/>
            <p:nvPr/>
          </p:nvSpPr>
          <p:spPr>
            <a:xfrm>
              <a:off x="2418497" y="28194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Design GUI</a:t>
              </a:r>
            </a:p>
            <a:p>
              <a:pPr algn="ctr"/>
              <a:r>
                <a:rPr lang="en-US" sz="1400" dirty="0" smtClean="0">
                  <a:solidFill>
                    <a:schemeClr val="tx1"/>
                  </a:solidFill>
                </a:rPr>
                <a:t>15 , 45</a:t>
              </a:r>
              <a:endParaRPr lang="en-US" dirty="0">
                <a:solidFill>
                  <a:schemeClr val="tx1"/>
                </a:solidFill>
              </a:endParaRPr>
            </a:p>
          </p:txBody>
        </p:sp>
        <p:sp>
          <p:nvSpPr>
            <p:cNvPr id="32" name="Rectangle 31"/>
            <p:cNvSpPr/>
            <p:nvPr/>
          </p:nvSpPr>
          <p:spPr>
            <a:xfrm>
              <a:off x="3648086" y="28194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Code GUI</a:t>
              </a:r>
            </a:p>
            <a:p>
              <a:pPr algn="ctr"/>
              <a:r>
                <a:rPr lang="en-US" sz="1400" dirty="0" smtClean="0">
                  <a:solidFill>
                    <a:schemeClr val="tx1"/>
                  </a:solidFill>
                </a:rPr>
                <a:t>45 , 90</a:t>
              </a:r>
              <a:endParaRPr lang="en-US" dirty="0">
                <a:solidFill>
                  <a:schemeClr val="tx1"/>
                </a:solidFill>
              </a:endParaRPr>
            </a:p>
          </p:txBody>
        </p:sp>
        <p:sp>
          <p:nvSpPr>
            <p:cNvPr id="33" name="Rectangle 32"/>
            <p:cNvSpPr/>
            <p:nvPr/>
          </p:nvSpPr>
          <p:spPr>
            <a:xfrm>
              <a:off x="5237897" y="229851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Integrate and  test</a:t>
              </a:r>
            </a:p>
            <a:p>
              <a:pPr algn="ctr"/>
              <a:r>
                <a:rPr lang="en-US" sz="1400" dirty="0" smtClean="0">
                  <a:solidFill>
                    <a:schemeClr val="tx1"/>
                  </a:solidFill>
                </a:rPr>
                <a:t>165 , 285</a:t>
              </a:r>
              <a:endParaRPr lang="en-US" dirty="0">
                <a:solidFill>
                  <a:schemeClr val="tx1"/>
                </a:solidFill>
              </a:endParaRPr>
            </a:p>
          </p:txBody>
        </p:sp>
        <p:sp>
          <p:nvSpPr>
            <p:cNvPr id="34" name="Rectangle 33"/>
            <p:cNvSpPr/>
            <p:nvPr/>
          </p:nvSpPr>
          <p:spPr>
            <a:xfrm>
              <a:off x="6553200" y="22860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Finish</a:t>
              </a:r>
            </a:p>
            <a:p>
              <a:pPr algn="ctr"/>
              <a:r>
                <a:rPr lang="en-US" sz="1400" dirty="0" smtClean="0">
                  <a:solidFill>
                    <a:schemeClr val="tx1"/>
                  </a:solidFill>
                </a:rPr>
                <a:t>285 , 285</a:t>
              </a:r>
              <a:endParaRPr lang="en-US" dirty="0">
                <a:solidFill>
                  <a:schemeClr val="tx1"/>
                </a:solidFill>
              </a:endParaRPr>
            </a:p>
          </p:txBody>
        </p:sp>
        <p:sp>
          <p:nvSpPr>
            <p:cNvPr id="36" name="Rectangle 35"/>
            <p:cNvSpPr/>
            <p:nvPr/>
          </p:nvSpPr>
          <p:spPr>
            <a:xfrm>
              <a:off x="2590800" y="3810000"/>
              <a:ext cx="1590248"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User Manual</a:t>
              </a:r>
            </a:p>
            <a:p>
              <a:pPr algn="ctr"/>
              <a:r>
                <a:rPr lang="en-US" sz="1400" dirty="0" smtClean="0">
                  <a:solidFill>
                    <a:schemeClr val="tx1"/>
                  </a:solidFill>
                </a:rPr>
                <a:t>15 , 75</a:t>
              </a:r>
              <a:endParaRPr lang="en-US" dirty="0">
                <a:solidFill>
                  <a:schemeClr val="tx1"/>
                </a:solidFill>
              </a:endParaRPr>
            </a:p>
          </p:txBody>
        </p:sp>
        <p:cxnSp>
          <p:nvCxnSpPr>
            <p:cNvPr id="37" name="Straight Arrow Connector 36"/>
            <p:cNvCxnSpPr>
              <a:stCxn id="26" idx="3"/>
              <a:endCxn id="27" idx="1"/>
            </p:cNvCxnSpPr>
            <p:nvPr/>
          </p:nvCxnSpPr>
          <p:spPr>
            <a:xfrm flipV="1">
              <a:off x="1600200" y="1981200"/>
              <a:ext cx="818297" cy="64912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3"/>
              <a:endCxn id="30" idx="1"/>
            </p:cNvCxnSpPr>
            <p:nvPr/>
          </p:nvCxnSpPr>
          <p:spPr>
            <a:xfrm>
              <a:off x="1600200" y="2630321"/>
              <a:ext cx="818297" cy="5319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7" idx="3"/>
              <a:endCxn id="29" idx="1"/>
            </p:cNvCxnSpPr>
            <p:nvPr/>
          </p:nvCxnSpPr>
          <p:spPr>
            <a:xfrm>
              <a:off x="3352800" y="1981200"/>
              <a:ext cx="361097" cy="381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0" idx="3"/>
              <a:endCxn id="32" idx="1"/>
            </p:cNvCxnSpPr>
            <p:nvPr/>
          </p:nvCxnSpPr>
          <p:spPr>
            <a:xfrm>
              <a:off x="3352800" y="3162300"/>
              <a:ext cx="29528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9" idx="3"/>
              <a:endCxn id="33" idx="1"/>
            </p:cNvCxnSpPr>
            <p:nvPr/>
          </p:nvCxnSpPr>
          <p:spPr>
            <a:xfrm>
              <a:off x="4648200" y="2019300"/>
              <a:ext cx="589697" cy="6221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3"/>
              <a:endCxn id="33" idx="1"/>
            </p:cNvCxnSpPr>
            <p:nvPr/>
          </p:nvCxnSpPr>
          <p:spPr>
            <a:xfrm flipV="1">
              <a:off x="4582389" y="2641410"/>
              <a:ext cx="655508" cy="5208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3" idx="3"/>
              <a:endCxn id="34" idx="1"/>
            </p:cNvCxnSpPr>
            <p:nvPr/>
          </p:nvCxnSpPr>
          <p:spPr>
            <a:xfrm flipV="1">
              <a:off x="6172200" y="2628900"/>
              <a:ext cx="381000" cy="125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3"/>
              <a:endCxn id="36" idx="1"/>
            </p:cNvCxnSpPr>
            <p:nvPr/>
          </p:nvCxnSpPr>
          <p:spPr>
            <a:xfrm>
              <a:off x="1600200" y="2630321"/>
              <a:ext cx="990600" cy="1408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6" idx="3"/>
              <a:endCxn id="34" idx="2"/>
            </p:cNvCxnSpPr>
            <p:nvPr/>
          </p:nvCxnSpPr>
          <p:spPr>
            <a:xfrm flipV="1">
              <a:off x="4181048" y="2971800"/>
              <a:ext cx="2839304"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3349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5.8 Scheduling</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5.8.2 Critical Path Method (CPM):</a:t>
            </a:r>
          </a:p>
          <a:p>
            <a:pPr algn="l"/>
            <a:endParaRPr lang="en-US" sz="1800" b="1" dirty="0" smtClean="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endParaRPr lang="en-US" sz="1800" b="1" dirty="0" smtClean="0">
              <a:solidFill>
                <a:schemeClr val="tx1"/>
              </a:solidFill>
            </a:endParaRPr>
          </a:p>
          <a:p>
            <a:endParaRPr lang="en-US" sz="1800" b="1" dirty="0">
              <a:solidFill>
                <a:schemeClr val="tx1"/>
              </a:solidFill>
            </a:endParaRPr>
          </a:p>
          <a:p>
            <a:pPr algn="just"/>
            <a:r>
              <a:rPr lang="en-US" sz="1800" b="1" dirty="0">
                <a:solidFill>
                  <a:schemeClr val="tx1"/>
                </a:solidFill>
              </a:rPr>
              <a:t>Example: </a:t>
            </a:r>
            <a:r>
              <a:rPr lang="en-US" sz="1800" dirty="0">
                <a:solidFill>
                  <a:schemeClr val="tx1"/>
                </a:solidFill>
              </a:rPr>
              <a:t>Use the </a:t>
            </a:r>
            <a:r>
              <a:rPr lang="en-US" sz="1800" dirty="0" smtClean="0">
                <a:solidFill>
                  <a:schemeClr val="tx1"/>
                </a:solidFill>
              </a:rPr>
              <a:t>same Activity </a:t>
            </a:r>
            <a:r>
              <a:rPr lang="en-US" sz="1800" dirty="0">
                <a:solidFill>
                  <a:schemeClr val="tx1"/>
                </a:solidFill>
              </a:rPr>
              <a:t>network of Figure </a:t>
            </a:r>
            <a:r>
              <a:rPr lang="en-US" sz="1800" dirty="0" smtClean="0">
                <a:solidFill>
                  <a:schemeClr val="tx1"/>
                </a:solidFill>
              </a:rPr>
              <a:t>5.3 </a:t>
            </a:r>
            <a:r>
              <a:rPr lang="en-US" sz="1800" dirty="0">
                <a:solidFill>
                  <a:schemeClr val="tx1"/>
                </a:solidFill>
              </a:rPr>
              <a:t>to determine </a:t>
            </a:r>
            <a:r>
              <a:rPr lang="en-US" sz="1800" dirty="0" smtClean="0">
                <a:solidFill>
                  <a:schemeClr val="tx1"/>
                </a:solidFill>
              </a:rPr>
              <a:t>the LS, LF and ST </a:t>
            </a:r>
            <a:r>
              <a:rPr lang="en-US" sz="1800" dirty="0">
                <a:solidFill>
                  <a:schemeClr val="tx1"/>
                </a:solidFill>
              </a:rPr>
              <a:t>for every task for the MIS </a:t>
            </a:r>
            <a:r>
              <a:rPr lang="en-US" sz="1800" dirty="0" smtClean="0">
                <a:solidFill>
                  <a:schemeClr val="tx1"/>
                </a:solidFill>
              </a:rPr>
              <a:t>problem (Remember that our </a:t>
            </a:r>
            <a:r>
              <a:rPr lang="en-US" sz="1800" b="1" dirty="0" smtClean="0">
                <a:solidFill>
                  <a:srgbClr val="FF0000"/>
                </a:solidFill>
              </a:rPr>
              <a:t>Minimum Time (MT)</a:t>
            </a:r>
            <a:r>
              <a:rPr lang="en-US" sz="1800" dirty="0" smtClean="0">
                <a:solidFill>
                  <a:schemeClr val="tx1"/>
                </a:solidFill>
              </a:rPr>
              <a:t> was </a:t>
            </a:r>
            <a:r>
              <a:rPr lang="en-US" sz="1800" b="1" dirty="0" smtClean="0">
                <a:solidFill>
                  <a:srgbClr val="00B050"/>
                </a:solidFill>
              </a:rPr>
              <a:t>285</a:t>
            </a:r>
            <a:r>
              <a:rPr lang="en-US" sz="1800" dirty="0" smtClean="0">
                <a:solidFill>
                  <a:schemeClr val="tx1"/>
                </a:solidFill>
              </a:rPr>
              <a:t>)</a:t>
            </a:r>
          </a:p>
          <a:p>
            <a:pPr algn="just"/>
            <a:r>
              <a:rPr lang="en-US" sz="1800" dirty="0" smtClean="0">
                <a:solidFill>
                  <a:srgbClr val="FF0000"/>
                </a:solidFill>
              </a:rPr>
              <a:t>What is Latest Start (LS)? </a:t>
            </a:r>
            <a:r>
              <a:rPr lang="en-US" sz="1800" b="1" dirty="0" smtClean="0">
                <a:solidFill>
                  <a:srgbClr val="00B050"/>
                </a:solidFill>
              </a:rPr>
              <a:t>Difference between MT and max of all paths from this task to finish</a:t>
            </a:r>
          </a:p>
          <a:p>
            <a:pPr algn="just"/>
            <a:r>
              <a:rPr lang="en-US" sz="1800" dirty="0" smtClean="0">
                <a:solidFill>
                  <a:srgbClr val="FF0000"/>
                </a:solidFill>
              </a:rPr>
              <a:t>What is Latest Finish (LF)?  </a:t>
            </a:r>
            <a:r>
              <a:rPr lang="en-US" sz="1800" b="1" dirty="0" smtClean="0">
                <a:solidFill>
                  <a:srgbClr val="00B050"/>
                </a:solidFill>
              </a:rPr>
              <a:t>MT – (</a:t>
            </a:r>
            <a:r>
              <a:rPr lang="en-US" sz="1800" b="1" dirty="0">
                <a:solidFill>
                  <a:srgbClr val="00B050"/>
                </a:solidFill>
              </a:rPr>
              <a:t>max of all paths from this task to </a:t>
            </a:r>
            <a:r>
              <a:rPr lang="en-US" sz="1800" b="1" dirty="0" smtClean="0">
                <a:solidFill>
                  <a:srgbClr val="00B050"/>
                </a:solidFill>
              </a:rPr>
              <a:t>finish)</a:t>
            </a:r>
            <a:endParaRPr lang="en-US" sz="1800" b="1" dirty="0">
              <a:solidFill>
                <a:srgbClr val="00B050"/>
              </a:solidFill>
            </a:endParaRPr>
          </a:p>
        </p:txBody>
      </p:sp>
      <p:graphicFrame>
        <p:nvGraphicFramePr>
          <p:cNvPr id="63" name="Table 62"/>
          <p:cNvGraphicFramePr>
            <a:graphicFrameLocks noGrp="1"/>
          </p:cNvGraphicFramePr>
          <p:nvPr>
            <p:extLst>
              <p:ext uri="{D42A27DB-BD31-4B8C-83A1-F6EECF244321}">
                <p14:modId xmlns:p14="http://schemas.microsoft.com/office/powerpoint/2010/main" val="633859932"/>
              </p:ext>
            </p:extLst>
          </p:nvPr>
        </p:nvGraphicFramePr>
        <p:xfrm>
          <a:off x="1684521" y="2057400"/>
          <a:ext cx="5795737" cy="2486528"/>
        </p:xfrm>
        <a:graphic>
          <a:graphicData uri="http://schemas.openxmlformats.org/drawingml/2006/table">
            <a:tbl>
              <a:tblPr firstRow="1" bandRow="1">
                <a:tableStyleId>{5940675A-B579-460E-94D1-54222C63F5DA}</a:tableStyleId>
              </a:tblPr>
              <a:tblGrid>
                <a:gridCol w="1630942"/>
                <a:gridCol w="507196"/>
                <a:gridCol w="735380"/>
                <a:gridCol w="974073"/>
                <a:gridCol w="974073"/>
                <a:gridCol w="974073"/>
              </a:tblGrid>
              <a:tr h="261488">
                <a:tc>
                  <a:txBody>
                    <a:bodyPr/>
                    <a:lstStyle/>
                    <a:p>
                      <a:pPr algn="ctr"/>
                      <a:r>
                        <a:rPr lang="en-US" sz="1400" b="1" dirty="0" smtClean="0"/>
                        <a:t>Task</a:t>
                      </a:r>
                      <a:endParaRPr lang="en-US" sz="1400" b="1" dirty="0"/>
                    </a:p>
                  </a:txBody>
                  <a:tcPr/>
                </a:tc>
                <a:tc>
                  <a:txBody>
                    <a:bodyPr/>
                    <a:lstStyle/>
                    <a:p>
                      <a:pPr algn="ctr"/>
                      <a:r>
                        <a:rPr lang="en-US" sz="1400" b="1" dirty="0" smtClean="0"/>
                        <a:t>ES</a:t>
                      </a:r>
                      <a:endParaRPr lang="en-US" sz="1400" b="1" dirty="0"/>
                    </a:p>
                  </a:txBody>
                  <a:tcPr/>
                </a:tc>
                <a:tc>
                  <a:txBody>
                    <a:bodyPr/>
                    <a:lstStyle/>
                    <a:p>
                      <a:pPr algn="ctr"/>
                      <a:r>
                        <a:rPr lang="en-US" sz="1400" b="1" dirty="0" smtClean="0"/>
                        <a:t>EF</a:t>
                      </a:r>
                      <a:endParaRPr lang="en-US" sz="1400" b="1" dirty="0"/>
                    </a:p>
                  </a:txBody>
                  <a:tcPr/>
                </a:tc>
                <a:tc>
                  <a:txBody>
                    <a:bodyPr/>
                    <a:lstStyle/>
                    <a:p>
                      <a:pPr algn="ctr"/>
                      <a:r>
                        <a:rPr lang="en-US" sz="1400" b="1" dirty="0" smtClean="0"/>
                        <a:t>LS</a:t>
                      </a:r>
                      <a:endParaRPr lang="en-US" sz="1400" b="1" dirty="0"/>
                    </a:p>
                  </a:txBody>
                  <a:tcPr/>
                </a:tc>
                <a:tc>
                  <a:txBody>
                    <a:bodyPr/>
                    <a:lstStyle/>
                    <a:p>
                      <a:pPr algn="ctr"/>
                      <a:r>
                        <a:rPr lang="en-US" sz="1400" b="1" dirty="0" smtClean="0"/>
                        <a:t>LF</a:t>
                      </a:r>
                      <a:endParaRPr lang="en-US" sz="1400" b="1" dirty="0"/>
                    </a:p>
                  </a:txBody>
                  <a:tcPr/>
                </a:tc>
                <a:tc>
                  <a:txBody>
                    <a:bodyPr/>
                    <a:lstStyle/>
                    <a:p>
                      <a:pPr algn="ctr"/>
                      <a:r>
                        <a:rPr lang="en-US" sz="1400" b="1" dirty="0" smtClean="0"/>
                        <a:t>ST</a:t>
                      </a:r>
                      <a:endParaRPr lang="en-US" sz="1400" b="1" dirty="0"/>
                    </a:p>
                  </a:txBody>
                  <a:tcPr/>
                </a:tc>
              </a:tr>
              <a:tr h="290078">
                <a:tc>
                  <a:txBody>
                    <a:bodyPr/>
                    <a:lstStyle/>
                    <a:p>
                      <a:r>
                        <a:rPr lang="en-US" sz="1400" dirty="0" smtClean="0"/>
                        <a:t>Specification</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Design Database</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60</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Design GUI</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45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Code Database</a:t>
                      </a:r>
                      <a:endParaRPr lang="en-US" sz="1400" dirty="0"/>
                    </a:p>
                  </a:txBody>
                  <a:tcPr/>
                </a:tc>
                <a:tc>
                  <a:txBody>
                    <a:bodyPr/>
                    <a:lstStyle/>
                    <a:p>
                      <a:pPr algn="ctr"/>
                      <a:r>
                        <a:rPr lang="en-US" sz="1400" dirty="0" smtClean="0"/>
                        <a:t>60</a:t>
                      </a:r>
                      <a:endParaRPr lang="en-US" sz="1400" dirty="0"/>
                    </a:p>
                  </a:txBody>
                  <a:tcPr/>
                </a:tc>
                <a:tc>
                  <a:txBody>
                    <a:bodyPr/>
                    <a:lstStyle/>
                    <a:p>
                      <a:pPr algn="ctr"/>
                      <a:r>
                        <a:rPr lang="en-US" sz="1400" dirty="0" smtClean="0"/>
                        <a:t>165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Code GUI Part</a:t>
                      </a:r>
                      <a:endParaRPr lang="en-US" sz="1400" dirty="0"/>
                    </a:p>
                  </a:txBody>
                  <a:tcPr/>
                </a:tc>
                <a:tc>
                  <a:txBody>
                    <a:bodyPr/>
                    <a:lstStyle/>
                    <a:p>
                      <a:pPr algn="ctr"/>
                      <a:r>
                        <a:rPr lang="en-US" sz="1400" dirty="0" smtClean="0"/>
                        <a:t>45</a:t>
                      </a:r>
                      <a:endParaRPr lang="en-US" sz="1400" dirty="0"/>
                    </a:p>
                  </a:txBody>
                  <a:tcPr/>
                </a:tc>
                <a:tc>
                  <a:txBody>
                    <a:bodyPr/>
                    <a:lstStyle/>
                    <a:p>
                      <a:pPr algn="ctr"/>
                      <a:r>
                        <a:rPr lang="en-US" sz="1400" dirty="0" smtClean="0"/>
                        <a:t>90</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Integrate and Test</a:t>
                      </a:r>
                      <a:endParaRPr lang="en-US" sz="1400" dirty="0"/>
                    </a:p>
                  </a:txBody>
                  <a:tcPr/>
                </a:tc>
                <a:tc>
                  <a:txBody>
                    <a:bodyPr/>
                    <a:lstStyle/>
                    <a:p>
                      <a:pPr algn="ctr"/>
                      <a:r>
                        <a:rPr lang="en-US" sz="1400" dirty="0" smtClean="0"/>
                        <a:t>165</a:t>
                      </a:r>
                      <a:endParaRPr lang="en-US" sz="1400" dirty="0"/>
                    </a:p>
                  </a:txBody>
                  <a:tcPr/>
                </a:tc>
                <a:tc>
                  <a:txBody>
                    <a:bodyPr/>
                    <a:lstStyle/>
                    <a:p>
                      <a:pPr algn="ctr"/>
                      <a:r>
                        <a:rPr lang="en-US" sz="1400" dirty="0" smtClean="0"/>
                        <a:t>285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52928">
                <a:tc>
                  <a:txBody>
                    <a:bodyPr/>
                    <a:lstStyle/>
                    <a:p>
                      <a:r>
                        <a:rPr lang="en-US" sz="1400" dirty="0" smtClean="0"/>
                        <a:t>Write</a:t>
                      </a:r>
                      <a:r>
                        <a:rPr lang="en-US" sz="1400" baseline="0" dirty="0" smtClean="0"/>
                        <a:t> User Manual</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75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Tree>
    <p:extLst>
      <p:ext uri="{BB962C8B-B14F-4D97-AF65-F5344CB8AC3E}">
        <p14:creationId xmlns:p14="http://schemas.microsoft.com/office/powerpoint/2010/main" val="3179744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5.8 Scheduling</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5.8.2 Critical Path Method (CPM):</a:t>
            </a:r>
          </a:p>
          <a:p>
            <a:pPr algn="l"/>
            <a:r>
              <a:rPr lang="en-US" sz="1800" b="1" dirty="0" smtClean="0">
                <a:solidFill>
                  <a:schemeClr val="tx1"/>
                </a:solidFill>
              </a:rPr>
              <a:t>Solution:</a:t>
            </a: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pPr algn="l"/>
            <a:endParaRPr lang="en-US" sz="1800" b="1" dirty="0" smtClean="0">
              <a:solidFill>
                <a:schemeClr val="tx1"/>
              </a:solidFill>
            </a:endParaRPr>
          </a:p>
          <a:p>
            <a:pPr algn="l"/>
            <a:endParaRPr lang="en-US" sz="1800" b="1" dirty="0">
              <a:solidFill>
                <a:schemeClr val="tx1"/>
              </a:solidFill>
            </a:endParaRPr>
          </a:p>
          <a:p>
            <a:r>
              <a:rPr lang="en-US" sz="1800" b="1" dirty="0" smtClean="0">
                <a:solidFill>
                  <a:schemeClr val="tx1"/>
                </a:solidFill>
              </a:rPr>
              <a:t>[ Figure 5.3 Finding Early Start (ES) and Early Finish (ES) ]</a:t>
            </a:r>
          </a:p>
        </p:txBody>
      </p:sp>
      <p:grpSp>
        <p:nvGrpSpPr>
          <p:cNvPr id="24" name="Group 23"/>
          <p:cNvGrpSpPr/>
          <p:nvPr/>
        </p:nvGrpSpPr>
        <p:grpSpPr>
          <a:xfrm>
            <a:off x="242454" y="1671281"/>
            <a:ext cx="8679873" cy="1899456"/>
            <a:chOff x="-518564" y="1657350"/>
            <a:chExt cx="8679873" cy="1899456"/>
          </a:xfrm>
        </p:grpSpPr>
        <p:sp>
          <p:nvSpPr>
            <p:cNvPr id="26" name="Rectangle 25"/>
            <p:cNvSpPr/>
            <p:nvPr/>
          </p:nvSpPr>
          <p:spPr>
            <a:xfrm>
              <a:off x="-518564" y="2263823"/>
              <a:ext cx="1143000" cy="7079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(LS, LF) </a:t>
              </a:r>
              <a:r>
                <a:rPr lang="en-US" sz="1400" dirty="0" smtClean="0">
                  <a:solidFill>
                    <a:schemeClr val="tx1"/>
                  </a:solidFill>
                </a:rPr>
                <a:t>Specification</a:t>
              </a:r>
            </a:p>
            <a:p>
              <a:pPr algn="ctr"/>
              <a:r>
                <a:rPr lang="en-US" sz="1400" dirty="0" smtClean="0">
                  <a:solidFill>
                    <a:schemeClr val="tx1"/>
                  </a:solidFill>
                </a:rPr>
                <a:t>0, 15</a:t>
              </a:r>
              <a:endParaRPr lang="en-US" dirty="0">
                <a:solidFill>
                  <a:schemeClr val="tx1"/>
                </a:solidFill>
              </a:endParaRPr>
            </a:p>
          </p:txBody>
        </p:sp>
        <p:sp>
          <p:nvSpPr>
            <p:cNvPr id="27" name="Rectangle 26"/>
            <p:cNvSpPr/>
            <p:nvPr/>
          </p:nvSpPr>
          <p:spPr>
            <a:xfrm>
              <a:off x="2026254" y="1657350"/>
              <a:ext cx="1437304" cy="481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Design Database</a:t>
              </a:r>
            </a:p>
            <a:p>
              <a:pPr algn="ctr"/>
              <a:r>
                <a:rPr lang="en-US" sz="1400" dirty="0" smtClean="0">
                  <a:solidFill>
                    <a:schemeClr val="tx1"/>
                  </a:solidFill>
                </a:rPr>
                <a:t>15 , 60</a:t>
              </a:r>
              <a:endParaRPr lang="en-US" dirty="0">
                <a:solidFill>
                  <a:schemeClr val="tx1"/>
                </a:solidFill>
              </a:endParaRPr>
            </a:p>
          </p:txBody>
        </p:sp>
        <p:sp>
          <p:nvSpPr>
            <p:cNvPr id="29" name="Rectangle 28"/>
            <p:cNvSpPr/>
            <p:nvPr/>
          </p:nvSpPr>
          <p:spPr>
            <a:xfrm>
              <a:off x="3713897" y="1676400"/>
              <a:ext cx="1376575" cy="4432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Code Database</a:t>
              </a:r>
            </a:p>
            <a:p>
              <a:pPr algn="ctr"/>
              <a:r>
                <a:rPr lang="en-US" sz="1400" dirty="0" smtClean="0">
                  <a:solidFill>
                    <a:schemeClr val="tx1"/>
                  </a:solidFill>
                </a:rPr>
                <a:t>60 , 165</a:t>
              </a:r>
              <a:endParaRPr lang="en-US" dirty="0">
                <a:solidFill>
                  <a:schemeClr val="tx1"/>
                </a:solidFill>
              </a:endParaRPr>
            </a:p>
          </p:txBody>
        </p:sp>
        <p:sp>
          <p:nvSpPr>
            <p:cNvPr id="30" name="Rectangle 29"/>
            <p:cNvSpPr/>
            <p:nvPr/>
          </p:nvSpPr>
          <p:spPr>
            <a:xfrm>
              <a:off x="2210783" y="2300356"/>
              <a:ext cx="1068247"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Design GUI</a:t>
              </a:r>
            </a:p>
            <a:p>
              <a:pPr algn="ctr"/>
              <a:r>
                <a:rPr lang="en-US" sz="1400" dirty="0" smtClean="0">
                  <a:solidFill>
                    <a:schemeClr val="tx1"/>
                  </a:solidFill>
                </a:rPr>
                <a:t>90 , 120</a:t>
              </a:r>
              <a:endParaRPr lang="en-US" dirty="0">
                <a:solidFill>
                  <a:schemeClr val="tx1"/>
                </a:solidFill>
              </a:endParaRPr>
            </a:p>
          </p:txBody>
        </p:sp>
        <p:sp>
          <p:nvSpPr>
            <p:cNvPr id="32" name="Rectangle 31"/>
            <p:cNvSpPr/>
            <p:nvPr/>
          </p:nvSpPr>
          <p:spPr>
            <a:xfrm>
              <a:off x="3713897" y="2307285"/>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Code GUI</a:t>
              </a:r>
            </a:p>
            <a:p>
              <a:pPr algn="ctr"/>
              <a:r>
                <a:rPr lang="en-US" sz="1400" dirty="0" smtClean="0">
                  <a:solidFill>
                    <a:schemeClr val="tx1"/>
                  </a:solidFill>
                </a:rPr>
                <a:t>120 , 165</a:t>
              </a:r>
              <a:endParaRPr lang="en-US" dirty="0">
                <a:solidFill>
                  <a:schemeClr val="tx1"/>
                </a:solidFill>
              </a:endParaRPr>
            </a:p>
          </p:txBody>
        </p:sp>
        <p:sp>
          <p:nvSpPr>
            <p:cNvPr id="33" name="Rectangle 32"/>
            <p:cNvSpPr/>
            <p:nvPr/>
          </p:nvSpPr>
          <p:spPr>
            <a:xfrm>
              <a:off x="5410535" y="1862423"/>
              <a:ext cx="1621085" cy="51449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Integrate and  test</a:t>
              </a:r>
            </a:p>
            <a:p>
              <a:pPr algn="ctr"/>
              <a:r>
                <a:rPr lang="en-US" sz="1400" dirty="0" smtClean="0">
                  <a:solidFill>
                    <a:schemeClr val="tx1"/>
                  </a:solidFill>
                </a:rPr>
                <a:t>165 , 285</a:t>
              </a:r>
              <a:endParaRPr lang="en-US" dirty="0">
                <a:solidFill>
                  <a:schemeClr val="tx1"/>
                </a:solidFill>
              </a:endParaRPr>
            </a:p>
          </p:txBody>
        </p:sp>
        <p:sp>
          <p:nvSpPr>
            <p:cNvPr id="34" name="Rectangle 33"/>
            <p:cNvSpPr/>
            <p:nvPr/>
          </p:nvSpPr>
          <p:spPr>
            <a:xfrm>
              <a:off x="7227006" y="2286000"/>
              <a:ext cx="934303"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Finish</a:t>
              </a:r>
            </a:p>
            <a:p>
              <a:pPr algn="ctr"/>
              <a:r>
                <a:rPr lang="en-US" sz="1400" dirty="0" smtClean="0">
                  <a:solidFill>
                    <a:schemeClr val="tx1"/>
                  </a:solidFill>
                </a:rPr>
                <a:t>285, 285</a:t>
              </a:r>
              <a:endParaRPr lang="en-US" dirty="0">
                <a:solidFill>
                  <a:schemeClr val="tx1"/>
                </a:solidFill>
              </a:endParaRPr>
            </a:p>
          </p:txBody>
        </p:sp>
        <p:sp>
          <p:nvSpPr>
            <p:cNvPr id="36" name="Rectangle 35"/>
            <p:cNvSpPr/>
            <p:nvPr/>
          </p:nvSpPr>
          <p:spPr>
            <a:xfrm>
              <a:off x="2784951" y="3099606"/>
              <a:ext cx="1590248"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User Manual</a:t>
              </a:r>
            </a:p>
            <a:p>
              <a:pPr algn="ctr"/>
              <a:r>
                <a:rPr lang="en-US" sz="1400" dirty="0" smtClean="0">
                  <a:solidFill>
                    <a:schemeClr val="tx1"/>
                  </a:solidFill>
                </a:rPr>
                <a:t>225, 285</a:t>
              </a:r>
              <a:endParaRPr lang="en-US" dirty="0">
                <a:solidFill>
                  <a:schemeClr val="tx1"/>
                </a:solidFill>
              </a:endParaRPr>
            </a:p>
          </p:txBody>
        </p:sp>
        <p:cxnSp>
          <p:nvCxnSpPr>
            <p:cNvPr id="37" name="Straight Arrow Connector 36"/>
            <p:cNvCxnSpPr>
              <a:stCxn id="26" idx="3"/>
              <a:endCxn id="27" idx="1"/>
            </p:cNvCxnSpPr>
            <p:nvPr/>
          </p:nvCxnSpPr>
          <p:spPr>
            <a:xfrm flipV="1">
              <a:off x="624436" y="1898035"/>
              <a:ext cx="1401818" cy="71977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3"/>
              <a:endCxn id="30" idx="1"/>
            </p:cNvCxnSpPr>
            <p:nvPr/>
          </p:nvCxnSpPr>
          <p:spPr>
            <a:xfrm>
              <a:off x="624436" y="2617812"/>
              <a:ext cx="1586347" cy="254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7" idx="3"/>
              <a:endCxn id="29" idx="1"/>
            </p:cNvCxnSpPr>
            <p:nvPr/>
          </p:nvCxnSpPr>
          <p:spPr>
            <a:xfrm>
              <a:off x="3463558" y="1898035"/>
              <a:ext cx="25033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0" idx="3"/>
              <a:endCxn id="32" idx="1"/>
            </p:cNvCxnSpPr>
            <p:nvPr/>
          </p:nvCxnSpPr>
          <p:spPr>
            <a:xfrm>
              <a:off x="3279030" y="2643256"/>
              <a:ext cx="434867" cy="6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9" idx="3"/>
              <a:endCxn id="33" idx="1"/>
            </p:cNvCxnSpPr>
            <p:nvPr/>
          </p:nvCxnSpPr>
          <p:spPr>
            <a:xfrm>
              <a:off x="5090472" y="1898035"/>
              <a:ext cx="320063" cy="2216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3"/>
              <a:endCxn id="33" idx="1"/>
            </p:cNvCxnSpPr>
            <p:nvPr/>
          </p:nvCxnSpPr>
          <p:spPr>
            <a:xfrm flipV="1">
              <a:off x="4648200" y="2119669"/>
              <a:ext cx="762335" cy="53051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3" idx="3"/>
              <a:endCxn id="34" idx="1"/>
            </p:cNvCxnSpPr>
            <p:nvPr/>
          </p:nvCxnSpPr>
          <p:spPr>
            <a:xfrm>
              <a:off x="7031620" y="2119669"/>
              <a:ext cx="195386" cy="50923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3"/>
              <a:endCxn id="36" idx="1"/>
            </p:cNvCxnSpPr>
            <p:nvPr/>
          </p:nvCxnSpPr>
          <p:spPr>
            <a:xfrm>
              <a:off x="624436" y="2617812"/>
              <a:ext cx="2160515" cy="7103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6" idx="3"/>
              <a:endCxn id="34" idx="2"/>
            </p:cNvCxnSpPr>
            <p:nvPr/>
          </p:nvCxnSpPr>
          <p:spPr>
            <a:xfrm flipV="1">
              <a:off x="4375199" y="2971800"/>
              <a:ext cx="3318959" cy="35640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3" name="Table 22"/>
          <p:cNvGraphicFramePr>
            <a:graphicFrameLocks noGrp="1"/>
          </p:cNvGraphicFramePr>
          <p:nvPr>
            <p:extLst>
              <p:ext uri="{D42A27DB-BD31-4B8C-83A1-F6EECF244321}">
                <p14:modId xmlns:p14="http://schemas.microsoft.com/office/powerpoint/2010/main" val="3223350372"/>
              </p:ext>
            </p:extLst>
          </p:nvPr>
        </p:nvGraphicFramePr>
        <p:xfrm>
          <a:off x="304803" y="4038600"/>
          <a:ext cx="8610597" cy="2486528"/>
        </p:xfrm>
        <a:graphic>
          <a:graphicData uri="http://schemas.openxmlformats.org/drawingml/2006/table">
            <a:tbl>
              <a:tblPr firstRow="1" bandRow="1">
                <a:tableStyleId>{5940675A-B579-460E-94D1-54222C63F5DA}</a:tableStyleId>
              </a:tblPr>
              <a:tblGrid>
                <a:gridCol w="1617423"/>
                <a:gridCol w="460628"/>
                <a:gridCol w="460628"/>
                <a:gridCol w="2871520"/>
                <a:gridCol w="1811535"/>
                <a:gridCol w="1388863"/>
              </a:tblGrid>
              <a:tr h="261488">
                <a:tc>
                  <a:txBody>
                    <a:bodyPr/>
                    <a:lstStyle/>
                    <a:p>
                      <a:pPr algn="ctr"/>
                      <a:r>
                        <a:rPr lang="en-US" sz="1400" b="1" dirty="0" smtClean="0"/>
                        <a:t>Task</a:t>
                      </a:r>
                      <a:endParaRPr lang="en-US" sz="1400" b="1" dirty="0"/>
                    </a:p>
                  </a:txBody>
                  <a:tcPr/>
                </a:tc>
                <a:tc>
                  <a:txBody>
                    <a:bodyPr/>
                    <a:lstStyle/>
                    <a:p>
                      <a:pPr algn="ctr"/>
                      <a:r>
                        <a:rPr lang="en-US" sz="1400" b="1" dirty="0" smtClean="0"/>
                        <a:t>ES</a:t>
                      </a:r>
                      <a:endParaRPr lang="en-US" sz="1400" b="1" dirty="0"/>
                    </a:p>
                  </a:txBody>
                  <a:tcPr/>
                </a:tc>
                <a:tc>
                  <a:txBody>
                    <a:bodyPr/>
                    <a:lstStyle/>
                    <a:p>
                      <a:pPr algn="ctr"/>
                      <a:r>
                        <a:rPr lang="en-US" sz="1400" b="1" dirty="0" smtClean="0"/>
                        <a:t>EF</a:t>
                      </a:r>
                      <a:endParaRPr lang="en-US" sz="1400" b="1" dirty="0"/>
                    </a:p>
                  </a:txBody>
                  <a:tcPr/>
                </a:tc>
                <a:tc>
                  <a:txBody>
                    <a:bodyPr/>
                    <a:lstStyle/>
                    <a:p>
                      <a:pPr algn="ctr"/>
                      <a:r>
                        <a:rPr lang="en-US" sz="1400" b="1" dirty="0" smtClean="0"/>
                        <a:t>LS</a:t>
                      </a:r>
                      <a:endParaRPr lang="en-US" sz="1400" b="1" dirty="0"/>
                    </a:p>
                  </a:txBody>
                  <a:tcPr/>
                </a:tc>
                <a:tc>
                  <a:txBody>
                    <a:bodyPr/>
                    <a:lstStyle/>
                    <a:p>
                      <a:pPr algn="ctr"/>
                      <a:r>
                        <a:rPr lang="en-US" sz="1400" b="1" dirty="0" smtClean="0"/>
                        <a:t>LF</a:t>
                      </a:r>
                      <a:endParaRPr lang="en-US" sz="1400" b="1" dirty="0"/>
                    </a:p>
                  </a:txBody>
                  <a:tcPr/>
                </a:tc>
                <a:tc>
                  <a:txBody>
                    <a:bodyPr/>
                    <a:lstStyle/>
                    <a:p>
                      <a:pPr algn="ctr"/>
                      <a:r>
                        <a:rPr lang="en-US" sz="1400" b="1" dirty="0" smtClean="0"/>
                        <a:t>ST (LF-EF)</a:t>
                      </a:r>
                      <a:endParaRPr lang="en-US" sz="1400" b="1" dirty="0"/>
                    </a:p>
                  </a:txBody>
                  <a:tcPr/>
                </a:tc>
              </a:tr>
              <a:tr h="290078">
                <a:tc>
                  <a:txBody>
                    <a:bodyPr/>
                    <a:lstStyle/>
                    <a:p>
                      <a:r>
                        <a:rPr lang="en-US" sz="1400" dirty="0" smtClean="0"/>
                        <a:t>Specification</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Difference (285,285) = 0</a:t>
                      </a:r>
                      <a:endParaRPr lang="en-US" sz="1400" dirty="0"/>
                    </a:p>
                  </a:txBody>
                  <a:tcPr/>
                </a:tc>
                <a:tc>
                  <a:txBody>
                    <a:bodyPr/>
                    <a:lstStyle/>
                    <a:p>
                      <a:pPr algn="ctr"/>
                      <a:r>
                        <a:rPr lang="en-US" sz="1400" dirty="0" smtClean="0"/>
                        <a:t>285-(45+105+120)=15</a:t>
                      </a:r>
                      <a:endParaRPr lang="en-US" sz="1400" dirty="0"/>
                    </a:p>
                  </a:txBody>
                  <a:tcPr/>
                </a:tc>
                <a:tc>
                  <a:txBody>
                    <a:bodyPr/>
                    <a:lstStyle/>
                    <a:p>
                      <a:pPr algn="ctr"/>
                      <a:r>
                        <a:rPr lang="en-US" sz="1400" dirty="0" smtClean="0"/>
                        <a:t>15-15=0</a:t>
                      </a:r>
                      <a:endParaRPr lang="en-US" sz="1400" dirty="0"/>
                    </a:p>
                  </a:txBody>
                  <a:tcPr/>
                </a:tc>
              </a:tr>
              <a:tr h="290078">
                <a:tc>
                  <a:txBody>
                    <a:bodyPr/>
                    <a:lstStyle/>
                    <a:p>
                      <a:r>
                        <a:rPr lang="en-US" sz="1400" dirty="0" smtClean="0"/>
                        <a:t>Design Database</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60</a:t>
                      </a:r>
                      <a:endParaRPr lang="en-US" sz="1400" dirty="0"/>
                    </a:p>
                  </a:txBody>
                  <a:tcPr/>
                </a:tc>
                <a:tc>
                  <a:txBody>
                    <a:bodyPr/>
                    <a:lstStyle/>
                    <a:p>
                      <a:pPr algn="ctr"/>
                      <a:r>
                        <a:rPr lang="en-US" sz="1400" dirty="0" smtClean="0"/>
                        <a:t>Difference (285,(45+105+120 )) = 15</a:t>
                      </a:r>
                      <a:endParaRPr lang="en-US" sz="1400" dirty="0"/>
                    </a:p>
                  </a:txBody>
                  <a:tcPr/>
                </a:tc>
                <a:tc>
                  <a:txBody>
                    <a:bodyPr/>
                    <a:lstStyle/>
                    <a:p>
                      <a:pPr algn="ctr"/>
                      <a:r>
                        <a:rPr lang="en-US" sz="1400" dirty="0" smtClean="0"/>
                        <a:t>285-(105+120)=60</a:t>
                      </a:r>
                      <a:endParaRPr lang="en-US" sz="1400" dirty="0"/>
                    </a:p>
                  </a:txBody>
                  <a:tcPr/>
                </a:tc>
                <a:tc>
                  <a:txBody>
                    <a:bodyPr/>
                    <a:lstStyle/>
                    <a:p>
                      <a:pPr algn="ctr"/>
                      <a:r>
                        <a:rPr lang="en-US" sz="1400" dirty="0" smtClean="0"/>
                        <a:t>60-60=0</a:t>
                      </a:r>
                      <a:endParaRPr lang="en-US" sz="1400" dirty="0"/>
                    </a:p>
                  </a:txBody>
                  <a:tcPr/>
                </a:tc>
              </a:tr>
              <a:tr h="290078">
                <a:tc>
                  <a:txBody>
                    <a:bodyPr/>
                    <a:lstStyle/>
                    <a:p>
                      <a:r>
                        <a:rPr lang="en-US" sz="1400" dirty="0" smtClean="0"/>
                        <a:t>Design GUI</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45</a:t>
                      </a:r>
                      <a:endParaRPr lang="en-US" sz="1400" dirty="0"/>
                    </a:p>
                  </a:txBody>
                  <a:tcPr/>
                </a:tc>
                <a:tc>
                  <a:txBody>
                    <a:bodyPr/>
                    <a:lstStyle/>
                    <a:p>
                      <a:pPr algn="ctr"/>
                      <a:r>
                        <a:rPr lang="en-US" sz="1400" dirty="0" smtClean="0"/>
                        <a:t>Difference</a:t>
                      </a:r>
                      <a:r>
                        <a:rPr lang="en-US" sz="1400" baseline="0" dirty="0" smtClean="0"/>
                        <a:t> (285, (30+45+120)) = 90</a:t>
                      </a:r>
                      <a:endParaRPr lang="en-US" sz="1400" dirty="0"/>
                    </a:p>
                  </a:txBody>
                  <a:tcPr/>
                </a:tc>
                <a:tc>
                  <a:txBody>
                    <a:bodyPr/>
                    <a:lstStyle/>
                    <a:p>
                      <a:pPr algn="ctr"/>
                      <a:r>
                        <a:rPr lang="en-US" sz="1400" dirty="0" smtClean="0"/>
                        <a:t>285-(45+120)=120</a:t>
                      </a:r>
                      <a:endParaRPr lang="en-US" sz="1400" dirty="0"/>
                    </a:p>
                  </a:txBody>
                  <a:tcPr/>
                </a:tc>
                <a:tc>
                  <a:txBody>
                    <a:bodyPr/>
                    <a:lstStyle/>
                    <a:p>
                      <a:pPr algn="ctr"/>
                      <a:r>
                        <a:rPr lang="en-US" sz="1400" dirty="0" smtClean="0"/>
                        <a:t>120-45=75</a:t>
                      </a:r>
                      <a:endParaRPr lang="en-US" sz="1400" dirty="0"/>
                    </a:p>
                  </a:txBody>
                  <a:tcPr/>
                </a:tc>
              </a:tr>
              <a:tr h="290078">
                <a:tc>
                  <a:txBody>
                    <a:bodyPr/>
                    <a:lstStyle/>
                    <a:p>
                      <a:r>
                        <a:rPr lang="en-US" sz="1400" dirty="0" smtClean="0"/>
                        <a:t>Code Database</a:t>
                      </a:r>
                      <a:endParaRPr lang="en-US" sz="1400" dirty="0"/>
                    </a:p>
                  </a:txBody>
                  <a:tcPr/>
                </a:tc>
                <a:tc>
                  <a:txBody>
                    <a:bodyPr/>
                    <a:lstStyle/>
                    <a:p>
                      <a:pPr algn="ctr"/>
                      <a:r>
                        <a:rPr lang="en-US" sz="1400" dirty="0" smtClean="0"/>
                        <a:t>60</a:t>
                      </a:r>
                      <a:endParaRPr lang="en-US" sz="1400" dirty="0"/>
                    </a:p>
                  </a:txBody>
                  <a:tcPr/>
                </a:tc>
                <a:tc>
                  <a:txBody>
                    <a:bodyPr/>
                    <a:lstStyle/>
                    <a:p>
                      <a:pPr algn="ctr"/>
                      <a:r>
                        <a:rPr lang="en-US" sz="1400" dirty="0" smtClean="0"/>
                        <a:t>165</a:t>
                      </a:r>
                      <a:endParaRPr lang="en-US" sz="1400" dirty="0"/>
                    </a:p>
                  </a:txBody>
                  <a:tcPr/>
                </a:tc>
                <a:tc>
                  <a:txBody>
                    <a:bodyPr/>
                    <a:lstStyle/>
                    <a:p>
                      <a:pPr algn="ctr"/>
                      <a:r>
                        <a:rPr lang="en-US" sz="1400" dirty="0" smtClean="0"/>
                        <a:t>Difference (285,(105+120)) =60 </a:t>
                      </a:r>
                      <a:endParaRPr lang="en-US" sz="1400" dirty="0"/>
                    </a:p>
                  </a:txBody>
                  <a:tcPr/>
                </a:tc>
                <a:tc>
                  <a:txBody>
                    <a:bodyPr/>
                    <a:lstStyle/>
                    <a:p>
                      <a:pPr algn="ctr"/>
                      <a:r>
                        <a:rPr lang="en-US" sz="1400" dirty="0" smtClean="0"/>
                        <a:t>285-(120)=165</a:t>
                      </a:r>
                      <a:endParaRPr lang="en-US" sz="1400" dirty="0"/>
                    </a:p>
                  </a:txBody>
                  <a:tcPr/>
                </a:tc>
                <a:tc>
                  <a:txBody>
                    <a:bodyPr/>
                    <a:lstStyle/>
                    <a:p>
                      <a:pPr algn="ctr"/>
                      <a:r>
                        <a:rPr lang="en-US" sz="1400" dirty="0" smtClean="0"/>
                        <a:t>165-165=0</a:t>
                      </a:r>
                      <a:endParaRPr lang="en-US" sz="1400" dirty="0"/>
                    </a:p>
                  </a:txBody>
                  <a:tcPr/>
                </a:tc>
              </a:tr>
              <a:tr h="290078">
                <a:tc>
                  <a:txBody>
                    <a:bodyPr/>
                    <a:lstStyle/>
                    <a:p>
                      <a:r>
                        <a:rPr lang="en-US" sz="1400" dirty="0" smtClean="0"/>
                        <a:t>Code GUI Part</a:t>
                      </a:r>
                      <a:endParaRPr lang="en-US" sz="1400" dirty="0"/>
                    </a:p>
                  </a:txBody>
                  <a:tcPr/>
                </a:tc>
                <a:tc>
                  <a:txBody>
                    <a:bodyPr/>
                    <a:lstStyle/>
                    <a:p>
                      <a:pPr algn="ctr"/>
                      <a:r>
                        <a:rPr lang="en-US" sz="1400" dirty="0" smtClean="0"/>
                        <a:t>45</a:t>
                      </a:r>
                      <a:endParaRPr lang="en-US" sz="1400" dirty="0"/>
                    </a:p>
                  </a:txBody>
                  <a:tcPr/>
                </a:tc>
                <a:tc>
                  <a:txBody>
                    <a:bodyPr/>
                    <a:lstStyle/>
                    <a:p>
                      <a:pPr algn="ctr"/>
                      <a:r>
                        <a:rPr lang="en-US" sz="1400" dirty="0" smtClean="0"/>
                        <a:t>90</a:t>
                      </a:r>
                      <a:endParaRPr lang="en-US" sz="1400" dirty="0"/>
                    </a:p>
                  </a:txBody>
                  <a:tcPr/>
                </a:tc>
                <a:tc>
                  <a:txBody>
                    <a:bodyPr/>
                    <a:lstStyle/>
                    <a:p>
                      <a:pPr algn="ctr"/>
                      <a:r>
                        <a:rPr lang="en-US" sz="1400" dirty="0" smtClean="0"/>
                        <a:t>Difference (285, (45+120))=120</a:t>
                      </a:r>
                      <a:endParaRPr lang="en-US" sz="1400" dirty="0"/>
                    </a:p>
                  </a:txBody>
                  <a:tcPr/>
                </a:tc>
                <a:tc>
                  <a:txBody>
                    <a:bodyPr/>
                    <a:lstStyle/>
                    <a:p>
                      <a:pPr algn="ctr"/>
                      <a:r>
                        <a:rPr lang="en-US" sz="1400" dirty="0" smtClean="0"/>
                        <a:t>285-(120)=165</a:t>
                      </a:r>
                      <a:endParaRPr lang="en-US" sz="1400" dirty="0"/>
                    </a:p>
                  </a:txBody>
                  <a:tcPr/>
                </a:tc>
                <a:tc>
                  <a:txBody>
                    <a:bodyPr/>
                    <a:lstStyle/>
                    <a:p>
                      <a:pPr algn="ctr"/>
                      <a:r>
                        <a:rPr lang="en-US" sz="1400" dirty="0" smtClean="0"/>
                        <a:t>165-90=75</a:t>
                      </a:r>
                      <a:endParaRPr lang="en-US" sz="1400" dirty="0"/>
                    </a:p>
                  </a:txBody>
                  <a:tcPr/>
                </a:tc>
              </a:tr>
              <a:tr h="290078">
                <a:tc>
                  <a:txBody>
                    <a:bodyPr/>
                    <a:lstStyle/>
                    <a:p>
                      <a:r>
                        <a:rPr lang="en-US" sz="1400" dirty="0" smtClean="0"/>
                        <a:t>Integrate and Test</a:t>
                      </a:r>
                      <a:endParaRPr lang="en-US" sz="1400" dirty="0"/>
                    </a:p>
                  </a:txBody>
                  <a:tcPr/>
                </a:tc>
                <a:tc>
                  <a:txBody>
                    <a:bodyPr/>
                    <a:lstStyle/>
                    <a:p>
                      <a:pPr algn="ctr"/>
                      <a:r>
                        <a:rPr lang="en-US" sz="1400" dirty="0" smtClean="0"/>
                        <a:t>165</a:t>
                      </a:r>
                      <a:endParaRPr lang="en-US" sz="1400" dirty="0"/>
                    </a:p>
                  </a:txBody>
                  <a:tcPr/>
                </a:tc>
                <a:tc>
                  <a:txBody>
                    <a:bodyPr/>
                    <a:lstStyle/>
                    <a:p>
                      <a:pPr algn="ctr"/>
                      <a:r>
                        <a:rPr lang="en-US" sz="1400" dirty="0" smtClean="0"/>
                        <a:t>285</a:t>
                      </a:r>
                      <a:endParaRPr lang="en-US" sz="1400" dirty="0"/>
                    </a:p>
                  </a:txBody>
                  <a:tcPr/>
                </a:tc>
                <a:tc>
                  <a:txBody>
                    <a:bodyPr/>
                    <a:lstStyle/>
                    <a:p>
                      <a:pPr algn="ctr"/>
                      <a:r>
                        <a:rPr lang="en-US" sz="1400" dirty="0" smtClean="0"/>
                        <a:t>Difference (285, 120) = 165</a:t>
                      </a:r>
                      <a:endParaRPr lang="en-US" sz="1400" dirty="0"/>
                    </a:p>
                  </a:txBody>
                  <a:tcPr/>
                </a:tc>
                <a:tc>
                  <a:txBody>
                    <a:bodyPr/>
                    <a:lstStyle/>
                    <a:p>
                      <a:pPr algn="ctr"/>
                      <a:r>
                        <a:rPr lang="en-US" sz="1400" dirty="0" smtClean="0"/>
                        <a:t>285-(0)=285</a:t>
                      </a:r>
                      <a:endParaRPr lang="en-US" sz="1400" dirty="0"/>
                    </a:p>
                  </a:txBody>
                  <a:tcPr/>
                </a:tc>
                <a:tc>
                  <a:txBody>
                    <a:bodyPr/>
                    <a:lstStyle/>
                    <a:p>
                      <a:pPr algn="ctr"/>
                      <a:r>
                        <a:rPr lang="en-US" sz="1400" dirty="0" smtClean="0"/>
                        <a:t>285-285=0</a:t>
                      </a:r>
                      <a:endParaRPr lang="en-US" sz="1400" dirty="0"/>
                    </a:p>
                  </a:txBody>
                  <a:tcPr/>
                </a:tc>
              </a:tr>
              <a:tr h="352928">
                <a:tc>
                  <a:txBody>
                    <a:bodyPr/>
                    <a:lstStyle/>
                    <a:p>
                      <a:r>
                        <a:rPr lang="en-US" sz="1400" dirty="0" smtClean="0"/>
                        <a:t>Write</a:t>
                      </a:r>
                      <a:r>
                        <a:rPr lang="en-US" sz="1400" baseline="0" dirty="0" smtClean="0"/>
                        <a:t> User Manual</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75</a:t>
                      </a:r>
                      <a:endParaRPr lang="en-US" sz="1400" dirty="0"/>
                    </a:p>
                  </a:txBody>
                  <a:tcPr/>
                </a:tc>
                <a:tc>
                  <a:txBody>
                    <a:bodyPr/>
                    <a:lstStyle/>
                    <a:p>
                      <a:pPr algn="ctr"/>
                      <a:r>
                        <a:rPr lang="en-US" sz="1400" dirty="0" smtClean="0"/>
                        <a:t>Difference (285, 60) = 225</a:t>
                      </a:r>
                      <a:endParaRPr lang="en-US" sz="1400" dirty="0"/>
                    </a:p>
                  </a:txBody>
                  <a:tcPr/>
                </a:tc>
                <a:tc>
                  <a:txBody>
                    <a:bodyPr/>
                    <a:lstStyle/>
                    <a:p>
                      <a:pPr algn="ctr"/>
                      <a:r>
                        <a:rPr lang="en-US" sz="1400" dirty="0" smtClean="0"/>
                        <a:t>285-(0)=285</a:t>
                      </a:r>
                      <a:endParaRPr lang="en-US" sz="1400" dirty="0"/>
                    </a:p>
                  </a:txBody>
                  <a:tcPr/>
                </a:tc>
                <a:tc>
                  <a:txBody>
                    <a:bodyPr/>
                    <a:lstStyle/>
                    <a:p>
                      <a:pPr algn="ctr"/>
                      <a:r>
                        <a:rPr lang="en-US" sz="1400" dirty="0" smtClean="0"/>
                        <a:t>285-75=210</a:t>
                      </a:r>
                      <a:endParaRPr lang="en-US" sz="1400" dirty="0"/>
                    </a:p>
                  </a:txBody>
                  <a:tcPr/>
                </a:tc>
              </a:tr>
            </a:tbl>
          </a:graphicData>
        </a:graphic>
      </p:graphicFrame>
    </p:spTree>
    <p:extLst>
      <p:ext uri="{BB962C8B-B14F-4D97-AF65-F5344CB8AC3E}">
        <p14:creationId xmlns:p14="http://schemas.microsoft.com/office/powerpoint/2010/main" val="3018316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1"/>
          </p:nvPr>
        </p:nvSpPr>
        <p:spPr>
          <a:xfrm>
            <a:off x="76200" y="1600200"/>
            <a:ext cx="4419600" cy="5181600"/>
          </a:xfrm>
          <a:ln>
            <a:solidFill>
              <a:schemeClr val="tx1"/>
            </a:solidFill>
          </a:ln>
        </p:spPr>
        <p:txBody>
          <a:bodyPr>
            <a:normAutofit/>
          </a:bodyPr>
          <a:lstStyle/>
          <a:p>
            <a:pPr marL="0" indent="0" algn="ctr">
              <a:buNone/>
            </a:pPr>
            <a:r>
              <a:rPr lang="en-US" sz="1800" b="1" dirty="0" smtClean="0"/>
              <a:t>Gantt Chart</a:t>
            </a:r>
            <a:endParaRPr lang="en-US" sz="2000" b="1" dirty="0" smtClean="0">
              <a:solidFill>
                <a:schemeClr val="tx1"/>
              </a:solidFill>
            </a:endParaRPr>
          </a:p>
          <a:p>
            <a:pPr algn="l">
              <a:buFontTx/>
              <a:buChar char="-"/>
            </a:pPr>
            <a:r>
              <a:rPr lang="en-US" sz="1800" dirty="0" smtClean="0"/>
              <a:t>Used to allocate resources to activities</a:t>
            </a:r>
          </a:p>
          <a:p>
            <a:pPr algn="l">
              <a:buFontTx/>
              <a:buChar char="-"/>
            </a:pPr>
            <a:endParaRPr lang="en-US" sz="1800" dirty="0" smtClean="0">
              <a:solidFill>
                <a:schemeClr val="tx1"/>
              </a:solidFill>
            </a:endParaRPr>
          </a:p>
          <a:p>
            <a:pPr algn="l">
              <a:buFontTx/>
              <a:buChar char="-"/>
            </a:pPr>
            <a:endParaRPr lang="en-US" sz="1800" dirty="0"/>
          </a:p>
          <a:p>
            <a:pPr algn="l">
              <a:buFontTx/>
              <a:buChar char="-"/>
            </a:pPr>
            <a:endParaRPr lang="en-US" sz="1800" dirty="0" smtClean="0">
              <a:solidFill>
                <a:schemeClr val="tx1"/>
              </a:solidFill>
            </a:endParaRPr>
          </a:p>
          <a:p>
            <a:pPr algn="l">
              <a:buFontTx/>
              <a:buChar char="-"/>
            </a:pPr>
            <a:endParaRPr lang="en-US" sz="1800" dirty="0"/>
          </a:p>
          <a:p>
            <a:pPr algn="l">
              <a:buFontTx/>
              <a:buChar char="-"/>
            </a:pPr>
            <a:endParaRPr lang="en-US" sz="1800" dirty="0" smtClean="0">
              <a:solidFill>
                <a:schemeClr val="tx1"/>
              </a:solidFill>
            </a:endParaRPr>
          </a:p>
          <a:p>
            <a:pPr algn="l">
              <a:buFontTx/>
              <a:buChar char="-"/>
            </a:pPr>
            <a:endParaRPr lang="en-US" sz="1800" dirty="0"/>
          </a:p>
          <a:p>
            <a:pPr algn="l">
              <a:buFontTx/>
              <a:buChar char="-"/>
            </a:pPr>
            <a:endParaRPr lang="en-US" sz="1800" dirty="0" smtClean="0">
              <a:solidFill>
                <a:schemeClr val="tx1"/>
              </a:solidFill>
            </a:endParaRPr>
          </a:p>
          <a:p>
            <a:pPr algn="l">
              <a:buFontTx/>
              <a:buChar char="-"/>
            </a:pPr>
            <a:endParaRPr lang="en-US" sz="1800" dirty="0"/>
          </a:p>
          <a:p>
            <a:pPr algn="l">
              <a:buFontTx/>
              <a:buChar char="-"/>
            </a:pPr>
            <a:endParaRPr lang="en-US" sz="1800" dirty="0" smtClean="0">
              <a:solidFill>
                <a:schemeClr val="tx1"/>
              </a:solidFill>
            </a:endParaRPr>
          </a:p>
          <a:p>
            <a:pPr algn="l">
              <a:buFontTx/>
              <a:buChar char="-"/>
            </a:pPr>
            <a:endParaRPr lang="en-US" sz="1800" dirty="0"/>
          </a:p>
          <a:p>
            <a:pPr algn="l">
              <a:buFontTx/>
              <a:buChar char="-"/>
            </a:pPr>
            <a:endParaRPr lang="en-US" sz="1800" dirty="0" smtClean="0">
              <a:solidFill>
                <a:schemeClr val="tx1"/>
              </a:solidFill>
            </a:endParaRPr>
          </a:p>
          <a:p>
            <a:pPr algn="l">
              <a:buFontTx/>
              <a:buChar char="-"/>
            </a:pPr>
            <a:r>
              <a:rPr lang="en-US" sz="1800" dirty="0" smtClean="0"/>
              <a:t>Shaded part shows length of time where as white bar shows slack time</a:t>
            </a:r>
            <a:endParaRPr lang="en-US" sz="1800" dirty="0">
              <a:solidFill>
                <a:schemeClr val="tx1"/>
              </a:solidFill>
            </a:endParaRPr>
          </a:p>
        </p:txBody>
      </p:sp>
      <p:sp>
        <p:nvSpPr>
          <p:cNvPr id="5" name="Content Placeholder 4"/>
          <p:cNvSpPr>
            <a:spLocks noGrp="1"/>
          </p:cNvSpPr>
          <p:nvPr>
            <p:ph sz="half" idx="2"/>
          </p:nvPr>
        </p:nvSpPr>
        <p:spPr>
          <a:xfrm>
            <a:off x="4673221" y="1600200"/>
            <a:ext cx="4394579" cy="5181600"/>
          </a:xfrm>
          <a:noFill/>
          <a:ln>
            <a:solidFill>
              <a:schemeClr val="tx1"/>
            </a:solidFill>
          </a:ln>
        </p:spPr>
        <p:txBody>
          <a:bodyPr>
            <a:normAutofit/>
          </a:bodyPr>
          <a:lstStyle/>
          <a:p>
            <a:pPr marL="0" indent="0" algn="ctr">
              <a:buNone/>
            </a:pPr>
            <a:r>
              <a:rPr lang="en-US" sz="1800" b="1" dirty="0" smtClean="0"/>
              <a:t>PERT chart</a:t>
            </a:r>
          </a:p>
          <a:p>
            <a:pPr algn="just">
              <a:buFontTx/>
              <a:buChar char="-"/>
            </a:pPr>
            <a:r>
              <a:rPr lang="en-US" sz="1800" dirty="0" smtClean="0"/>
              <a:t>Project Evaluation and Review Technique chart</a:t>
            </a:r>
          </a:p>
          <a:p>
            <a:pPr algn="just">
              <a:buFontTx/>
              <a:buChar char="-"/>
            </a:pPr>
            <a:r>
              <a:rPr lang="en-US" sz="1800" dirty="0" smtClean="0"/>
              <a:t>It represents statistical variation in the project estimates assuming a normal distribution</a:t>
            </a:r>
          </a:p>
          <a:p>
            <a:pPr algn="just">
              <a:buFontTx/>
              <a:buChar char="-"/>
            </a:pPr>
            <a:endParaRPr lang="en-US" sz="1600" dirty="0"/>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5.8.2 Gantt Chart and PERT Chart</a:t>
            </a:r>
          </a:p>
          <a:p>
            <a:pPr algn="l"/>
            <a:endParaRPr lang="en-US" sz="1800" b="1" dirty="0">
              <a:solidFill>
                <a:schemeClr val="tx1"/>
              </a:solidFill>
            </a:endParaRPr>
          </a:p>
        </p:txBody>
      </p:sp>
      <p:sp>
        <p:nvSpPr>
          <p:cNvPr id="28" name="Title 1"/>
          <p:cNvSpPr txBox="1">
            <a:spLocks/>
          </p:cNvSpPr>
          <p:nvPr/>
        </p:nvSpPr>
        <p:spPr>
          <a:xfrm>
            <a:off x="0" y="1"/>
            <a:ext cx="9144000" cy="685799"/>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Metrics for Project Size Estimation</a:t>
            </a:r>
            <a:endParaRPr lang="en-US" dirty="0"/>
          </a:p>
        </p:txBody>
      </p:sp>
      <p:sp>
        <p:nvSpPr>
          <p:cNvPr id="31" name="Subtitle 2"/>
          <p:cNvSpPr txBox="1">
            <a:spLocks/>
          </p:cNvSpPr>
          <p:nvPr/>
        </p:nvSpPr>
        <p:spPr>
          <a:xfrm>
            <a:off x="228600" y="838200"/>
            <a:ext cx="8686800" cy="381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2000" b="1" dirty="0" smtClean="0"/>
              <a:t>5.8 Scheduling</a:t>
            </a:r>
          </a:p>
          <a:p>
            <a:endParaRPr lang="en-US" sz="1800" b="1"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90800"/>
            <a:ext cx="4419599" cy="3114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719" y="3810000"/>
            <a:ext cx="4962525" cy="2085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834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533400"/>
          </a:xfrm>
        </p:spPr>
        <p:txBody>
          <a:bodyPr>
            <a:normAutofit/>
          </a:bodyPr>
          <a:lstStyle/>
          <a:p>
            <a:pPr algn="l"/>
            <a:r>
              <a:rPr lang="en-US" sz="2000" b="1" dirty="0" smtClean="0">
                <a:solidFill>
                  <a:schemeClr val="tx1"/>
                </a:solidFill>
              </a:rPr>
              <a:t>5.7.2 Heuristic Techniques</a:t>
            </a:r>
          </a:p>
          <a:p>
            <a:pPr algn="l"/>
            <a:endParaRPr lang="en-US" sz="1800" b="1" dirty="0">
              <a:solidFill>
                <a:schemeClr val="tx1"/>
              </a:solidFill>
            </a:endParaRPr>
          </a:p>
        </p:txBody>
      </p:sp>
      <p:sp>
        <p:nvSpPr>
          <p:cNvPr id="4" name="Subtitle 2"/>
          <p:cNvSpPr txBox="1">
            <a:spLocks/>
          </p:cNvSpPr>
          <p:nvPr/>
        </p:nvSpPr>
        <p:spPr>
          <a:xfrm>
            <a:off x="235527" y="1600200"/>
            <a:ext cx="8679873"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1) </a:t>
            </a:r>
            <a:r>
              <a:rPr lang="en-US" sz="1800" b="1" dirty="0" err="1" smtClean="0">
                <a:solidFill>
                  <a:schemeClr val="tx1"/>
                </a:solidFill>
              </a:rPr>
              <a:t>COnstructive</a:t>
            </a:r>
            <a:r>
              <a:rPr lang="en-US" sz="1800" b="1" dirty="0" smtClean="0">
                <a:solidFill>
                  <a:schemeClr val="tx1"/>
                </a:solidFill>
              </a:rPr>
              <a:t> </a:t>
            </a:r>
            <a:r>
              <a:rPr lang="en-US" sz="1800" b="1" dirty="0" err="1" smtClean="0">
                <a:solidFill>
                  <a:schemeClr val="tx1"/>
                </a:solidFill>
              </a:rPr>
              <a:t>COst</a:t>
            </a:r>
            <a:r>
              <a:rPr lang="en-US" sz="1800" b="1" dirty="0" smtClean="0">
                <a:solidFill>
                  <a:schemeClr val="tx1"/>
                </a:solidFill>
              </a:rPr>
              <a:t> estimation </a:t>
            </a:r>
            <a:r>
              <a:rPr lang="en-US" sz="1800" b="1" dirty="0" err="1" smtClean="0">
                <a:solidFill>
                  <a:schemeClr val="tx1"/>
                </a:solidFill>
              </a:rPr>
              <a:t>MOdel</a:t>
            </a:r>
            <a:r>
              <a:rPr lang="en-US" sz="1800" b="1" dirty="0" smtClean="0">
                <a:solidFill>
                  <a:schemeClr val="tx1"/>
                </a:solidFill>
              </a:rPr>
              <a:t> (COCOMO)</a:t>
            </a:r>
          </a:p>
          <a:p>
            <a:pPr algn="l"/>
            <a:r>
              <a:rPr lang="en-US" sz="1800" dirty="0" smtClean="0">
                <a:solidFill>
                  <a:schemeClr val="tx1"/>
                </a:solidFill>
              </a:rPr>
              <a:t>Any software development project can be classified into any one of the following three categories based on the development complexity:</a:t>
            </a:r>
          </a:p>
          <a:p>
            <a:pPr algn="l"/>
            <a:endParaRPr lang="en-US" sz="1800" dirty="0" smtClean="0">
              <a:solidFill>
                <a:schemeClr val="tx1"/>
              </a:solidFill>
            </a:endParaRPr>
          </a:p>
          <a:p>
            <a:pPr algn="l"/>
            <a:r>
              <a:rPr lang="en-US" sz="1800" dirty="0" smtClean="0">
                <a:solidFill>
                  <a:schemeClr val="tx1"/>
                </a:solidFill>
              </a:rPr>
              <a:t>Complexity can be of three types: Organic, Semidetached and Embedded</a:t>
            </a:r>
          </a:p>
          <a:p>
            <a:pPr algn="l"/>
            <a:endParaRPr lang="en-US" sz="1800" dirty="0" smtClean="0">
              <a:solidFill>
                <a:schemeClr val="tx1"/>
              </a:solidFill>
            </a:endParaRPr>
          </a:p>
          <a:p>
            <a:pPr algn="l"/>
            <a:r>
              <a:rPr lang="en-US" sz="1800" dirty="0" smtClean="0">
                <a:solidFill>
                  <a:schemeClr val="tx1"/>
                </a:solidFill>
              </a:rPr>
              <a:t>We are categorizing the software which is to be developed in three categories:</a:t>
            </a:r>
          </a:p>
          <a:p>
            <a:pPr marL="400050" indent="-400050" algn="l">
              <a:buAutoNum type="romanLcParenR"/>
            </a:pPr>
            <a:r>
              <a:rPr lang="en-US" sz="1800" dirty="0" smtClean="0">
                <a:solidFill>
                  <a:schemeClr val="tx1"/>
                </a:solidFill>
              </a:rPr>
              <a:t>Application Programs: e.g. Word processing software, accounting software etc.</a:t>
            </a:r>
          </a:p>
          <a:p>
            <a:pPr marL="400050" indent="-400050" algn="l">
              <a:buAutoNum type="romanLcParenR"/>
            </a:pPr>
            <a:r>
              <a:rPr lang="en-US" sz="1800" dirty="0" smtClean="0">
                <a:solidFill>
                  <a:schemeClr val="tx1"/>
                </a:solidFill>
              </a:rPr>
              <a:t>Utility </a:t>
            </a:r>
            <a:r>
              <a:rPr lang="en-US" sz="1800" dirty="0" err="1" smtClean="0">
                <a:solidFill>
                  <a:schemeClr val="tx1"/>
                </a:solidFill>
              </a:rPr>
              <a:t>Programms</a:t>
            </a:r>
            <a:r>
              <a:rPr lang="en-US" sz="1800" dirty="0" smtClean="0">
                <a:solidFill>
                  <a:schemeClr val="tx1"/>
                </a:solidFill>
              </a:rPr>
              <a:t>: e.g. Compiler, linker etc.</a:t>
            </a:r>
          </a:p>
          <a:p>
            <a:pPr marL="400050" indent="-400050" algn="l">
              <a:buAutoNum type="romanLcParenR"/>
            </a:pPr>
            <a:r>
              <a:rPr lang="en-US" sz="1800" dirty="0" smtClean="0">
                <a:solidFill>
                  <a:schemeClr val="tx1"/>
                </a:solidFill>
              </a:rPr>
              <a:t>System </a:t>
            </a:r>
            <a:r>
              <a:rPr lang="en-US" sz="1800" dirty="0" err="1" smtClean="0">
                <a:solidFill>
                  <a:schemeClr val="tx1"/>
                </a:solidFill>
              </a:rPr>
              <a:t>Softwares</a:t>
            </a:r>
            <a:r>
              <a:rPr lang="en-US" sz="1800" dirty="0" smtClean="0">
                <a:solidFill>
                  <a:schemeClr val="tx1"/>
                </a:solidFill>
              </a:rPr>
              <a:t>: e.g. real time system, operating system etc.</a:t>
            </a:r>
          </a:p>
          <a:p>
            <a:pPr marL="400050" indent="-400050" algn="l">
              <a:buAutoNum type="romanLcParenR"/>
            </a:pPr>
            <a:endParaRPr lang="en-US" sz="1800" dirty="0">
              <a:solidFill>
                <a:schemeClr val="tx1"/>
              </a:solidFill>
            </a:endParaRPr>
          </a:p>
          <a:p>
            <a:pPr algn="l"/>
            <a:r>
              <a:rPr lang="en-US" sz="1800" dirty="0" smtClean="0">
                <a:solidFill>
                  <a:schemeClr val="tx1"/>
                </a:solidFill>
              </a:rPr>
              <a:t>The ratio of development complexity is: 1:3:9</a:t>
            </a:r>
          </a:p>
          <a:p>
            <a:pPr algn="l"/>
            <a:endParaRPr lang="en-US" sz="1800" dirty="0" smtClean="0">
              <a:solidFill>
                <a:schemeClr val="tx1"/>
              </a:solidFill>
            </a:endParaRPr>
          </a:p>
          <a:p>
            <a:pPr algn="l"/>
            <a:r>
              <a:rPr lang="en-US" sz="1800" dirty="0" smtClean="0">
                <a:solidFill>
                  <a:schemeClr val="tx1"/>
                </a:solidFill>
              </a:rPr>
              <a:t>That means if any application software which requires say ‘X’ efforts to develop then </a:t>
            </a:r>
            <a:r>
              <a:rPr lang="en-US" sz="1800" dirty="0" err="1" smtClean="0">
                <a:solidFill>
                  <a:schemeClr val="tx1"/>
                </a:solidFill>
              </a:rPr>
              <a:t>utlity</a:t>
            </a:r>
            <a:r>
              <a:rPr lang="en-US" sz="1800" dirty="0" smtClean="0">
                <a:solidFill>
                  <a:schemeClr val="tx1"/>
                </a:solidFill>
              </a:rPr>
              <a:t> software will require 3X times efforts and 9X times efforts for system </a:t>
            </a:r>
            <a:r>
              <a:rPr lang="en-US" sz="1800" dirty="0" err="1" smtClean="0">
                <a:solidFill>
                  <a:schemeClr val="tx1"/>
                </a:solidFill>
              </a:rPr>
              <a:t>softwares</a:t>
            </a:r>
            <a:r>
              <a:rPr lang="en-US" sz="1800" dirty="0" smtClean="0">
                <a:solidFill>
                  <a:schemeClr val="tx1"/>
                </a:solidFill>
              </a:rPr>
              <a:t>.</a:t>
            </a:r>
          </a:p>
        </p:txBody>
      </p:sp>
    </p:spTree>
    <p:extLst>
      <p:ext uri="{BB962C8B-B14F-4D97-AF65-F5344CB8AC3E}">
        <p14:creationId xmlns:p14="http://schemas.microsoft.com/office/powerpoint/2010/main" val="2536265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533400"/>
          </a:xfrm>
        </p:spPr>
        <p:txBody>
          <a:bodyPr>
            <a:normAutofit/>
          </a:bodyPr>
          <a:lstStyle/>
          <a:p>
            <a:pPr algn="l"/>
            <a:r>
              <a:rPr lang="en-US" sz="2000" b="1" dirty="0" smtClean="0">
                <a:solidFill>
                  <a:schemeClr val="tx1"/>
                </a:solidFill>
              </a:rPr>
              <a:t>5.7.2 Heuristic Techniques</a:t>
            </a:r>
          </a:p>
          <a:p>
            <a:pPr algn="l"/>
            <a:endParaRPr lang="en-US" sz="1800" b="1" dirty="0">
              <a:solidFill>
                <a:schemeClr val="tx1"/>
              </a:solidFill>
            </a:endParaRPr>
          </a:p>
        </p:txBody>
      </p:sp>
      <p:sp>
        <p:nvSpPr>
          <p:cNvPr id="4" name="Subtitle 2"/>
          <p:cNvSpPr txBox="1">
            <a:spLocks/>
          </p:cNvSpPr>
          <p:nvPr/>
        </p:nvSpPr>
        <p:spPr>
          <a:xfrm>
            <a:off x="235527" y="1600200"/>
            <a:ext cx="8679873"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AutoNum type="arabicParenR"/>
            </a:pPr>
            <a:r>
              <a:rPr lang="en-US" sz="1800" b="1" dirty="0" err="1" smtClean="0">
                <a:solidFill>
                  <a:schemeClr val="tx1"/>
                </a:solidFill>
              </a:rPr>
              <a:t>COnstructive</a:t>
            </a:r>
            <a:r>
              <a:rPr lang="en-US" sz="1800" b="1" dirty="0" smtClean="0">
                <a:solidFill>
                  <a:schemeClr val="tx1"/>
                </a:solidFill>
              </a:rPr>
              <a:t> </a:t>
            </a:r>
            <a:r>
              <a:rPr lang="en-US" sz="1800" b="1" dirty="0" err="1" smtClean="0">
                <a:solidFill>
                  <a:schemeClr val="tx1"/>
                </a:solidFill>
              </a:rPr>
              <a:t>COst</a:t>
            </a:r>
            <a:r>
              <a:rPr lang="en-US" sz="1800" b="1" dirty="0" smtClean="0">
                <a:solidFill>
                  <a:schemeClr val="tx1"/>
                </a:solidFill>
              </a:rPr>
              <a:t> estimation </a:t>
            </a:r>
            <a:r>
              <a:rPr lang="en-US" sz="1800" b="1" dirty="0" err="1" smtClean="0">
                <a:solidFill>
                  <a:schemeClr val="tx1"/>
                </a:solidFill>
              </a:rPr>
              <a:t>MOdel</a:t>
            </a:r>
            <a:r>
              <a:rPr lang="en-US" sz="1800" b="1" dirty="0" smtClean="0">
                <a:solidFill>
                  <a:schemeClr val="tx1"/>
                </a:solidFill>
              </a:rPr>
              <a:t> (COCOMO) (Cont.)</a:t>
            </a:r>
          </a:p>
          <a:p>
            <a:pPr algn="l"/>
            <a:endParaRPr lang="en-US" sz="1800" b="1" dirty="0" smtClean="0">
              <a:solidFill>
                <a:schemeClr val="tx1"/>
              </a:solidFill>
            </a:endParaRPr>
          </a:p>
          <a:p>
            <a:pPr algn="l"/>
            <a:r>
              <a:rPr lang="en-US" sz="1800" b="1" dirty="0" smtClean="0">
                <a:solidFill>
                  <a:schemeClr val="tx1"/>
                </a:solidFill>
              </a:rPr>
              <a:t>A) Organic: </a:t>
            </a:r>
            <a:r>
              <a:rPr lang="en-US" sz="1800" dirty="0" smtClean="0">
                <a:solidFill>
                  <a:schemeClr val="tx1"/>
                </a:solidFill>
              </a:rPr>
              <a:t>&lt; 50 K LOC (e.g. Pay Load System)</a:t>
            </a:r>
          </a:p>
          <a:p>
            <a:pPr marL="285750" indent="-285750" algn="l">
              <a:buFontTx/>
              <a:buChar char="-"/>
            </a:pPr>
            <a:r>
              <a:rPr lang="en-US" sz="1800" dirty="0" smtClean="0">
                <a:solidFill>
                  <a:schemeClr val="tx1"/>
                </a:solidFill>
              </a:rPr>
              <a:t>well-understood application</a:t>
            </a:r>
          </a:p>
          <a:p>
            <a:pPr marL="285750" indent="-285750" algn="l">
              <a:buFontTx/>
              <a:buChar char="-"/>
            </a:pPr>
            <a:r>
              <a:rPr lang="en-US" sz="1800" dirty="0" smtClean="0">
                <a:solidFill>
                  <a:schemeClr val="tx1"/>
                </a:solidFill>
              </a:rPr>
              <a:t>Development team size is reasonably small</a:t>
            </a:r>
          </a:p>
          <a:p>
            <a:pPr marL="285750" indent="-285750" algn="l">
              <a:buFontTx/>
              <a:buChar char="-"/>
            </a:pPr>
            <a:r>
              <a:rPr lang="en-US" sz="1800" dirty="0" smtClean="0">
                <a:solidFill>
                  <a:schemeClr val="tx1"/>
                </a:solidFill>
              </a:rPr>
              <a:t>Experienced team members</a:t>
            </a:r>
          </a:p>
          <a:p>
            <a:pPr algn="l"/>
            <a:r>
              <a:rPr lang="en-US" sz="1800" b="1" dirty="0" smtClean="0">
                <a:solidFill>
                  <a:schemeClr val="tx1"/>
                </a:solidFill>
              </a:rPr>
              <a:t>B) Semidetached: </a:t>
            </a:r>
            <a:r>
              <a:rPr lang="en-US" sz="1800" dirty="0" smtClean="0">
                <a:solidFill>
                  <a:schemeClr val="tx1"/>
                </a:solidFill>
              </a:rPr>
              <a:t>50 K &lt; LOC &lt; 300 K (e.g.  Compiler)</a:t>
            </a:r>
          </a:p>
          <a:p>
            <a:pPr marL="285750" indent="-285750" algn="l">
              <a:buFontTx/>
              <a:buChar char="-"/>
            </a:pPr>
            <a:r>
              <a:rPr lang="en-US" sz="1800" dirty="0" smtClean="0">
                <a:solidFill>
                  <a:schemeClr val="tx1"/>
                </a:solidFill>
              </a:rPr>
              <a:t>Mixture of experienced and inexperienced development team</a:t>
            </a:r>
          </a:p>
          <a:p>
            <a:pPr marL="285750" indent="-285750" algn="l">
              <a:buFontTx/>
              <a:buChar char="-"/>
            </a:pPr>
            <a:r>
              <a:rPr lang="en-US" sz="1800" dirty="0" smtClean="0">
                <a:solidFill>
                  <a:schemeClr val="tx1"/>
                </a:solidFill>
              </a:rPr>
              <a:t>Limited experience on related system development.</a:t>
            </a:r>
          </a:p>
          <a:p>
            <a:pPr marL="285750" indent="-285750" algn="l">
              <a:buFontTx/>
              <a:buChar char="-"/>
            </a:pPr>
            <a:r>
              <a:rPr lang="en-US" sz="1800" dirty="0" smtClean="0">
                <a:solidFill>
                  <a:schemeClr val="tx1"/>
                </a:solidFill>
              </a:rPr>
              <a:t>Unfamiliar with some aspects of system being developed.</a:t>
            </a:r>
          </a:p>
          <a:p>
            <a:pPr algn="l"/>
            <a:r>
              <a:rPr lang="en-US" sz="1800" b="1" dirty="0" smtClean="0">
                <a:solidFill>
                  <a:schemeClr val="tx1"/>
                </a:solidFill>
              </a:rPr>
              <a:t>C) Embedded: </a:t>
            </a:r>
            <a:r>
              <a:rPr lang="en-US" sz="1800" dirty="0" smtClean="0">
                <a:solidFill>
                  <a:schemeClr val="tx1"/>
                </a:solidFill>
              </a:rPr>
              <a:t>LOC &gt; 300 K (ATM, Air traffic control system)</a:t>
            </a:r>
          </a:p>
          <a:p>
            <a:pPr algn="l"/>
            <a:r>
              <a:rPr lang="en-US" sz="1800" dirty="0" smtClean="0">
                <a:solidFill>
                  <a:schemeClr val="tx1"/>
                </a:solidFill>
              </a:rPr>
              <a:t>- If the software being developed its strongly coupled to complex hardware, or if stringent regulations on the operation exist</a:t>
            </a:r>
          </a:p>
        </p:txBody>
      </p:sp>
    </p:spTree>
    <p:extLst>
      <p:ext uri="{BB962C8B-B14F-4D97-AF65-F5344CB8AC3E}">
        <p14:creationId xmlns:p14="http://schemas.microsoft.com/office/powerpoint/2010/main" val="3107506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533400"/>
          </a:xfrm>
        </p:spPr>
        <p:txBody>
          <a:bodyPr>
            <a:normAutofit/>
          </a:bodyPr>
          <a:lstStyle/>
          <a:p>
            <a:pPr algn="l"/>
            <a:r>
              <a:rPr lang="en-US" sz="2000" b="1" dirty="0" smtClean="0">
                <a:solidFill>
                  <a:schemeClr val="tx1"/>
                </a:solidFill>
              </a:rPr>
              <a:t>5.7.2 Heuristic Techniques</a:t>
            </a:r>
          </a:p>
          <a:p>
            <a:pPr algn="l"/>
            <a:endParaRPr lang="en-US" sz="1800" b="1" dirty="0">
              <a:solidFill>
                <a:schemeClr val="tx1"/>
              </a:solidFill>
            </a:endParaRPr>
          </a:p>
        </p:txBody>
      </p:sp>
      <p:sp>
        <p:nvSpPr>
          <p:cNvPr id="4" name="Subtitle 2"/>
          <p:cNvSpPr txBox="1">
            <a:spLocks/>
          </p:cNvSpPr>
          <p:nvPr/>
        </p:nvSpPr>
        <p:spPr>
          <a:xfrm>
            <a:off x="235526" y="1295400"/>
            <a:ext cx="8679873"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AutoNum type="arabicParenR"/>
            </a:pPr>
            <a:r>
              <a:rPr lang="en-US" sz="1800" b="1" dirty="0" err="1" smtClean="0">
                <a:solidFill>
                  <a:schemeClr val="tx1"/>
                </a:solidFill>
              </a:rPr>
              <a:t>COnstructive</a:t>
            </a:r>
            <a:r>
              <a:rPr lang="en-US" sz="1800" b="1" dirty="0" smtClean="0">
                <a:solidFill>
                  <a:schemeClr val="tx1"/>
                </a:solidFill>
              </a:rPr>
              <a:t> </a:t>
            </a:r>
            <a:r>
              <a:rPr lang="en-US" sz="1800" b="1" dirty="0" err="1" smtClean="0">
                <a:solidFill>
                  <a:schemeClr val="tx1"/>
                </a:solidFill>
              </a:rPr>
              <a:t>COst</a:t>
            </a:r>
            <a:r>
              <a:rPr lang="en-US" sz="1800" b="1" dirty="0" smtClean="0">
                <a:solidFill>
                  <a:schemeClr val="tx1"/>
                </a:solidFill>
              </a:rPr>
              <a:t> estimation </a:t>
            </a:r>
            <a:r>
              <a:rPr lang="en-US" sz="1800" b="1" dirty="0" err="1" smtClean="0">
                <a:solidFill>
                  <a:schemeClr val="tx1"/>
                </a:solidFill>
              </a:rPr>
              <a:t>MOdel</a:t>
            </a:r>
            <a:r>
              <a:rPr lang="en-US" sz="1800" b="1" dirty="0" smtClean="0">
                <a:solidFill>
                  <a:schemeClr val="tx1"/>
                </a:solidFill>
              </a:rPr>
              <a:t> (COCOMO) (Cont.)</a:t>
            </a:r>
          </a:p>
          <a:p>
            <a:pPr algn="l"/>
            <a:r>
              <a:rPr lang="en-US" sz="1800" b="1" dirty="0" smtClean="0">
                <a:solidFill>
                  <a:schemeClr val="tx1"/>
                </a:solidFill>
              </a:rPr>
              <a:t>Basic COCOMO Model: </a:t>
            </a:r>
          </a:p>
          <a:p>
            <a:pPr marL="285750" indent="-285750" algn="l">
              <a:buFontTx/>
              <a:buChar char="-"/>
            </a:pPr>
            <a:r>
              <a:rPr lang="en-US" sz="1800" dirty="0" smtClean="0">
                <a:solidFill>
                  <a:schemeClr val="tx1"/>
                </a:solidFill>
              </a:rPr>
              <a:t>Gives estimate about project parameter</a:t>
            </a:r>
          </a:p>
          <a:p>
            <a:pPr algn="l"/>
            <a:r>
              <a:rPr lang="en-US" sz="1800" dirty="0">
                <a:solidFill>
                  <a:schemeClr val="tx1"/>
                </a:solidFill>
              </a:rPr>
              <a:t>	</a:t>
            </a:r>
            <a:r>
              <a:rPr lang="en-US" sz="1800" dirty="0" smtClean="0">
                <a:solidFill>
                  <a:schemeClr val="tx1"/>
                </a:solidFill>
              </a:rPr>
              <a:t>Effort= a</a:t>
            </a:r>
            <a:r>
              <a:rPr lang="en-US" sz="1800" baseline="-25000" dirty="0" smtClean="0">
                <a:solidFill>
                  <a:schemeClr val="tx1"/>
                </a:solidFill>
              </a:rPr>
              <a:t>1</a:t>
            </a:r>
            <a:r>
              <a:rPr lang="en-US" sz="1800" dirty="0" smtClean="0">
                <a:solidFill>
                  <a:schemeClr val="tx1"/>
                </a:solidFill>
              </a:rPr>
              <a:t> x (KLOC)</a:t>
            </a:r>
            <a:r>
              <a:rPr lang="en-US" sz="1800" baseline="30000" dirty="0" smtClean="0">
                <a:solidFill>
                  <a:schemeClr val="tx1"/>
                </a:solidFill>
              </a:rPr>
              <a:t>a2</a:t>
            </a:r>
            <a:r>
              <a:rPr lang="en-US" sz="1800" dirty="0" smtClean="0">
                <a:solidFill>
                  <a:schemeClr val="tx1"/>
                </a:solidFill>
              </a:rPr>
              <a:t> PM (Person months)</a:t>
            </a:r>
          </a:p>
          <a:p>
            <a:pPr algn="l"/>
            <a:r>
              <a:rPr lang="en-US" sz="1800" dirty="0">
                <a:solidFill>
                  <a:schemeClr val="tx1"/>
                </a:solidFill>
              </a:rPr>
              <a:t>	</a:t>
            </a:r>
            <a:r>
              <a:rPr lang="en-US" sz="1800" dirty="0" err="1" smtClean="0">
                <a:solidFill>
                  <a:schemeClr val="tx1"/>
                </a:solidFill>
              </a:rPr>
              <a:t>T</a:t>
            </a:r>
            <a:r>
              <a:rPr lang="en-US" sz="1800" baseline="-25000" dirty="0" err="1" smtClean="0">
                <a:solidFill>
                  <a:schemeClr val="tx1"/>
                </a:solidFill>
              </a:rPr>
              <a:t>dev</a:t>
            </a:r>
            <a:r>
              <a:rPr lang="en-US" sz="1800" dirty="0" smtClean="0">
                <a:solidFill>
                  <a:schemeClr val="tx1"/>
                </a:solidFill>
              </a:rPr>
              <a:t> = b</a:t>
            </a:r>
            <a:r>
              <a:rPr lang="en-US" sz="1800" baseline="-25000" dirty="0" smtClean="0">
                <a:solidFill>
                  <a:schemeClr val="tx1"/>
                </a:solidFill>
              </a:rPr>
              <a:t>1</a:t>
            </a:r>
            <a:r>
              <a:rPr lang="en-US" sz="1800" dirty="0" smtClean="0">
                <a:solidFill>
                  <a:schemeClr val="tx1"/>
                </a:solidFill>
              </a:rPr>
              <a:t> x (effort)</a:t>
            </a:r>
            <a:r>
              <a:rPr lang="en-US" sz="1800" baseline="-25000" dirty="0" smtClean="0">
                <a:solidFill>
                  <a:schemeClr val="tx1"/>
                </a:solidFill>
              </a:rPr>
              <a:t>b2</a:t>
            </a:r>
            <a:r>
              <a:rPr lang="en-US" sz="1800" dirty="0" smtClean="0">
                <a:solidFill>
                  <a:schemeClr val="tx1"/>
                </a:solidFill>
              </a:rPr>
              <a:t> Months</a:t>
            </a:r>
          </a:p>
          <a:p>
            <a:pPr algn="l"/>
            <a:r>
              <a:rPr lang="en-US" sz="1800" dirty="0" smtClean="0">
                <a:solidFill>
                  <a:schemeClr val="tx1"/>
                </a:solidFill>
              </a:rPr>
              <a:t>Where, 	KLOC - estimated size of software in Kilo Lines of Code</a:t>
            </a:r>
          </a:p>
          <a:p>
            <a:pPr algn="l"/>
            <a:r>
              <a:rPr lang="en-US" sz="1800" dirty="0">
                <a:solidFill>
                  <a:schemeClr val="tx1"/>
                </a:solidFill>
              </a:rPr>
              <a:t>	</a:t>
            </a:r>
            <a:r>
              <a:rPr lang="en-US" sz="1800" dirty="0" smtClean="0">
                <a:solidFill>
                  <a:schemeClr val="tx1"/>
                </a:solidFill>
              </a:rPr>
              <a:t>a</a:t>
            </a:r>
            <a:r>
              <a:rPr lang="en-US" sz="1800" baseline="-25000" dirty="0" smtClean="0">
                <a:solidFill>
                  <a:schemeClr val="tx1"/>
                </a:solidFill>
              </a:rPr>
              <a:t>1</a:t>
            </a:r>
            <a:r>
              <a:rPr lang="en-US" sz="1800" dirty="0" smtClean="0">
                <a:solidFill>
                  <a:schemeClr val="tx1"/>
                </a:solidFill>
              </a:rPr>
              <a:t>,a</a:t>
            </a:r>
            <a:r>
              <a:rPr lang="en-US" sz="1800" baseline="-25000" dirty="0" smtClean="0">
                <a:solidFill>
                  <a:schemeClr val="tx1"/>
                </a:solidFill>
              </a:rPr>
              <a:t>2</a:t>
            </a:r>
            <a:r>
              <a:rPr lang="en-US" sz="1800" dirty="0" smtClean="0">
                <a:solidFill>
                  <a:schemeClr val="tx1"/>
                </a:solidFill>
              </a:rPr>
              <a:t>,b</a:t>
            </a:r>
            <a:r>
              <a:rPr lang="en-US" sz="1800" baseline="-25000" dirty="0" smtClean="0">
                <a:solidFill>
                  <a:schemeClr val="tx1"/>
                </a:solidFill>
              </a:rPr>
              <a:t>1</a:t>
            </a:r>
            <a:r>
              <a:rPr lang="en-US" sz="1800" dirty="0" smtClean="0">
                <a:solidFill>
                  <a:schemeClr val="tx1"/>
                </a:solidFill>
              </a:rPr>
              <a:t>,b</a:t>
            </a:r>
            <a:r>
              <a:rPr lang="en-US" sz="1800" baseline="-25000" dirty="0" smtClean="0">
                <a:solidFill>
                  <a:schemeClr val="tx1"/>
                </a:solidFill>
              </a:rPr>
              <a:t>2</a:t>
            </a:r>
            <a:r>
              <a:rPr lang="en-US" sz="1800" dirty="0" smtClean="0">
                <a:solidFill>
                  <a:schemeClr val="tx1"/>
                </a:solidFill>
              </a:rPr>
              <a:t> – constants for each software product category</a:t>
            </a:r>
          </a:p>
          <a:p>
            <a:pPr algn="l"/>
            <a:r>
              <a:rPr lang="en-US" sz="1800" dirty="0">
                <a:solidFill>
                  <a:schemeClr val="tx1"/>
                </a:solidFill>
              </a:rPr>
              <a:t>	</a:t>
            </a:r>
            <a:r>
              <a:rPr lang="en-US" sz="1800" dirty="0" err="1" smtClean="0">
                <a:solidFill>
                  <a:schemeClr val="tx1"/>
                </a:solidFill>
              </a:rPr>
              <a:t>T</a:t>
            </a:r>
            <a:r>
              <a:rPr lang="en-US" sz="1800" baseline="-25000" dirty="0" err="1" smtClean="0">
                <a:solidFill>
                  <a:schemeClr val="tx1"/>
                </a:solidFill>
              </a:rPr>
              <a:t>dev</a:t>
            </a:r>
            <a:r>
              <a:rPr lang="en-US" sz="1800" dirty="0" smtClean="0">
                <a:solidFill>
                  <a:schemeClr val="tx1"/>
                </a:solidFill>
              </a:rPr>
              <a:t> – estimated time to develop (in Months)</a:t>
            </a:r>
          </a:p>
          <a:p>
            <a:pPr algn="l"/>
            <a:r>
              <a:rPr lang="en-US" sz="1800" dirty="0">
                <a:solidFill>
                  <a:schemeClr val="tx1"/>
                </a:solidFill>
              </a:rPr>
              <a:t>	</a:t>
            </a:r>
            <a:r>
              <a:rPr lang="en-US" sz="1800" dirty="0" smtClean="0">
                <a:solidFill>
                  <a:schemeClr val="tx1"/>
                </a:solidFill>
              </a:rPr>
              <a:t>Efforts – efforts required to develop (in Person Months)</a:t>
            </a:r>
          </a:p>
          <a:p>
            <a:pPr algn="l"/>
            <a:endParaRPr lang="en-US" sz="1800" dirty="0" smtClean="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92457342"/>
              </p:ext>
            </p:extLst>
          </p:nvPr>
        </p:nvGraphicFramePr>
        <p:xfrm>
          <a:off x="838200" y="4572000"/>
          <a:ext cx="7924800" cy="1483360"/>
        </p:xfrm>
        <a:graphic>
          <a:graphicData uri="http://schemas.openxmlformats.org/drawingml/2006/table">
            <a:tbl>
              <a:tblPr firstRow="1" bandRow="1">
                <a:tableStyleId>{5940675A-B579-460E-94D1-54222C63F5DA}</a:tableStyleId>
              </a:tblPr>
              <a:tblGrid>
                <a:gridCol w="1524000"/>
                <a:gridCol w="3124200"/>
                <a:gridCol w="3276600"/>
              </a:tblGrid>
              <a:tr h="370840">
                <a:tc>
                  <a:txBody>
                    <a:bodyPr/>
                    <a:lstStyle/>
                    <a:p>
                      <a:endParaRPr lang="en-US" dirty="0"/>
                    </a:p>
                  </a:txBody>
                  <a:tcPr/>
                </a:tc>
                <a:tc>
                  <a:txBody>
                    <a:bodyPr/>
                    <a:lstStyle/>
                    <a:p>
                      <a:pPr algn="ctr"/>
                      <a:r>
                        <a:rPr lang="en-US" dirty="0" smtClean="0"/>
                        <a:t>Development effort estimation</a:t>
                      </a:r>
                      <a:endParaRPr lang="en-US" dirty="0"/>
                    </a:p>
                  </a:txBody>
                  <a:tcPr/>
                </a:tc>
                <a:tc>
                  <a:txBody>
                    <a:bodyPr/>
                    <a:lstStyle/>
                    <a:p>
                      <a:pPr algn="ctr"/>
                      <a:r>
                        <a:rPr lang="en-US" dirty="0" smtClean="0"/>
                        <a:t>Development time estimation</a:t>
                      </a:r>
                      <a:endParaRPr lang="en-US" dirty="0"/>
                    </a:p>
                  </a:txBody>
                  <a:tcPr/>
                </a:tc>
              </a:tr>
              <a:tr h="370840">
                <a:tc>
                  <a:txBody>
                    <a:bodyPr/>
                    <a:lstStyle/>
                    <a:p>
                      <a:pPr algn="ctr"/>
                      <a:r>
                        <a:rPr lang="en-US" dirty="0" smtClean="0"/>
                        <a:t>Organic</a:t>
                      </a:r>
                      <a:endParaRPr lang="en-US" dirty="0"/>
                    </a:p>
                  </a:txBody>
                  <a:tcPr/>
                </a:tc>
                <a:tc>
                  <a:txBody>
                    <a:bodyPr/>
                    <a:lstStyle/>
                    <a:p>
                      <a:pPr algn="ctr"/>
                      <a:r>
                        <a:rPr lang="en-US" dirty="0" smtClean="0"/>
                        <a:t>2.4 (KLOC)</a:t>
                      </a:r>
                      <a:r>
                        <a:rPr lang="en-US" baseline="30000" dirty="0" smtClean="0"/>
                        <a:t>1.05</a:t>
                      </a:r>
                      <a:r>
                        <a:rPr lang="en-US" dirty="0" smtClean="0"/>
                        <a:t> PM</a:t>
                      </a:r>
                      <a:endParaRPr lang="en-US" dirty="0"/>
                    </a:p>
                  </a:txBody>
                  <a:tcPr/>
                </a:tc>
                <a:tc>
                  <a:txBody>
                    <a:bodyPr/>
                    <a:lstStyle/>
                    <a:p>
                      <a:pPr algn="ctr"/>
                      <a:r>
                        <a:rPr lang="en-US" dirty="0" smtClean="0"/>
                        <a:t>2.5 (effort)</a:t>
                      </a:r>
                      <a:r>
                        <a:rPr lang="en-US" baseline="30000" dirty="0" smtClean="0"/>
                        <a:t>0.38</a:t>
                      </a:r>
                      <a:r>
                        <a:rPr lang="en-US" dirty="0" smtClean="0"/>
                        <a:t> Months</a:t>
                      </a:r>
                      <a:endParaRPr lang="en-US" dirty="0"/>
                    </a:p>
                  </a:txBody>
                  <a:tcPr/>
                </a:tc>
              </a:tr>
              <a:tr h="370840">
                <a:tc>
                  <a:txBody>
                    <a:bodyPr/>
                    <a:lstStyle/>
                    <a:p>
                      <a:pPr algn="ctr"/>
                      <a:r>
                        <a:rPr lang="en-US" dirty="0" smtClean="0"/>
                        <a:t>Semidetached</a:t>
                      </a:r>
                      <a:endParaRPr lang="en-US" dirty="0"/>
                    </a:p>
                  </a:txBody>
                  <a:tcPr/>
                </a:tc>
                <a:tc>
                  <a:txBody>
                    <a:bodyPr/>
                    <a:lstStyle/>
                    <a:p>
                      <a:pPr algn="ctr"/>
                      <a:r>
                        <a:rPr lang="en-US" dirty="0" smtClean="0"/>
                        <a:t>3.0 (KLOC)</a:t>
                      </a:r>
                      <a:r>
                        <a:rPr lang="en-US" baseline="30000" dirty="0" smtClean="0"/>
                        <a:t>1.12</a:t>
                      </a:r>
                      <a:r>
                        <a:rPr lang="en-US" dirty="0" smtClean="0"/>
                        <a:t> PM</a:t>
                      </a:r>
                      <a:endParaRPr lang="en-US" dirty="0"/>
                    </a:p>
                  </a:txBody>
                  <a:tcPr/>
                </a:tc>
                <a:tc>
                  <a:txBody>
                    <a:bodyPr/>
                    <a:lstStyle/>
                    <a:p>
                      <a:pPr algn="ctr"/>
                      <a:r>
                        <a:rPr lang="en-US" dirty="0" smtClean="0"/>
                        <a:t>2.5 (effort)</a:t>
                      </a:r>
                      <a:r>
                        <a:rPr lang="en-US" baseline="30000" dirty="0" smtClean="0"/>
                        <a:t>0.35</a:t>
                      </a:r>
                      <a:r>
                        <a:rPr lang="en-US" dirty="0" smtClean="0"/>
                        <a:t> Months</a:t>
                      </a:r>
                      <a:endParaRPr lang="en-US" dirty="0"/>
                    </a:p>
                  </a:txBody>
                  <a:tcPr/>
                </a:tc>
              </a:tr>
              <a:tr h="370840">
                <a:tc>
                  <a:txBody>
                    <a:bodyPr/>
                    <a:lstStyle/>
                    <a:p>
                      <a:pPr algn="ctr"/>
                      <a:r>
                        <a:rPr lang="en-US" dirty="0" smtClean="0"/>
                        <a:t>Embedded</a:t>
                      </a:r>
                      <a:endParaRPr lang="en-US" dirty="0"/>
                    </a:p>
                  </a:txBody>
                  <a:tcPr/>
                </a:tc>
                <a:tc>
                  <a:txBody>
                    <a:bodyPr/>
                    <a:lstStyle/>
                    <a:p>
                      <a:pPr algn="ctr"/>
                      <a:r>
                        <a:rPr lang="en-US" dirty="0" smtClean="0"/>
                        <a:t>3.6 (KLOC)</a:t>
                      </a:r>
                      <a:r>
                        <a:rPr lang="en-US" baseline="30000" dirty="0" smtClean="0"/>
                        <a:t>1.20</a:t>
                      </a:r>
                      <a:r>
                        <a:rPr lang="en-US" baseline="0" dirty="0" smtClean="0"/>
                        <a:t> PM</a:t>
                      </a:r>
                      <a:endParaRPr lang="en-US" dirty="0"/>
                    </a:p>
                  </a:txBody>
                  <a:tcPr/>
                </a:tc>
                <a:tc>
                  <a:txBody>
                    <a:bodyPr/>
                    <a:lstStyle/>
                    <a:p>
                      <a:pPr algn="ctr"/>
                      <a:r>
                        <a:rPr lang="en-US" dirty="0" smtClean="0"/>
                        <a:t>2.5 (effort)</a:t>
                      </a:r>
                      <a:r>
                        <a:rPr lang="en-US" baseline="30000" dirty="0" smtClean="0"/>
                        <a:t>0.32</a:t>
                      </a:r>
                      <a:r>
                        <a:rPr lang="en-US" dirty="0" smtClean="0"/>
                        <a:t> Months</a:t>
                      </a:r>
                      <a:endParaRPr lang="en-US" dirty="0"/>
                    </a:p>
                  </a:txBody>
                  <a:tcPr/>
                </a:tc>
              </a:tr>
            </a:tbl>
          </a:graphicData>
        </a:graphic>
      </p:graphicFrame>
    </p:spTree>
    <p:extLst>
      <p:ext uri="{BB962C8B-B14F-4D97-AF65-F5344CB8AC3E}">
        <p14:creationId xmlns:p14="http://schemas.microsoft.com/office/powerpoint/2010/main" val="95265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533400"/>
          </a:xfrm>
        </p:spPr>
        <p:txBody>
          <a:bodyPr>
            <a:normAutofit/>
          </a:bodyPr>
          <a:lstStyle/>
          <a:p>
            <a:pPr algn="l"/>
            <a:r>
              <a:rPr lang="en-US" sz="2000" b="1" dirty="0" smtClean="0">
                <a:solidFill>
                  <a:schemeClr val="tx1"/>
                </a:solidFill>
              </a:rPr>
              <a:t>5.7.2 Heuristic Techniques</a:t>
            </a:r>
          </a:p>
          <a:p>
            <a:pPr algn="l"/>
            <a:endParaRPr lang="en-US" sz="1800" b="1" dirty="0">
              <a:solidFill>
                <a:schemeClr val="tx1"/>
              </a:solidFill>
            </a:endParaRPr>
          </a:p>
        </p:txBody>
      </p:sp>
      <p:sp>
        <p:nvSpPr>
          <p:cNvPr id="4" name="Subtitle 2"/>
          <p:cNvSpPr txBox="1">
            <a:spLocks/>
          </p:cNvSpPr>
          <p:nvPr/>
        </p:nvSpPr>
        <p:spPr>
          <a:xfrm>
            <a:off x="242454" y="1295400"/>
            <a:ext cx="8679873" cy="5334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AutoNum type="arabicParenR"/>
            </a:pPr>
            <a:r>
              <a:rPr lang="en-US" sz="1800" b="1" dirty="0" err="1" smtClean="0">
                <a:solidFill>
                  <a:schemeClr val="tx1"/>
                </a:solidFill>
              </a:rPr>
              <a:t>COnstructive</a:t>
            </a:r>
            <a:r>
              <a:rPr lang="en-US" sz="1800" b="1" dirty="0" smtClean="0">
                <a:solidFill>
                  <a:schemeClr val="tx1"/>
                </a:solidFill>
              </a:rPr>
              <a:t> </a:t>
            </a:r>
            <a:r>
              <a:rPr lang="en-US" sz="1800" b="1" dirty="0" err="1" smtClean="0">
                <a:solidFill>
                  <a:schemeClr val="tx1"/>
                </a:solidFill>
              </a:rPr>
              <a:t>COst</a:t>
            </a:r>
            <a:r>
              <a:rPr lang="en-US" sz="1800" b="1" dirty="0" smtClean="0">
                <a:solidFill>
                  <a:schemeClr val="tx1"/>
                </a:solidFill>
              </a:rPr>
              <a:t> estimation </a:t>
            </a:r>
            <a:r>
              <a:rPr lang="en-US" sz="1800" b="1" dirty="0" err="1" smtClean="0">
                <a:solidFill>
                  <a:schemeClr val="tx1"/>
                </a:solidFill>
              </a:rPr>
              <a:t>MOdel</a:t>
            </a:r>
            <a:r>
              <a:rPr lang="en-US" sz="1800" b="1" dirty="0" smtClean="0">
                <a:solidFill>
                  <a:schemeClr val="tx1"/>
                </a:solidFill>
              </a:rPr>
              <a:t> (COCOMO) (Cont.)</a:t>
            </a:r>
          </a:p>
          <a:p>
            <a:pPr algn="l"/>
            <a:r>
              <a:rPr lang="en-US" sz="1800" b="1" dirty="0" smtClean="0">
                <a:solidFill>
                  <a:schemeClr val="tx1"/>
                </a:solidFill>
              </a:rPr>
              <a:t>Basic COCOMO Model: </a:t>
            </a:r>
          </a:p>
          <a:p>
            <a:pPr algn="l"/>
            <a:endParaRPr lang="en-US" sz="1800" b="1" dirty="0" smtClean="0">
              <a:solidFill>
                <a:schemeClr val="tx1"/>
              </a:solidFill>
            </a:endParaRPr>
          </a:p>
          <a:p>
            <a:pPr algn="l"/>
            <a:r>
              <a:rPr lang="en-US" sz="1800" b="1" dirty="0" smtClean="0">
                <a:solidFill>
                  <a:schemeClr val="tx1"/>
                </a:solidFill>
              </a:rPr>
              <a:t>Ex:</a:t>
            </a:r>
            <a:r>
              <a:rPr lang="en-US" sz="1800" dirty="0" smtClean="0">
                <a:solidFill>
                  <a:schemeClr val="tx1"/>
                </a:solidFill>
              </a:rPr>
              <a:t> Assume that the size of an organic type of software product has been estimated to be 32,000 lines of source code. Assume that the average salary of software developers in Rs. 15,000 per month. Determine the effort required to develop the software product, the nominal development time, and the cost of develop the product.</a:t>
            </a:r>
          </a:p>
          <a:p>
            <a:pPr algn="l"/>
            <a:r>
              <a:rPr lang="en-US" sz="1800" b="1" dirty="0" smtClean="0">
                <a:solidFill>
                  <a:schemeClr val="tx1"/>
                </a:solidFill>
              </a:rPr>
              <a:t>Solution:</a:t>
            </a:r>
          </a:p>
          <a:p>
            <a:pPr algn="l"/>
            <a:r>
              <a:rPr lang="en-US" sz="1800" dirty="0" smtClean="0">
                <a:solidFill>
                  <a:schemeClr val="tx1"/>
                </a:solidFill>
              </a:rPr>
              <a:t>Efforts = 2.4 x (32)</a:t>
            </a:r>
            <a:r>
              <a:rPr lang="en-US" sz="1800" baseline="30000" dirty="0" smtClean="0">
                <a:solidFill>
                  <a:schemeClr val="tx1"/>
                </a:solidFill>
              </a:rPr>
              <a:t>1.05</a:t>
            </a:r>
            <a:r>
              <a:rPr lang="en-US" sz="1800" dirty="0" smtClean="0">
                <a:solidFill>
                  <a:schemeClr val="tx1"/>
                </a:solidFill>
              </a:rPr>
              <a:t> = 91 Person Months (PM)</a:t>
            </a:r>
          </a:p>
          <a:p>
            <a:pPr algn="l"/>
            <a:r>
              <a:rPr lang="en-US" sz="1800" dirty="0" smtClean="0">
                <a:solidFill>
                  <a:schemeClr val="tx1"/>
                </a:solidFill>
              </a:rPr>
              <a:t>Nominal development time = 2.5 x (91)</a:t>
            </a:r>
            <a:r>
              <a:rPr lang="en-US" sz="1800" baseline="30000" dirty="0" smtClean="0">
                <a:solidFill>
                  <a:schemeClr val="tx1"/>
                </a:solidFill>
              </a:rPr>
              <a:t>0.38</a:t>
            </a:r>
            <a:r>
              <a:rPr lang="en-US" sz="1800" dirty="0" smtClean="0">
                <a:solidFill>
                  <a:schemeClr val="tx1"/>
                </a:solidFill>
              </a:rPr>
              <a:t> = 14 Months</a:t>
            </a:r>
          </a:p>
          <a:p>
            <a:pPr algn="l"/>
            <a:r>
              <a:rPr lang="en-US" sz="1800" dirty="0" smtClean="0">
                <a:solidFill>
                  <a:schemeClr val="tx1"/>
                </a:solidFill>
              </a:rPr>
              <a:t>Cost = 91 x 15,000 = Rs. 1,465,000</a:t>
            </a:r>
          </a:p>
        </p:txBody>
      </p:sp>
    </p:spTree>
    <p:extLst>
      <p:ext uri="{BB962C8B-B14F-4D97-AF65-F5344CB8AC3E}">
        <p14:creationId xmlns:p14="http://schemas.microsoft.com/office/powerpoint/2010/main" val="554235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533400"/>
          </a:xfrm>
        </p:spPr>
        <p:txBody>
          <a:bodyPr>
            <a:normAutofit/>
          </a:bodyPr>
          <a:lstStyle/>
          <a:p>
            <a:pPr algn="l"/>
            <a:r>
              <a:rPr lang="en-US" sz="2000" b="1" dirty="0" smtClean="0">
                <a:solidFill>
                  <a:schemeClr val="tx1"/>
                </a:solidFill>
              </a:rPr>
              <a:t>5.7.2 Heuristic Techniques</a:t>
            </a:r>
          </a:p>
          <a:p>
            <a:pPr algn="l"/>
            <a:endParaRPr lang="en-US" sz="1800" b="1" dirty="0">
              <a:solidFill>
                <a:schemeClr val="tx1"/>
              </a:solidFill>
            </a:endParaRPr>
          </a:p>
        </p:txBody>
      </p:sp>
      <p:sp>
        <p:nvSpPr>
          <p:cNvPr id="4" name="Subtitle 2"/>
          <p:cNvSpPr txBox="1">
            <a:spLocks/>
          </p:cNvSpPr>
          <p:nvPr/>
        </p:nvSpPr>
        <p:spPr>
          <a:xfrm>
            <a:off x="242454" y="1295400"/>
            <a:ext cx="8679873" cy="5334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AutoNum type="arabicParenR"/>
            </a:pPr>
            <a:r>
              <a:rPr lang="en-US" sz="1800" b="1" dirty="0" err="1" smtClean="0">
                <a:solidFill>
                  <a:schemeClr val="tx1"/>
                </a:solidFill>
              </a:rPr>
              <a:t>COnstructive</a:t>
            </a:r>
            <a:r>
              <a:rPr lang="en-US" sz="1800" b="1" dirty="0" smtClean="0">
                <a:solidFill>
                  <a:schemeClr val="tx1"/>
                </a:solidFill>
              </a:rPr>
              <a:t> </a:t>
            </a:r>
            <a:r>
              <a:rPr lang="en-US" sz="1800" b="1" dirty="0" err="1" smtClean="0">
                <a:solidFill>
                  <a:schemeClr val="tx1"/>
                </a:solidFill>
              </a:rPr>
              <a:t>COst</a:t>
            </a:r>
            <a:r>
              <a:rPr lang="en-US" sz="1800" b="1" dirty="0" smtClean="0">
                <a:solidFill>
                  <a:schemeClr val="tx1"/>
                </a:solidFill>
              </a:rPr>
              <a:t> estimation </a:t>
            </a:r>
            <a:r>
              <a:rPr lang="en-US" sz="1800" b="1" dirty="0" err="1" smtClean="0">
                <a:solidFill>
                  <a:schemeClr val="tx1"/>
                </a:solidFill>
              </a:rPr>
              <a:t>MOdel</a:t>
            </a:r>
            <a:r>
              <a:rPr lang="en-US" sz="1800" b="1" dirty="0" smtClean="0">
                <a:solidFill>
                  <a:schemeClr val="tx1"/>
                </a:solidFill>
              </a:rPr>
              <a:t> (COCOMO) (Cont.)</a:t>
            </a:r>
          </a:p>
          <a:p>
            <a:pPr algn="l"/>
            <a:r>
              <a:rPr lang="en-US" sz="1800" b="1" dirty="0" smtClean="0">
                <a:solidFill>
                  <a:schemeClr val="tx1"/>
                </a:solidFill>
              </a:rPr>
              <a:t>Intermediate COCOMO Model: </a:t>
            </a:r>
          </a:p>
          <a:p>
            <a:pPr marL="285750" indent="-285750" algn="l">
              <a:buFontTx/>
              <a:buChar char="-"/>
            </a:pPr>
            <a:r>
              <a:rPr lang="en-US" sz="1800" dirty="0" smtClean="0">
                <a:solidFill>
                  <a:schemeClr val="tx1"/>
                </a:solidFill>
              </a:rPr>
              <a:t>Basic COCOMO assumes that effort and development time are functions of the product size alone.</a:t>
            </a:r>
          </a:p>
          <a:p>
            <a:pPr marL="285750" indent="-285750" algn="l">
              <a:buFontTx/>
              <a:buChar char="-"/>
            </a:pPr>
            <a:r>
              <a:rPr lang="en-US" sz="1800" dirty="0" smtClean="0">
                <a:solidFill>
                  <a:schemeClr val="tx1"/>
                </a:solidFill>
              </a:rPr>
              <a:t>The intermediate COCOMO model recognize all other project parameters which may affect effort and development time; It refines the initial estimate obtained using the basic COCOMO expression by using a set of 15 cost drivers (multipliers) based on various attributes of software development</a:t>
            </a:r>
          </a:p>
          <a:p>
            <a:pPr algn="l"/>
            <a:endParaRPr lang="en-US" sz="1800" dirty="0" smtClean="0">
              <a:solidFill>
                <a:schemeClr val="tx1"/>
              </a:solidFill>
            </a:endParaRPr>
          </a:p>
          <a:p>
            <a:pPr marL="285750" indent="-285750" algn="l">
              <a:buFontTx/>
              <a:buChar char="-"/>
            </a:pPr>
            <a:r>
              <a:rPr lang="en-US" sz="1800" dirty="0" smtClean="0">
                <a:solidFill>
                  <a:schemeClr val="tx1"/>
                </a:solidFill>
              </a:rPr>
              <a:t>Different cost drivers:</a:t>
            </a:r>
          </a:p>
          <a:p>
            <a:pPr marL="342900" indent="-342900" algn="l">
              <a:buAutoNum type="arabicParenR"/>
            </a:pPr>
            <a:r>
              <a:rPr lang="en-US" sz="1800" dirty="0" smtClean="0">
                <a:solidFill>
                  <a:schemeClr val="tx1"/>
                </a:solidFill>
              </a:rPr>
              <a:t>Product related: complexity of the product, reliability</a:t>
            </a:r>
          </a:p>
          <a:p>
            <a:pPr marL="342900" indent="-342900" algn="l">
              <a:buAutoNum type="arabicParenR"/>
            </a:pPr>
            <a:r>
              <a:rPr lang="en-US" sz="1800" dirty="0" smtClean="0">
                <a:solidFill>
                  <a:schemeClr val="tx1"/>
                </a:solidFill>
              </a:rPr>
              <a:t>Computer related: Execution speed, storage space etc.</a:t>
            </a:r>
          </a:p>
          <a:p>
            <a:pPr marL="342900" indent="-342900" algn="l">
              <a:buAutoNum type="arabicParenR"/>
            </a:pPr>
            <a:r>
              <a:rPr lang="en-US" sz="1800" dirty="0" smtClean="0">
                <a:solidFill>
                  <a:schemeClr val="tx1"/>
                </a:solidFill>
              </a:rPr>
              <a:t>Personnel related: experience level, programming / analysis capability</a:t>
            </a:r>
          </a:p>
          <a:p>
            <a:pPr marL="342900" indent="-342900" algn="l">
              <a:buAutoNum type="arabicParenR"/>
            </a:pPr>
            <a:r>
              <a:rPr lang="en-US" sz="1800" dirty="0" smtClean="0">
                <a:solidFill>
                  <a:schemeClr val="tx1"/>
                </a:solidFill>
              </a:rPr>
              <a:t>Development environment related: automation tools (e.g. CASE tool)</a:t>
            </a:r>
          </a:p>
        </p:txBody>
      </p:sp>
    </p:spTree>
    <p:extLst>
      <p:ext uri="{BB962C8B-B14F-4D97-AF65-F5344CB8AC3E}">
        <p14:creationId xmlns:p14="http://schemas.microsoft.com/office/powerpoint/2010/main" val="316165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5.7.3 Analytical Estimation Techniques : Halstead’s software science</a:t>
            </a:r>
          </a:p>
          <a:p>
            <a:pPr algn="l"/>
            <a:endParaRPr lang="en-US" sz="1800" b="1" dirty="0">
              <a:solidFill>
                <a:schemeClr val="tx1"/>
              </a:solidFill>
            </a:endParaRPr>
          </a:p>
        </p:txBody>
      </p:sp>
      <p:sp>
        <p:nvSpPr>
          <p:cNvPr id="4" name="Subtitle 2"/>
          <p:cNvSpPr txBox="1">
            <a:spLocks/>
          </p:cNvSpPr>
          <p:nvPr/>
        </p:nvSpPr>
        <p:spPr>
          <a:xfrm>
            <a:off x="242454" y="1295400"/>
            <a:ext cx="8679873" cy="5334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Tx/>
              <a:buChar char="-"/>
            </a:pPr>
            <a:r>
              <a:rPr lang="en-US" sz="1800" dirty="0" smtClean="0">
                <a:solidFill>
                  <a:schemeClr val="tx1"/>
                </a:solidFill>
              </a:rPr>
              <a:t>To measure size, development effort, and development cost of software products</a:t>
            </a:r>
          </a:p>
          <a:p>
            <a:pPr algn="l"/>
            <a:r>
              <a:rPr lang="en-US" sz="1800" dirty="0" smtClean="0">
                <a:solidFill>
                  <a:schemeClr val="tx1"/>
                </a:solidFill>
              </a:rPr>
              <a:t>For a given program, Let</a:t>
            </a:r>
          </a:p>
          <a:p>
            <a:pPr algn="l"/>
            <a:r>
              <a:rPr lang="en-US" sz="1800" dirty="0" smtClean="0">
                <a:solidFill>
                  <a:schemeClr val="tx1"/>
                </a:solidFill>
              </a:rPr>
              <a:t>n</a:t>
            </a:r>
            <a:r>
              <a:rPr lang="en-US" sz="1800" baseline="-25000" dirty="0" smtClean="0">
                <a:solidFill>
                  <a:schemeClr val="tx1"/>
                </a:solidFill>
              </a:rPr>
              <a:t>1</a:t>
            </a:r>
            <a:r>
              <a:rPr lang="en-US" sz="1800" dirty="0" smtClean="0">
                <a:solidFill>
                  <a:schemeClr val="tx1"/>
                </a:solidFill>
              </a:rPr>
              <a:t>- no. of unique operators used in the program</a:t>
            </a:r>
          </a:p>
          <a:p>
            <a:pPr algn="l"/>
            <a:r>
              <a:rPr lang="en-US" sz="1800" dirty="0" smtClean="0">
                <a:solidFill>
                  <a:schemeClr val="tx1"/>
                </a:solidFill>
              </a:rPr>
              <a:t>n</a:t>
            </a:r>
            <a:r>
              <a:rPr lang="en-US" sz="1800" baseline="-25000" dirty="0" smtClean="0">
                <a:solidFill>
                  <a:schemeClr val="tx1"/>
                </a:solidFill>
              </a:rPr>
              <a:t>2</a:t>
            </a:r>
            <a:r>
              <a:rPr lang="en-US" sz="1800" dirty="0" smtClean="0">
                <a:solidFill>
                  <a:schemeClr val="tx1"/>
                </a:solidFill>
              </a:rPr>
              <a:t>- no. of unique operands used in the program</a:t>
            </a:r>
          </a:p>
          <a:p>
            <a:pPr algn="l"/>
            <a:r>
              <a:rPr lang="en-US" sz="1800" dirty="0" smtClean="0">
                <a:solidFill>
                  <a:schemeClr val="tx1"/>
                </a:solidFill>
              </a:rPr>
              <a:t>N</a:t>
            </a:r>
            <a:r>
              <a:rPr lang="en-US" sz="1800" baseline="-25000" dirty="0" smtClean="0">
                <a:solidFill>
                  <a:schemeClr val="tx1"/>
                </a:solidFill>
              </a:rPr>
              <a:t>1</a:t>
            </a:r>
            <a:r>
              <a:rPr lang="en-US" sz="1800" dirty="0" smtClean="0">
                <a:solidFill>
                  <a:schemeClr val="tx1"/>
                </a:solidFill>
              </a:rPr>
              <a:t>- total no. of operators used in the program</a:t>
            </a:r>
          </a:p>
          <a:p>
            <a:pPr algn="l"/>
            <a:r>
              <a:rPr lang="en-US" sz="1800" dirty="0" smtClean="0">
                <a:solidFill>
                  <a:schemeClr val="tx1"/>
                </a:solidFill>
              </a:rPr>
              <a:t>N</a:t>
            </a:r>
            <a:r>
              <a:rPr lang="en-US" sz="1800" baseline="-25000" dirty="0" smtClean="0">
                <a:solidFill>
                  <a:schemeClr val="tx1"/>
                </a:solidFill>
              </a:rPr>
              <a:t>2</a:t>
            </a:r>
            <a:r>
              <a:rPr lang="en-US" sz="1800" dirty="0" smtClean="0">
                <a:solidFill>
                  <a:schemeClr val="tx1"/>
                </a:solidFill>
              </a:rPr>
              <a:t>- total no. of operands used in the program</a:t>
            </a:r>
          </a:p>
          <a:p>
            <a:pPr algn="l"/>
            <a:endParaRPr lang="en-US" sz="1800" dirty="0">
              <a:solidFill>
                <a:schemeClr val="tx1"/>
              </a:solidFill>
            </a:endParaRPr>
          </a:p>
          <a:p>
            <a:pPr marL="285750" indent="-285750" algn="l">
              <a:buFontTx/>
              <a:buChar char="-"/>
            </a:pPr>
            <a:r>
              <a:rPr lang="en-US" sz="1800" b="1" dirty="0" smtClean="0">
                <a:solidFill>
                  <a:schemeClr val="tx1"/>
                </a:solidFill>
              </a:rPr>
              <a:t>How to identify operators?</a:t>
            </a:r>
          </a:p>
          <a:p>
            <a:pPr algn="l"/>
            <a:r>
              <a:rPr lang="en-US" sz="1800" dirty="0" smtClean="0">
                <a:solidFill>
                  <a:schemeClr val="tx1"/>
                </a:solidFill>
              </a:rPr>
              <a:t>Arithmetic, Logical, assignment operators</a:t>
            </a:r>
          </a:p>
          <a:p>
            <a:pPr algn="l"/>
            <a:r>
              <a:rPr lang="en-US" sz="1800" dirty="0" smtClean="0">
                <a:solidFill>
                  <a:schemeClr val="tx1"/>
                </a:solidFill>
              </a:rPr>
              <a:t>() and {}</a:t>
            </a:r>
          </a:p>
          <a:p>
            <a:pPr algn="l"/>
            <a:r>
              <a:rPr lang="en-US" sz="1800" dirty="0" smtClean="0">
                <a:solidFill>
                  <a:schemeClr val="tx1"/>
                </a:solidFill>
              </a:rPr>
              <a:t>Label of GOTO statement</a:t>
            </a:r>
          </a:p>
          <a:p>
            <a:pPr algn="l"/>
            <a:r>
              <a:rPr lang="en-US" sz="1800" dirty="0" smtClean="0">
                <a:solidFill>
                  <a:schemeClr val="tx1"/>
                </a:solidFill>
              </a:rPr>
              <a:t>If, if…then…else…</a:t>
            </a:r>
            <a:r>
              <a:rPr lang="en-US" sz="1800" dirty="0" err="1" smtClean="0">
                <a:solidFill>
                  <a:schemeClr val="tx1"/>
                </a:solidFill>
              </a:rPr>
              <a:t>endif</a:t>
            </a:r>
            <a:r>
              <a:rPr lang="en-US" sz="1800" dirty="0" smtClean="0">
                <a:solidFill>
                  <a:schemeClr val="tx1"/>
                </a:solidFill>
              </a:rPr>
              <a:t>, while, for, do ;</a:t>
            </a:r>
          </a:p>
          <a:p>
            <a:pPr marL="285750" indent="-285750" algn="l">
              <a:buFontTx/>
              <a:buChar char="-"/>
            </a:pPr>
            <a:r>
              <a:rPr lang="en-US" sz="1800" b="1" dirty="0" smtClean="0">
                <a:solidFill>
                  <a:schemeClr val="tx1"/>
                </a:solidFill>
              </a:rPr>
              <a:t>How to identify operands?</a:t>
            </a:r>
          </a:p>
          <a:p>
            <a:pPr algn="l"/>
            <a:r>
              <a:rPr lang="en-US" sz="1800" dirty="0" smtClean="0">
                <a:solidFill>
                  <a:schemeClr val="tx1"/>
                </a:solidFill>
              </a:rPr>
              <a:t>Function name, variable name, function name in function call, arguments in function call</a:t>
            </a:r>
          </a:p>
          <a:p>
            <a:pPr algn="l"/>
            <a:endParaRPr lang="en-US" sz="1800" dirty="0" smtClean="0">
              <a:solidFill>
                <a:srgbClr val="FF0000"/>
              </a:solidFill>
            </a:endParaRPr>
          </a:p>
          <a:p>
            <a:pPr algn="l"/>
            <a:r>
              <a:rPr lang="en-US" sz="1800" dirty="0" smtClean="0">
                <a:solidFill>
                  <a:srgbClr val="FF0000"/>
                </a:solidFill>
              </a:rPr>
              <a:t>But remember…! Parameter list in function declaration is not considered as operands</a:t>
            </a:r>
          </a:p>
          <a:p>
            <a:pPr algn="l"/>
            <a:endParaRPr lang="en-US" sz="1800" dirty="0" smtClean="0">
              <a:solidFill>
                <a:schemeClr val="tx1"/>
              </a:solidFill>
            </a:endParaRPr>
          </a:p>
        </p:txBody>
      </p:sp>
    </p:spTree>
    <p:extLst>
      <p:ext uri="{BB962C8B-B14F-4D97-AF65-F5344CB8AC3E}">
        <p14:creationId xmlns:p14="http://schemas.microsoft.com/office/powerpoint/2010/main" val="2990330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5.7.3 Analytical Estimation Techniques : Halstead’s software science</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lphaLcParenR"/>
            </a:pPr>
            <a:r>
              <a:rPr lang="en-US" sz="1800" b="1" dirty="0" smtClean="0">
                <a:solidFill>
                  <a:schemeClr val="tx1"/>
                </a:solidFill>
              </a:rPr>
              <a:t>Length and vocabulary:</a:t>
            </a:r>
          </a:p>
          <a:p>
            <a:pPr algn="l"/>
            <a:r>
              <a:rPr lang="en-US" sz="1800" b="1" dirty="0" smtClean="0">
                <a:solidFill>
                  <a:schemeClr val="tx1"/>
                </a:solidFill>
              </a:rPr>
              <a:t>	</a:t>
            </a:r>
            <a:r>
              <a:rPr lang="en-US" sz="1800" dirty="0" smtClean="0">
                <a:solidFill>
                  <a:schemeClr val="tx1"/>
                </a:solidFill>
              </a:rPr>
              <a:t>Length of a program (N) = N</a:t>
            </a:r>
            <a:r>
              <a:rPr lang="en-US" sz="1800" baseline="-25000" dirty="0" smtClean="0">
                <a:solidFill>
                  <a:schemeClr val="tx1"/>
                </a:solidFill>
              </a:rPr>
              <a:t>1</a:t>
            </a:r>
            <a:r>
              <a:rPr lang="en-US" sz="1800" dirty="0" smtClean="0">
                <a:solidFill>
                  <a:schemeClr val="tx1"/>
                </a:solidFill>
              </a:rPr>
              <a:t> + N</a:t>
            </a:r>
            <a:r>
              <a:rPr lang="en-US" sz="1800" baseline="-25000" dirty="0" smtClean="0">
                <a:solidFill>
                  <a:schemeClr val="tx1"/>
                </a:solidFill>
              </a:rPr>
              <a:t>2</a:t>
            </a:r>
          </a:p>
          <a:p>
            <a:pPr algn="l"/>
            <a:r>
              <a:rPr lang="en-US" sz="1800" dirty="0">
                <a:solidFill>
                  <a:schemeClr val="tx1"/>
                </a:solidFill>
              </a:rPr>
              <a:t>	</a:t>
            </a:r>
            <a:r>
              <a:rPr lang="en-US" sz="1800" dirty="0" smtClean="0">
                <a:solidFill>
                  <a:schemeClr val="tx1"/>
                </a:solidFill>
              </a:rPr>
              <a:t>Program’s vocabulary (n) = n</a:t>
            </a:r>
            <a:r>
              <a:rPr lang="en-US" sz="1800" baseline="-25000" dirty="0" smtClean="0">
                <a:solidFill>
                  <a:schemeClr val="tx1"/>
                </a:solidFill>
              </a:rPr>
              <a:t>1</a:t>
            </a:r>
            <a:r>
              <a:rPr lang="en-US" sz="1800" dirty="0" smtClean="0">
                <a:solidFill>
                  <a:schemeClr val="tx1"/>
                </a:solidFill>
              </a:rPr>
              <a:t>+n</a:t>
            </a:r>
            <a:r>
              <a:rPr lang="en-US" sz="1800" baseline="-25000" dirty="0" smtClean="0">
                <a:solidFill>
                  <a:schemeClr val="tx1"/>
                </a:solidFill>
              </a:rPr>
              <a:t>2</a:t>
            </a:r>
          </a:p>
          <a:p>
            <a:pPr marL="342900" indent="-342900" algn="l">
              <a:buFont typeface="+mj-lt"/>
              <a:buAutoNum type="alphaLcParenR" startAt="2"/>
            </a:pPr>
            <a:r>
              <a:rPr lang="en-US" sz="1800" b="1" dirty="0" smtClean="0">
                <a:solidFill>
                  <a:schemeClr val="tx1"/>
                </a:solidFill>
              </a:rPr>
              <a:t>Program’s Volume:</a:t>
            </a:r>
          </a:p>
          <a:p>
            <a:pPr marL="285750" indent="-285750" algn="l">
              <a:buFontTx/>
              <a:buChar char="-"/>
            </a:pPr>
            <a:r>
              <a:rPr lang="en-US" sz="1800" dirty="0" smtClean="0">
                <a:solidFill>
                  <a:schemeClr val="tx1"/>
                </a:solidFill>
              </a:rPr>
              <a:t>Length of a program depends on choice of operators and operands</a:t>
            </a:r>
          </a:p>
          <a:p>
            <a:pPr marL="285750" indent="-285750" algn="l">
              <a:buFontTx/>
              <a:buChar char="-"/>
            </a:pPr>
            <a:r>
              <a:rPr lang="en-US" sz="1800" dirty="0" smtClean="0">
                <a:solidFill>
                  <a:schemeClr val="tx1"/>
                </a:solidFill>
              </a:rPr>
              <a:t>For the same programming problem, length of program may differ because of programming style and programming language used</a:t>
            </a:r>
          </a:p>
          <a:p>
            <a:pPr algn="l"/>
            <a:r>
              <a:rPr lang="en-US" sz="1800" dirty="0" smtClean="0">
                <a:solidFill>
                  <a:schemeClr val="tx1"/>
                </a:solidFill>
              </a:rPr>
              <a:t>     V = N Log</a:t>
            </a:r>
            <a:r>
              <a:rPr lang="en-US" sz="1800" baseline="-25000" dirty="0" smtClean="0">
                <a:solidFill>
                  <a:schemeClr val="tx1"/>
                </a:solidFill>
              </a:rPr>
              <a:t>2</a:t>
            </a:r>
            <a:r>
              <a:rPr lang="en-US" sz="1800" dirty="0" smtClean="0">
                <a:solidFill>
                  <a:schemeClr val="tx1"/>
                </a:solidFill>
              </a:rPr>
              <a:t> n   where	V - min. no. of bits need to encode the program</a:t>
            </a:r>
          </a:p>
          <a:p>
            <a:pPr algn="l"/>
            <a:r>
              <a:rPr lang="en-US" sz="1800" dirty="0">
                <a:solidFill>
                  <a:schemeClr val="tx1"/>
                </a:solidFill>
              </a:rPr>
              <a:t>	</a:t>
            </a:r>
            <a:r>
              <a:rPr lang="en-US" sz="1800" dirty="0" smtClean="0">
                <a:solidFill>
                  <a:schemeClr val="tx1"/>
                </a:solidFill>
              </a:rPr>
              <a:t>		n - unique different identifiers / program’s vocabulary</a:t>
            </a:r>
          </a:p>
          <a:p>
            <a:pPr algn="l"/>
            <a:r>
              <a:rPr lang="en-US" sz="1800" dirty="0" smtClean="0">
                <a:solidFill>
                  <a:schemeClr val="tx1"/>
                </a:solidFill>
              </a:rPr>
              <a:t>So, we need N Log</a:t>
            </a:r>
            <a:r>
              <a:rPr lang="en-US" sz="1800" baseline="-25000" dirty="0" smtClean="0">
                <a:solidFill>
                  <a:schemeClr val="tx1"/>
                </a:solidFill>
              </a:rPr>
              <a:t>2</a:t>
            </a:r>
            <a:r>
              <a:rPr lang="en-US" sz="1800" dirty="0" smtClean="0">
                <a:solidFill>
                  <a:schemeClr val="tx1"/>
                </a:solidFill>
              </a:rPr>
              <a:t> n bits to store a program having length N</a:t>
            </a:r>
          </a:p>
          <a:p>
            <a:pPr algn="l"/>
            <a:r>
              <a:rPr lang="en-US" sz="1800" b="1" dirty="0" smtClean="0">
                <a:solidFill>
                  <a:schemeClr val="tx1"/>
                </a:solidFill>
              </a:rPr>
              <a:t>c) Potential Minimum Volume:</a:t>
            </a:r>
          </a:p>
          <a:p>
            <a:pPr marL="285750" indent="-285750" algn="l">
              <a:buFontTx/>
              <a:buChar char="-"/>
            </a:pPr>
            <a:r>
              <a:rPr lang="en-US" sz="1800" dirty="0" smtClean="0">
                <a:solidFill>
                  <a:schemeClr val="tx1"/>
                </a:solidFill>
              </a:rPr>
              <a:t>The potential minimum volume V* is defined as the volume of the most succinct program in which a problem can be coded. The minimum volume is obtained when the program can be expressed using a single source code instruction, say a function call like foo ();</a:t>
            </a:r>
          </a:p>
          <a:p>
            <a:pPr marL="285750" indent="-285750" algn="l">
              <a:buFontTx/>
              <a:buChar char="-"/>
            </a:pPr>
            <a:r>
              <a:rPr lang="en-US" sz="1800" dirty="0" smtClean="0">
                <a:solidFill>
                  <a:schemeClr val="tx1"/>
                </a:solidFill>
              </a:rPr>
              <a:t>Thus if an algorithm operates on input and output data (d</a:t>
            </a:r>
            <a:r>
              <a:rPr lang="en-US" sz="1800" baseline="-25000" dirty="0" smtClean="0">
                <a:solidFill>
                  <a:schemeClr val="tx1"/>
                </a:solidFill>
              </a:rPr>
              <a:t>1</a:t>
            </a:r>
            <a:r>
              <a:rPr lang="en-US" sz="1800" dirty="0" smtClean="0">
                <a:solidFill>
                  <a:schemeClr val="tx1"/>
                </a:solidFill>
              </a:rPr>
              <a:t>, d</a:t>
            </a:r>
            <a:r>
              <a:rPr lang="en-US" sz="1800" baseline="-25000" dirty="0" smtClean="0">
                <a:solidFill>
                  <a:schemeClr val="tx1"/>
                </a:solidFill>
              </a:rPr>
              <a:t>2</a:t>
            </a:r>
            <a:r>
              <a:rPr lang="en-US" sz="1800" dirty="0" smtClean="0">
                <a:solidFill>
                  <a:schemeClr val="tx1"/>
                </a:solidFill>
              </a:rPr>
              <a:t>, … , </a:t>
            </a:r>
            <a:r>
              <a:rPr lang="en-US" sz="1800" dirty="0" err="1" smtClean="0">
                <a:solidFill>
                  <a:schemeClr val="tx1"/>
                </a:solidFill>
              </a:rPr>
              <a:t>d</a:t>
            </a:r>
            <a:r>
              <a:rPr lang="en-US" sz="1800" baseline="-25000" dirty="0" err="1" smtClean="0">
                <a:solidFill>
                  <a:schemeClr val="tx1"/>
                </a:solidFill>
              </a:rPr>
              <a:t>n</a:t>
            </a:r>
            <a:r>
              <a:rPr lang="en-US" sz="1800" dirty="0" smtClean="0">
                <a:solidFill>
                  <a:schemeClr val="tx1"/>
                </a:solidFill>
              </a:rPr>
              <a:t>) the most succinct program would be f(d</a:t>
            </a:r>
            <a:r>
              <a:rPr lang="en-US" sz="1800" baseline="-25000" dirty="0" smtClean="0">
                <a:solidFill>
                  <a:schemeClr val="tx1"/>
                </a:solidFill>
              </a:rPr>
              <a:t>1</a:t>
            </a:r>
            <a:r>
              <a:rPr lang="en-US" sz="1800" dirty="0" smtClean="0">
                <a:solidFill>
                  <a:schemeClr val="tx1"/>
                </a:solidFill>
              </a:rPr>
              <a:t>,d</a:t>
            </a:r>
            <a:r>
              <a:rPr lang="en-US" sz="1800" baseline="-25000" dirty="0" smtClean="0">
                <a:solidFill>
                  <a:schemeClr val="tx1"/>
                </a:solidFill>
              </a:rPr>
              <a:t>2</a:t>
            </a:r>
            <a:r>
              <a:rPr lang="en-US" sz="1800" dirty="0" smtClean="0">
                <a:solidFill>
                  <a:schemeClr val="tx1"/>
                </a:solidFill>
              </a:rPr>
              <a:t>,…,</a:t>
            </a:r>
            <a:r>
              <a:rPr lang="en-US" sz="1800" dirty="0" err="1" smtClean="0">
                <a:solidFill>
                  <a:schemeClr val="tx1"/>
                </a:solidFill>
              </a:rPr>
              <a:t>d</a:t>
            </a:r>
            <a:r>
              <a:rPr lang="en-US" sz="1800" baseline="-25000" dirty="0" err="1" smtClean="0">
                <a:solidFill>
                  <a:schemeClr val="tx1"/>
                </a:solidFill>
              </a:rPr>
              <a:t>n</a:t>
            </a:r>
            <a:r>
              <a:rPr lang="en-US" sz="1800" dirty="0" smtClean="0">
                <a:solidFill>
                  <a:schemeClr val="tx1"/>
                </a:solidFill>
              </a:rPr>
              <a:t>); for which n</a:t>
            </a:r>
            <a:r>
              <a:rPr lang="en-US" sz="1800" baseline="-25000" dirty="0" smtClean="0">
                <a:solidFill>
                  <a:schemeClr val="tx1"/>
                </a:solidFill>
              </a:rPr>
              <a:t>1</a:t>
            </a:r>
            <a:r>
              <a:rPr lang="en-US" sz="1800" dirty="0" smtClean="0">
                <a:solidFill>
                  <a:schemeClr val="tx1"/>
                </a:solidFill>
              </a:rPr>
              <a:t>=2, n</a:t>
            </a:r>
            <a:r>
              <a:rPr lang="en-US" sz="1800" baseline="-25000" dirty="0" smtClean="0">
                <a:solidFill>
                  <a:schemeClr val="tx1"/>
                </a:solidFill>
              </a:rPr>
              <a:t>2</a:t>
            </a:r>
            <a:r>
              <a:rPr lang="en-US" sz="1800" dirty="0" smtClean="0">
                <a:solidFill>
                  <a:schemeClr val="tx1"/>
                </a:solidFill>
              </a:rPr>
              <a:t>=n therefore</a:t>
            </a:r>
            <a:endParaRPr lang="en-US" sz="1400" dirty="0">
              <a:solidFill>
                <a:schemeClr val="tx1"/>
              </a:solidFill>
            </a:endParaRPr>
          </a:p>
        </p:txBody>
      </p:sp>
    </p:spTree>
    <p:extLst>
      <p:ext uri="{BB962C8B-B14F-4D97-AF65-F5344CB8AC3E}">
        <p14:creationId xmlns:p14="http://schemas.microsoft.com/office/powerpoint/2010/main" val="214317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fontScale="90000"/>
          </a:bodyPr>
          <a:lstStyle/>
          <a:p>
            <a:r>
              <a:rPr lang="en-US" dirty="0" smtClean="0"/>
              <a:t>Metrics for Project Size Estimation</a:t>
            </a:r>
            <a:endParaRPr lang="en-US" dirty="0"/>
          </a:p>
        </p:txBody>
      </p:sp>
      <p:sp>
        <p:nvSpPr>
          <p:cNvPr id="3" name="Subtitle 2"/>
          <p:cNvSpPr>
            <a:spLocks noGrp="1"/>
          </p:cNvSpPr>
          <p:nvPr>
            <p:ph type="subTitle" idx="1"/>
          </p:nvPr>
        </p:nvSpPr>
        <p:spPr>
          <a:xfrm>
            <a:off x="228600" y="838200"/>
            <a:ext cx="8686800" cy="381000"/>
          </a:xfrm>
        </p:spPr>
        <p:txBody>
          <a:bodyPr>
            <a:normAutofit lnSpcReduction="10000"/>
          </a:bodyPr>
          <a:lstStyle/>
          <a:p>
            <a:pPr algn="l"/>
            <a:r>
              <a:rPr lang="en-US" sz="2000" b="1" dirty="0" smtClean="0">
                <a:solidFill>
                  <a:schemeClr val="tx1"/>
                </a:solidFill>
              </a:rPr>
              <a:t>5.7.3 Analytical Estimation Techniques : Halstead’s software science</a:t>
            </a:r>
          </a:p>
          <a:p>
            <a:pPr algn="l"/>
            <a:endParaRPr lang="en-US" sz="1800" b="1" dirty="0">
              <a:solidFill>
                <a:schemeClr val="tx1"/>
              </a:solidFill>
            </a:endParaRPr>
          </a:p>
        </p:txBody>
      </p:sp>
      <p:sp>
        <p:nvSpPr>
          <p:cNvPr id="4" name="Subtitle 2"/>
          <p:cNvSpPr txBox="1">
            <a:spLocks/>
          </p:cNvSpPr>
          <p:nvPr/>
        </p:nvSpPr>
        <p:spPr>
          <a:xfrm>
            <a:off x="242454" y="1295400"/>
            <a:ext cx="8679873" cy="548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smtClean="0">
                <a:solidFill>
                  <a:schemeClr val="tx1"/>
                </a:solidFill>
              </a:rPr>
              <a:t>V* =  ( 2 + n</a:t>
            </a:r>
            <a:r>
              <a:rPr lang="en-US" sz="1800" baseline="-25000" dirty="0" smtClean="0">
                <a:solidFill>
                  <a:schemeClr val="tx1"/>
                </a:solidFill>
              </a:rPr>
              <a:t>2</a:t>
            </a:r>
            <a:r>
              <a:rPr lang="en-US" sz="1800" dirty="0" smtClean="0">
                <a:solidFill>
                  <a:schemeClr val="tx1"/>
                </a:solidFill>
              </a:rPr>
              <a:t> ) Log</a:t>
            </a:r>
            <a:r>
              <a:rPr lang="en-US" sz="1800" baseline="-25000" dirty="0" smtClean="0">
                <a:solidFill>
                  <a:schemeClr val="tx1"/>
                </a:solidFill>
              </a:rPr>
              <a:t>2 </a:t>
            </a:r>
            <a:r>
              <a:rPr lang="en-US" sz="1800" dirty="0" smtClean="0">
                <a:solidFill>
                  <a:schemeClr val="tx1"/>
                </a:solidFill>
              </a:rPr>
              <a:t>( 2 + n</a:t>
            </a:r>
            <a:r>
              <a:rPr lang="en-US" sz="1800" baseline="-25000" dirty="0" smtClean="0">
                <a:solidFill>
                  <a:schemeClr val="tx1"/>
                </a:solidFill>
              </a:rPr>
              <a:t>2 </a:t>
            </a:r>
            <a:r>
              <a:rPr lang="en-US" sz="1800" dirty="0" smtClean="0">
                <a:solidFill>
                  <a:schemeClr val="tx1"/>
                </a:solidFill>
              </a:rPr>
              <a:t>)</a:t>
            </a:r>
          </a:p>
          <a:p>
            <a:pPr marL="285750" indent="-285750" algn="l">
              <a:buFontTx/>
              <a:buChar char="-"/>
            </a:pPr>
            <a:r>
              <a:rPr lang="en-US" sz="1800" dirty="0" smtClean="0">
                <a:solidFill>
                  <a:schemeClr val="tx1"/>
                </a:solidFill>
              </a:rPr>
              <a:t>Program level L=V*/V</a:t>
            </a:r>
          </a:p>
          <a:p>
            <a:pPr marL="285750" indent="-285750" algn="l">
              <a:buFontTx/>
              <a:buChar char="-"/>
            </a:pPr>
            <a:r>
              <a:rPr lang="en-US" sz="1800" dirty="0" smtClean="0">
                <a:solidFill>
                  <a:schemeClr val="tx1"/>
                </a:solidFill>
              </a:rPr>
              <a:t>Higher the program level → less effort to develop</a:t>
            </a:r>
          </a:p>
          <a:p>
            <a:pPr algn="l"/>
            <a:r>
              <a:rPr lang="en-US" sz="1800" b="1" dirty="0" smtClean="0">
                <a:solidFill>
                  <a:schemeClr val="tx1"/>
                </a:solidFill>
              </a:rPr>
              <a:t>d) Efforts and Time:</a:t>
            </a:r>
          </a:p>
          <a:p>
            <a:pPr algn="l"/>
            <a:r>
              <a:rPr lang="en-US" sz="1800" dirty="0" smtClean="0">
                <a:solidFill>
                  <a:schemeClr val="tx1"/>
                </a:solidFill>
              </a:rPr>
              <a:t>Efforts need to develop a program E = V (volume of the program) / L (Level of programming lang. used)</a:t>
            </a:r>
          </a:p>
          <a:p>
            <a:pPr algn="l"/>
            <a:r>
              <a:rPr lang="en-US" sz="1800" dirty="0" smtClean="0">
                <a:solidFill>
                  <a:schemeClr val="tx1"/>
                </a:solidFill>
              </a:rPr>
              <a:t>E=V</a:t>
            </a:r>
            <a:r>
              <a:rPr lang="en-US" sz="1800" baseline="30000" dirty="0" smtClean="0">
                <a:solidFill>
                  <a:schemeClr val="tx1"/>
                </a:solidFill>
              </a:rPr>
              <a:t>2</a:t>
            </a:r>
            <a:r>
              <a:rPr lang="en-US" sz="1800" dirty="0" smtClean="0">
                <a:solidFill>
                  <a:schemeClr val="tx1"/>
                </a:solidFill>
              </a:rPr>
              <a:t>/V (where E is no. of mental discrimination required to implement the program and 	also the effort required to read and understand the program.)</a:t>
            </a:r>
          </a:p>
          <a:p>
            <a:pPr algn="l"/>
            <a:r>
              <a:rPr lang="en-US" sz="1800" dirty="0" smtClean="0">
                <a:solidFill>
                  <a:schemeClr val="tx1"/>
                </a:solidFill>
              </a:rPr>
              <a:t>T=E/S  (S-speed of mental discriminations S=18 empirically psychologically decided)</a:t>
            </a:r>
          </a:p>
          <a:p>
            <a:pPr algn="l"/>
            <a:r>
              <a:rPr lang="en-US" sz="1800" b="1" dirty="0" smtClean="0">
                <a:solidFill>
                  <a:schemeClr val="tx1"/>
                </a:solidFill>
              </a:rPr>
              <a:t>e) Length Estimation:</a:t>
            </a:r>
          </a:p>
          <a:p>
            <a:pPr marL="285750" indent="-285750" algn="l">
              <a:buFontTx/>
              <a:buChar char="-"/>
            </a:pPr>
            <a:r>
              <a:rPr lang="en-US" sz="1800" dirty="0" smtClean="0">
                <a:solidFill>
                  <a:schemeClr val="tx1"/>
                </a:solidFill>
              </a:rPr>
              <a:t>Halstead suggests a way to determine the length of a program using the no. of unique operators and operands used in the program.</a:t>
            </a:r>
          </a:p>
          <a:p>
            <a:pPr marL="285750" indent="-285750" algn="l">
              <a:buFontTx/>
              <a:buChar char="-"/>
            </a:pPr>
            <a:r>
              <a:rPr lang="en-US" sz="1800" dirty="0" smtClean="0">
                <a:solidFill>
                  <a:schemeClr val="tx1"/>
                </a:solidFill>
              </a:rPr>
              <a:t>By this method, length, cost, volume, efforts etc. can be determined before even starting the programming.</a:t>
            </a:r>
          </a:p>
          <a:p>
            <a:pPr marL="285750" indent="-285750" algn="l">
              <a:buFontTx/>
              <a:buChar char="-"/>
            </a:pPr>
            <a:r>
              <a:rPr lang="en-US" sz="1800" dirty="0" smtClean="0">
                <a:solidFill>
                  <a:schemeClr val="tx1"/>
                </a:solidFill>
              </a:rPr>
              <a:t>Any program of length N consist of N/n unique strings of n (length). Now it is standard combinational result that for any given alphabet of size K, these are exactly K</a:t>
            </a:r>
            <a:r>
              <a:rPr lang="en-US" sz="1800" baseline="30000" dirty="0" smtClean="0">
                <a:solidFill>
                  <a:schemeClr val="tx1"/>
                </a:solidFill>
              </a:rPr>
              <a:t>r</a:t>
            </a:r>
            <a:r>
              <a:rPr lang="en-US" sz="1800" dirty="0" smtClean="0">
                <a:solidFill>
                  <a:schemeClr val="tx1"/>
                </a:solidFill>
              </a:rPr>
              <a:t> different strings of length r. Thus</a:t>
            </a:r>
          </a:p>
          <a:p>
            <a:pPr marL="285750" indent="-285750" algn="l">
              <a:buFontTx/>
              <a:buChar char="-"/>
            </a:pPr>
            <a:endParaRPr lang="en-US" sz="1400" dirty="0">
              <a:solidFill>
                <a:schemeClr val="tx1"/>
              </a:solidFill>
            </a:endParaRPr>
          </a:p>
        </p:txBody>
      </p:sp>
    </p:spTree>
    <p:extLst>
      <p:ext uri="{BB962C8B-B14F-4D97-AF65-F5344CB8AC3E}">
        <p14:creationId xmlns:p14="http://schemas.microsoft.com/office/powerpoint/2010/main" val="4215057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2249</Words>
  <Application>Microsoft Office PowerPoint</Application>
  <PresentationFormat>On-screen Show (4:3)</PresentationFormat>
  <Paragraphs>454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Metrics for Project Size Estimation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for Project Size Estimation</dc:title>
  <dc:creator>Ravi</dc:creator>
  <cp:lastModifiedBy>Ravi</cp:lastModifiedBy>
  <cp:revision>42</cp:revision>
  <dcterms:created xsi:type="dcterms:W3CDTF">2020-03-17T14:08:05Z</dcterms:created>
  <dcterms:modified xsi:type="dcterms:W3CDTF">2020-03-23T06:33:23Z</dcterms:modified>
</cp:coreProperties>
</file>