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33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665796-8FCD-45AF-B5A1-2BD1DB0FA951}" type="datetimeFigureOut">
              <a:rPr lang="en-US" smtClean="0"/>
              <a:t>5/4/2020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D2D19-0787-4B03-B404-36C60E2FE490}" type="slidenum">
              <a:rPr lang="en-US" smtClean="0"/>
              <a:t>‹#›</a:t>
            </a:fld>
            <a:endParaRPr lang="en-US"/>
          </a:p>
        </p:txBody>
      </p:sp>
    </p:spTree>
    <p:extLst>
      <p:ext uri="{BB962C8B-B14F-4D97-AF65-F5344CB8AC3E}">
        <p14:creationId xmlns:p14="http://schemas.microsoft.com/office/powerpoint/2010/main" val="48127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D2D19-0787-4B03-B404-36C60E2FE490}" type="slidenum">
              <a:rPr lang="en-US" smtClean="0"/>
              <a:t>36</a:t>
            </a:fld>
            <a:endParaRPr lang="en-US"/>
          </a:p>
        </p:txBody>
      </p:sp>
    </p:spTree>
    <p:extLst>
      <p:ext uri="{BB962C8B-B14F-4D97-AF65-F5344CB8AC3E}">
        <p14:creationId xmlns:p14="http://schemas.microsoft.com/office/powerpoint/2010/main" val="5009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D2D19-0787-4B03-B404-36C60E2FE490}" type="slidenum">
              <a:rPr lang="en-US" smtClean="0"/>
              <a:t>37</a:t>
            </a:fld>
            <a:endParaRPr lang="en-US"/>
          </a:p>
        </p:txBody>
      </p:sp>
    </p:spTree>
    <p:extLst>
      <p:ext uri="{BB962C8B-B14F-4D97-AF65-F5344CB8AC3E}">
        <p14:creationId xmlns:p14="http://schemas.microsoft.com/office/powerpoint/2010/main" val="50093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D2D19-0787-4B03-B404-36C60E2FE490}" type="slidenum">
              <a:rPr lang="en-US" smtClean="0"/>
              <a:t>38</a:t>
            </a:fld>
            <a:endParaRPr lang="en-US"/>
          </a:p>
        </p:txBody>
      </p:sp>
    </p:spTree>
    <p:extLst>
      <p:ext uri="{BB962C8B-B14F-4D97-AF65-F5344CB8AC3E}">
        <p14:creationId xmlns:p14="http://schemas.microsoft.com/office/powerpoint/2010/main" val="500938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D2D19-0787-4B03-B404-36C60E2FE490}" type="slidenum">
              <a:rPr lang="en-US" smtClean="0"/>
              <a:t>39</a:t>
            </a:fld>
            <a:endParaRPr lang="en-US"/>
          </a:p>
        </p:txBody>
      </p:sp>
    </p:spTree>
    <p:extLst>
      <p:ext uri="{BB962C8B-B14F-4D97-AF65-F5344CB8AC3E}">
        <p14:creationId xmlns:p14="http://schemas.microsoft.com/office/powerpoint/2010/main" val="500938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D2D19-0787-4B03-B404-36C60E2FE490}" type="slidenum">
              <a:rPr lang="en-US" smtClean="0"/>
              <a:t>40</a:t>
            </a:fld>
            <a:endParaRPr lang="en-US"/>
          </a:p>
        </p:txBody>
      </p:sp>
    </p:spTree>
    <p:extLst>
      <p:ext uri="{BB962C8B-B14F-4D97-AF65-F5344CB8AC3E}">
        <p14:creationId xmlns:p14="http://schemas.microsoft.com/office/powerpoint/2010/main" val="50093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D528D8-F456-4450-856C-2A28A2BE88E5}"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5B4F6-5148-4FE0-AA3C-EBE6DD777B5C}" type="slidenum">
              <a:rPr lang="en-US" smtClean="0"/>
              <a:t>‹#›</a:t>
            </a:fld>
            <a:endParaRPr lang="en-US"/>
          </a:p>
        </p:txBody>
      </p:sp>
    </p:spTree>
    <p:extLst>
      <p:ext uri="{BB962C8B-B14F-4D97-AF65-F5344CB8AC3E}">
        <p14:creationId xmlns:p14="http://schemas.microsoft.com/office/powerpoint/2010/main" val="319907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D528D8-F456-4450-856C-2A28A2BE88E5}"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5B4F6-5148-4FE0-AA3C-EBE6DD777B5C}" type="slidenum">
              <a:rPr lang="en-US" smtClean="0"/>
              <a:t>‹#›</a:t>
            </a:fld>
            <a:endParaRPr lang="en-US"/>
          </a:p>
        </p:txBody>
      </p:sp>
    </p:spTree>
    <p:extLst>
      <p:ext uri="{BB962C8B-B14F-4D97-AF65-F5344CB8AC3E}">
        <p14:creationId xmlns:p14="http://schemas.microsoft.com/office/powerpoint/2010/main" val="55697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D528D8-F456-4450-856C-2A28A2BE88E5}"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5B4F6-5148-4FE0-AA3C-EBE6DD777B5C}" type="slidenum">
              <a:rPr lang="en-US" smtClean="0"/>
              <a:t>‹#›</a:t>
            </a:fld>
            <a:endParaRPr lang="en-US"/>
          </a:p>
        </p:txBody>
      </p:sp>
    </p:spTree>
    <p:extLst>
      <p:ext uri="{BB962C8B-B14F-4D97-AF65-F5344CB8AC3E}">
        <p14:creationId xmlns:p14="http://schemas.microsoft.com/office/powerpoint/2010/main" val="290468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D528D8-F456-4450-856C-2A28A2BE88E5}"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5B4F6-5148-4FE0-AA3C-EBE6DD777B5C}" type="slidenum">
              <a:rPr lang="en-US" smtClean="0"/>
              <a:t>‹#›</a:t>
            </a:fld>
            <a:endParaRPr lang="en-US"/>
          </a:p>
        </p:txBody>
      </p:sp>
    </p:spTree>
    <p:extLst>
      <p:ext uri="{BB962C8B-B14F-4D97-AF65-F5344CB8AC3E}">
        <p14:creationId xmlns:p14="http://schemas.microsoft.com/office/powerpoint/2010/main" val="407486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D528D8-F456-4450-856C-2A28A2BE88E5}"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5B4F6-5148-4FE0-AA3C-EBE6DD777B5C}" type="slidenum">
              <a:rPr lang="en-US" smtClean="0"/>
              <a:t>‹#›</a:t>
            </a:fld>
            <a:endParaRPr lang="en-US"/>
          </a:p>
        </p:txBody>
      </p:sp>
    </p:spTree>
    <p:extLst>
      <p:ext uri="{BB962C8B-B14F-4D97-AF65-F5344CB8AC3E}">
        <p14:creationId xmlns:p14="http://schemas.microsoft.com/office/powerpoint/2010/main" val="252357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D528D8-F456-4450-856C-2A28A2BE88E5}"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5B4F6-5148-4FE0-AA3C-EBE6DD777B5C}" type="slidenum">
              <a:rPr lang="en-US" smtClean="0"/>
              <a:t>‹#›</a:t>
            </a:fld>
            <a:endParaRPr lang="en-US"/>
          </a:p>
        </p:txBody>
      </p:sp>
    </p:spTree>
    <p:extLst>
      <p:ext uri="{BB962C8B-B14F-4D97-AF65-F5344CB8AC3E}">
        <p14:creationId xmlns:p14="http://schemas.microsoft.com/office/powerpoint/2010/main" val="228509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D528D8-F456-4450-856C-2A28A2BE88E5}"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55B4F6-5148-4FE0-AA3C-EBE6DD777B5C}" type="slidenum">
              <a:rPr lang="en-US" smtClean="0"/>
              <a:t>‹#›</a:t>
            </a:fld>
            <a:endParaRPr lang="en-US"/>
          </a:p>
        </p:txBody>
      </p:sp>
    </p:spTree>
    <p:extLst>
      <p:ext uri="{BB962C8B-B14F-4D97-AF65-F5344CB8AC3E}">
        <p14:creationId xmlns:p14="http://schemas.microsoft.com/office/powerpoint/2010/main" val="3538489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D528D8-F456-4450-856C-2A28A2BE88E5}"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55B4F6-5148-4FE0-AA3C-EBE6DD777B5C}" type="slidenum">
              <a:rPr lang="en-US" smtClean="0"/>
              <a:t>‹#›</a:t>
            </a:fld>
            <a:endParaRPr lang="en-US"/>
          </a:p>
        </p:txBody>
      </p:sp>
    </p:spTree>
    <p:extLst>
      <p:ext uri="{BB962C8B-B14F-4D97-AF65-F5344CB8AC3E}">
        <p14:creationId xmlns:p14="http://schemas.microsoft.com/office/powerpoint/2010/main" val="344273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528D8-F456-4450-856C-2A28A2BE88E5}"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55B4F6-5148-4FE0-AA3C-EBE6DD777B5C}" type="slidenum">
              <a:rPr lang="en-US" smtClean="0"/>
              <a:t>‹#›</a:t>
            </a:fld>
            <a:endParaRPr lang="en-US"/>
          </a:p>
        </p:txBody>
      </p:sp>
    </p:spTree>
    <p:extLst>
      <p:ext uri="{BB962C8B-B14F-4D97-AF65-F5344CB8AC3E}">
        <p14:creationId xmlns:p14="http://schemas.microsoft.com/office/powerpoint/2010/main" val="3923197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D528D8-F456-4450-856C-2A28A2BE88E5}"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5B4F6-5148-4FE0-AA3C-EBE6DD777B5C}" type="slidenum">
              <a:rPr lang="en-US" smtClean="0"/>
              <a:t>‹#›</a:t>
            </a:fld>
            <a:endParaRPr lang="en-US"/>
          </a:p>
        </p:txBody>
      </p:sp>
    </p:spTree>
    <p:extLst>
      <p:ext uri="{BB962C8B-B14F-4D97-AF65-F5344CB8AC3E}">
        <p14:creationId xmlns:p14="http://schemas.microsoft.com/office/powerpoint/2010/main" val="2474617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D528D8-F456-4450-856C-2A28A2BE88E5}"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5B4F6-5148-4FE0-AA3C-EBE6DD777B5C}" type="slidenum">
              <a:rPr lang="en-US" smtClean="0"/>
              <a:t>‹#›</a:t>
            </a:fld>
            <a:endParaRPr lang="en-US"/>
          </a:p>
        </p:txBody>
      </p:sp>
    </p:spTree>
    <p:extLst>
      <p:ext uri="{BB962C8B-B14F-4D97-AF65-F5344CB8AC3E}">
        <p14:creationId xmlns:p14="http://schemas.microsoft.com/office/powerpoint/2010/main" val="333411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528D8-F456-4450-856C-2A28A2BE88E5}" type="datetimeFigureOut">
              <a:rPr lang="en-US" smtClean="0"/>
              <a:t>5/4/2020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5B4F6-5148-4FE0-AA3C-EBE6DD777B5C}" type="slidenum">
              <a:rPr lang="en-US" smtClean="0"/>
              <a:t>‹#›</a:t>
            </a:fld>
            <a:endParaRPr lang="en-US"/>
          </a:p>
        </p:txBody>
      </p:sp>
    </p:spTree>
    <p:extLst>
      <p:ext uri="{BB962C8B-B14F-4D97-AF65-F5344CB8AC3E}">
        <p14:creationId xmlns:p14="http://schemas.microsoft.com/office/powerpoint/2010/main" val="352798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6172200"/>
          </a:xfrm>
          <a:ln>
            <a:solidFill>
              <a:schemeClr val="tx1"/>
            </a:solidFill>
          </a:ln>
        </p:spPr>
        <p:txBody>
          <a:bodyPr>
            <a:normAutofit lnSpcReduction="10000"/>
          </a:bodyPr>
          <a:lstStyle/>
          <a:p>
            <a:pPr algn="l"/>
            <a:r>
              <a:rPr lang="en-US" sz="2400" b="1" u="sng" dirty="0" smtClean="0">
                <a:solidFill>
                  <a:schemeClr val="tx1"/>
                </a:solidFill>
              </a:rPr>
              <a:t>Contents to be learned:</a:t>
            </a:r>
            <a:endParaRPr lang="en-US" b="1" u="sng" dirty="0" smtClean="0">
              <a:solidFill>
                <a:schemeClr val="tx1"/>
              </a:solidFill>
            </a:endParaRPr>
          </a:p>
          <a:p>
            <a:pPr algn="l"/>
            <a:r>
              <a:rPr lang="en-US" sz="2200" dirty="0" smtClean="0">
                <a:solidFill>
                  <a:schemeClr val="tx1"/>
                </a:solidFill>
              </a:rPr>
              <a:t>6.1 Introduction</a:t>
            </a:r>
          </a:p>
          <a:p>
            <a:pPr algn="l"/>
            <a:r>
              <a:rPr lang="en-US" sz="2200" dirty="0" smtClean="0">
                <a:solidFill>
                  <a:schemeClr val="tx1"/>
                </a:solidFill>
              </a:rPr>
              <a:t>6.2 Coding Standards and Guidelines</a:t>
            </a:r>
          </a:p>
          <a:p>
            <a:pPr algn="l"/>
            <a:r>
              <a:rPr lang="en-US" sz="2200" dirty="0" smtClean="0">
                <a:solidFill>
                  <a:schemeClr val="tx1"/>
                </a:solidFill>
              </a:rPr>
              <a:t>6.3 Code Review</a:t>
            </a:r>
          </a:p>
          <a:p>
            <a:pPr algn="l"/>
            <a:r>
              <a:rPr lang="en-US" sz="2200" dirty="0" smtClean="0">
                <a:solidFill>
                  <a:schemeClr val="tx1"/>
                </a:solidFill>
              </a:rPr>
              <a:t>6.4 What is testing?</a:t>
            </a:r>
          </a:p>
          <a:p>
            <a:pPr algn="l"/>
            <a:r>
              <a:rPr lang="en-US" sz="2000" dirty="0">
                <a:solidFill>
                  <a:schemeClr val="tx1"/>
                </a:solidFill>
              </a:rPr>
              <a:t>	</a:t>
            </a:r>
            <a:r>
              <a:rPr lang="en-US" sz="2000" dirty="0" smtClean="0">
                <a:solidFill>
                  <a:schemeClr val="tx1"/>
                </a:solidFill>
              </a:rPr>
              <a:t>6.4.1 Error, Faults</a:t>
            </a:r>
          </a:p>
          <a:p>
            <a:pPr algn="l"/>
            <a:r>
              <a:rPr lang="en-US" sz="2000" dirty="0">
                <a:solidFill>
                  <a:schemeClr val="tx1"/>
                </a:solidFill>
              </a:rPr>
              <a:t>	</a:t>
            </a:r>
            <a:r>
              <a:rPr lang="en-US" sz="2000" dirty="0" smtClean="0">
                <a:solidFill>
                  <a:schemeClr val="tx1"/>
                </a:solidFill>
              </a:rPr>
              <a:t>6.4.2 Failure</a:t>
            </a:r>
          </a:p>
          <a:p>
            <a:pPr algn="l"/>
            <a:r>
              <a:rPr lang="en-US" sz="2000" dirty="0">
                <a:solidFill>
                  <a:schemeClr val="tx1"/>
                </a:solidFill>
              </a:rPr>
              <a:t>	</a:t>
            </a:r>
            <a:r>
              <a:rPr lang="en-US" sz="2000" dirty="0" smtClean="0">
                <a:solidFill>
                  <a:schemeClr val="tx1"/>
                </a:solidFill>
              </a:rPr>
              <a:t>6.4.3 Test Cases</a:t>
            </a:r>
          </a:p>
          <a:p>
            <a:pPr algn="l"/>
            <a:r>
              <a:rPr lang="en-US" sz="2000" dirty="0">
                <a:solidFill>
                  <a:schemeClr val="tx1"/>
                </a:solidFill>
              </a:rPr>
              <a:t>	</a:t>
            </a:r>
            <a:r>
              <a:rPr lang="en-US" sz="2000" dirty="0" smtClean="0">
                <a:solidFill>
                  <a:schemeClr val="tx1"/>
                </a:solidFill>
              </a:rPr>
              <a:t>6.4.4 Test Suits</a:t>
            </a:r>
          </a:p>
          <a:p>
            <a:pPr algn="l"/>
            <a:r>
              <a:rPr lang="en-US" sz="2000" dirty="0">
                <a:solidFill>
                  <a:schemeClr val="tx1"/>
                </a:solidFill>
              </a:rPr>
              <a:t>	</a:t>
            </a:r>
            <a:r>
              <a:rPr lang="en-US" sz="2000" dirty="0" smtClean="0">
                <a:solidFill>
                  <a:schemeClr val="tx1"/>
                </a:solidFill>
              </a:rPr>
              <a:t>6.4.5 Verification Vs. Validation</a:t>
            </a:r>
          </a:p>
          <a:p>
            <a:pPr algn="l"/>
            <a:r>
              <a:rPr lang="en-US" sz="2200" dirty="0" smtClean="0">
                <a:solidFill>
                  <a:schemeClr val="tx1"/>
                </a:solidFill>
              </a:rPr>
              <a:t>6.5 Testing Activities</a:t>
            </a:r>
          </a:p>
          <a:p>
            <a:pPr algn="l"/>
            <a:r>
              <a:rPr lang="en-US" sz="2000" dirty="0">
                <a:solidFill>
                  <a:schemeClr val="tx1"/>
                </a:solidFill>
              </a:rPr>
              <a:t>	</a:t>
            </a:r>
            <a:r>
              <a:rPr lang="en-US" sz="2000" dirty="0" smtClean="0">
                <a:solidFill>
                  <a:schemeClr val="tx1"/>
                </a:solidFill>
              </a:rPr>
              <a:t>6.5.1 Design Test Cases</a:t>
            </a:r>
          </a:p>
          <a:p>
            <a:pPr algn="l"/>
            <a:r>
              <a:rPr lang="en-US" sz="2000" dirty="0">
                <a:solidFill>
                  <a:schemeClr val="tx1"/>
                </a:solidFill>
              </a:rPr>
              <a:t>	</a:t>
            </a:r>
            <a:r>
              <a:rPr lang="en-US" sz="2000" dirty="0" smtClean="0">
                <a:solidFill>
                  <a:schemeClr val="tx1"/>
                </a:solidFill>
              </a:rPr>
              <a:t>6.5.2 Testing in Large Vs. Testing in Small</a:t>
            </a:r>
          </a:p>
          <a:p>
            <a:pPr algn="l"/>
            <a:r>
              <a:rPr lang="en-US" sz="2200" dirty="0" smtClean="0">
                <a:solidFill>
                  <a:schemeClr val="tx1"/>
                </a:solidFill>
              </a:rPr>
              <a:t>6.6 Black-Box Testing</a:t>
            </a:r>
          </a:p>
          <a:p>
            <a:pPr algn="l"/>
            <a:r>
              <a:rPr lang="en-US" sz="2200" dirty="0" smtClean="0">
                <a:solidFill>
                  <a:schemeClr val="tx1"/>
                </a:solidFill>
              </a:rPr>
              <a:t>6.7 White-Box Testing</a:t>
            </a:r>
          </a:p>
          <a:p>
            <a:pPr algn="l"/>
            <a:r>
              <a:rPr lang="en-US" sz="2200" dirty="0" smtClean="0">
                <a:solidFill>
                  <a:schemeClr val="tx1"/>
                </a:solidFill>
              </a:rPr>
              <a:t>6.8 Integration Testing</a:t>
            </a:r>
          </a:p>
          <a:p>
            <a:pPr algn="l"/>
            <a:r>
              <a:rPr lang="en-US" sz="2200" dirty="0" smtClean="0">
                <a:solidFill>
                  <a:schemeClr val="tx1"/>
                </a:solidFill>
              </a:rPr>
              <a:t>6.9 System Testing</a:t>
            </a:r>
            <a:endParaRPr lang="en-US" sz="2200" dirty="0">
              <a:solidFill>
                <a:schemeClr val="tx1"/>
              </a:solidFill>
            </a:endParaRPr>
          </a:p>
        </p:txBody>
      </p:sp>
    </p:spTree>
    <p:extLst>
      <p:ext uri="{BB962C8B-B14F-4D97-AF65-F5344CB8AC3E}">
        <p14:creationId xmlns:p14="http://schemas.microsoft.com/office/powerpoint/2010/main" val="1272171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6.4 What is testing?</a:t>
            </a:r>
            <a:endParaRPr lang="en-US" sz="2400" b="1" dirty="0" smtClean="0">
              <a:solidFill>
                <a:schemeClr val="tx1"/>
              </a:solidFill>
            </a:endParaRPr>
          </a:p>
          <a:p>
            <a:pPr algn="l"/>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buFontTx/>
              <a:buChar char="-"/>
            </a:pPr>
            <a:r>
              <a:rPr lang="en-US" sz="2000" dirty="0">
                <a:solidFill>
                  <a:schemeClr val="tx1"/>
                </a:solidFill>
              </a:rPr>
              <a:t>A </a:t>
            </a:r>
            <a:r>
              <a:rPr lang="en-US" sz="2000" b="1" dirty="0">
                <a:solidFill>
                  <a:srgbClr val="FF0000"/>
                </a:solidFill>
              </a:rPr>
              <a:t>test case</a:t>
            </a:r>
            <a:r>
              <a:rPr lang="en-US" sz="2000" dirty="0">
                <a:solidFill>
                  <a:schemeClr val="tx1"/>
                </a:solidFill>
              </a:rPr>
              <a:t> is a triplet [I , S, R], </a:t>
            </a:r>
            <a:r>
              <a:rPr lang="en-US" sz="2000" dirty="0" smtClean="0">
                <a:solidFill>
                  <a:schemeClr val="tx1"/>
                </a:solidFill>
              </a:rPr>
              <a:t>where</a:t>
            </a:r>
          </a:p>
          <a:p>
            <a:pPr algn="just"/>
            <a:r>
              <a:rPr lang="en-US" sz="2000" dirty="0">
                <a:solidFill>
                  <a:schemeClr val="tx1"/>
                </a:solidFill>
              </a:rPr>
              <a:t>	</a:t>
            </a:r>
            <a:r>
              <a:rPr lang="en-US" sz="2000" dirty="0" smtClean="0">
                <a:solidFill>
                  <a:schemeClr val="tx1"/>
                </a:solidFill>
              </a:rPr>
              <a:t>I </a:t>
            </a:r>
            <a:r>
              <a:rPr lang="en-US" sz="2000" dirty="0">
                <a:solidFill>
                  <a:schemeClr val="tx1"/>
                </a:solidFill>
              </a:rPr>
              <a:t>is the data input to </a:t>
            </a:r>
            <a:r>
              <a:rPr lang="en-US" sz="2000" dirty="0" smtClean="0">
                <a:solidFill>
                  <a:schemeClr val="tx1"/>
                </a:solidFill>
              </a:rPr>
              <a:t>the program </a:t>
            </a:r>
            <a:r>
              <a:rPr lang="en-US" sz="2000" dirty="0">
                <a:solidFill>
                  <a:schemeClr val="tx1"/>
                </a:solidFill>
              </a:rPr>
              <a:t>under test</a:t>
            </a:r>
            <a:r>
              <a:rPr lang="en-US" sz="2000" dirty="0" smtClean="0">
                <a:solidFill>
                  <a:schemeClr val="tx1"/>
                </a:solidFill>
              </a:rPr>
              <a:t>,</a:t>
            </a:r>
          </a:p>
          <a:p>
            <a:pPr algn="just"/>
            <a:r>
              <a:rPr lang="en-US" sz="2000" dirty="0">
                <a:solidFill>
                  <a:schemeClr val="tx1"/>
                </a:solidFill>
              </a:rPr>
              <a:t>	</a:t>
            </a:r>
            <a:r>
              <a:rPr lang="en-US" sz="2000" dirty="0" smtClean="0">
                <a:solidFill>
                  <a:schemeClr val="tx1"/>
                </a:solidFill>
              </a:rPr>
              <a:t>S </a:t>
            </a:r>
            <a:r>
              <a:rPr lang="en-US" sz="2000" dirty="0">
                <a:solidFill>
                  <a:schemeClr val="tx1"/>
                </a:solidFill>
              </a:rPr>
              <a:t>is the state of the program at which the data </a:t>
            </a:r>
            <a:r>
              <a:rPr lang="en-US" sz="2000" dirty="0" smtClean="0">
                <a:solidFill>
                  <a:schemeClr val="tx1"/>
                </a:solidFill>
              </a:rPr>
              <a:t>is to </a:t>
            </a:r>
            <a:r>
              <a:rPr lang="en-US" sz="2000" dirty="0">
                <a:solidFill>
                  <a:schemeClr val="tx1"/>
                </a:solidFill>
              </a:rPr>
              <a:t>be input, </a:t>
            </a:r>
            <a:r>
              <a:rPr lang="en-US" sz="2000" dirty="0" smtClean="0">
                <a:solidFill>
                  <a:schemeClr val="tx1"/>
                </a:solidFill>
              </a:rPr>
              <a:t>and</a:t>
            </a:r>
          </a:p>
          <a:p>
            <a:pPr algn="just"/>
            <a:r>
              <a:rPr lang="en-US" sz="2000" dirty="0">
                <a:solidFill>
                  <a:schemeClr val="tx1"/>
                </a:solidFill>
              </a:rPr>
              <a:t>	</a:t>
            </a:r>
            <a:r>
              <a:rPr lang="en-US" sz="2000" dirty="0" smtClean="0">
                <a:solidFill>
                  <a:schemeClr val="tx1"/>
                </a:solidFill>
              </a:rPr>
              <a:t>R </a:t>
            </a:r>
            <a:r>
              <a:rPr lang="en-US" sz="2000" dirty="0">
                <a:solidFill>
                  <a:schemeClr val="tx1"/>
                </a:solidFill>
              </a:rPr>
              <a:t>is the result expected to be produced by </a:t>
            </a:r>
            <a:r>
              <a:rPr lang="en-US" sz="2000" dirty="0" smtClean="0">
                <a:solidFill>
                  <a:schemeClr val="tx1"/>
                </a:solidFill>
              </a:rPr>
              <a:t>the program.</a:t>
            </a:r>
          </a:p>
          <a:p>
            <a:pPr algn="just"/>
            <a:r>
              <a:rPr lang="en-US" sz="2000" dirty="0">
                <a:solidFill>
                  <a:schemeClr val="tx1"/>
                </a:solidFill>
              </a:rPr>
              <a:t>Example of test case for text editing software: is—[input: “</a:t>
            </a:r>
            <a:r>
              <a:rPr lang="en-US" sz="2000" dirty="0" err="1">
                <a:solidFill>
                  <a:schemeClr val="tx1"/>
                </a:solidFill>
              </a:rPr>
              <a:t>abc</a:t>
            </a:r>
            <a:r>
              <a:rPr lang="en-US" sz="2000" dirty="0">
                <a:solidFill>
                  <a:schemeClr val="tx1"/>
                </a:solidFill>
              </a:rPr>
              <a:t>”, state: edit, result: </a:t>
            </a:r>
            <a:r>
              <a:rPr lang="en-US" sz="2000" dirty="0" err="1">
                <a:solidFill>
                  <a:schemeClr val="tx1"/>
                </a:solidFill>
              </a:rPr>
              <a:t>abc</a:t>
            </a:r>
            <a:r>
              <a:rPr lang="en-US" sz="2000" dirty="0">
                <a:solidFill>
                  <a:schemeClr val="tx1"/>
                </a:solidFill>
              </a:rPr>
              <a:t> </a:t>
            </a:r>
            <a:r>
              <a:rPr lang="en-US" sz="2000" dirty="0" smtClean="0">
                <a:solidFill>
                  <a:schemeClr val="tx1"/>
                </a:solidFill>
              </a:rPr>
              <a:t>is displayed] where different Mode can be edit, view, create and display.</a:t>
            </a:r>
          </a:p>
          <a:p>
            <a:pPr marL="342900" indent="-342900" algn="just">
              <a:buFontTx/>
              <a:buChar char="-"/>
            </a:pPr>
            <a:r>
              <a:rPr lang="en-US" sz="2000" dirty="0" smtClean="0">
                <a:solidFill>
                  <a:schemeClr val="tx1"/>
                </a:solidFill>
              </a:rPr>
              <a:t>A </a:t>
            </a:r>
            <a:r>
              <a:rPr lang="en-US" sz="2000" b="1" dirty="0" smtClean="0">
                <a:solidFill>
                  <a:srgbClr val="FF0000"/>
                </a:solidFill>
              </a:rPr>
              <a:t>test suite</a:t>
            </a:r>
            <a:r>
              <a:rPr lang="en-US" sz="2000" dirty="0" smtClean="0">
                <a:solidFill>
                  <a:schemeClr val="tx1"/>
                </a:solidFill>
              </a:rPr>
              <a:t> is the set of all test cases with which a given software product is tested.</a:t>
            </a:r>
          </a:p>
        </p:txBody>
      </p:sp>
    </p:spTree>
    <p:extLst>
      <p:ext uri="{BB962C8B-B14F-4D97-AF65-F5344CB8AC3E}">
        <p14:creationId xmlns:p14="http://schemas.microsoft.com/office/powerpoint/2010/main" val="410248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6.4 What is testing?</a:t>
            </a:r>
            <a:endParaRPr lang="en-US" sz="2400" b="1" dirty="0" smtClean="0">
              <a:solidFill>
                <a:schemeClr val="tx1"/>
              </a:solidFill>
            </a:endParaRPr>
          </a:p>
          <a:p>
            <a:pPr algn="l"/>
            <a:endParaRPr lang="en-US" b="1" u="sng" dirty="0" smtClean="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934776547"/>
              </p:ext>
            </p:extLst>
          </p:nvPr>
        </p:nvGraphicFramePr>
        <p:xfrm>
          <a:off x="152400" y="1737360"/>
          <a:ext cx="8763000" cy="5044440"/>
        </p:xfrm>
        <a:graphic>
          <a:graphicData uri="http://schemas.openxmlformats.org/drawingml/2006/table">
            <a:tbl>
              <a:tblPr firstRow="1" bandRow="1">
                <a:tableStyleId>{5940675A-B579-460E-94D1-54222C63F5DA}</a:tableStyleId>
              </a:tblPr>
              <a:tblGrid>
                <a:gridCol w="321578"/>
                <a:gridCol w="4341302"/>
                <a:gridCol w="4100120"/>
              </a:tblGrid>
              <a:tr h="370840">
                <a:tc>
                  <a:txBody>
                    <a:bodyPr/>
                    <a:lstStyle/>
                    <a:p>
                      <a:pPr algn="ctr"/>
                      <a:r>
                        <a:rPr lang="en-US" dirty="0" smtClean="0"/>
                        <a:t>#</a:t>
                      </a:r>
                      <a:endParaRPr lang="en-US" dirty="0"/>
                    </a:p>
                  </a:txBody>
                  <a:tcPr/>
                </a:tc>
                <a:tc>
                  <a:txBody>
                    <a:bodyPr/>
                    <a:lstStyle/>
                    <a:p>
                      <a:pPr algn="ctr"/>
                      <a:r>
                        <a:rPr lang="en-US" b="1" dirty="0" smtClean="0"/>
                        <a:t>Verification</a:t>
                      </a:r>
                      <a:endParaRPr lang="en-US" b="1" dirty="0"/>
                    </a:p>
                  </a:txBody>
                  <a:tcPr/>
                </a:tc>
                <a:tc>
                  <a:txBody>
                    <a:bodyPr/>
                    <a:lstStyle/>
                    <a:p>
                      <a:pPr algn="ctr"/>
                      <a:r>
                        <a:rPr lang="en-US" b="1" dirty="0" smtClean="0"/>
                        <a:t>Validation</a:t>
                      </a:r>
                      <a:endParaRPr lang="en-US" b="1" dirty="0"/>
                    </a:p>
                  </a:txBody>
                  <a:tcPr/>
                </a:tc>
              </a:tr>
              <a:tr h="370840">
                <a:tc>
                  <a:txBody>
                    <a:bodyPr/>
                    <a:lstStyle/>
                    <a:p>
                      <a:pPr algn="ctr"/>
                      <a:r>
                        <a:rPr lang="en-US" dirty="0" smtClean="0"/>
                        <a:t>1</a:t>
                      </a:r>
                      <a:endParaRPr lang="en-US" dirty="0"/>
                    </a:p>
                  </a:txBody>
                  <a:tcPr/>
                </a:tc>
                <a:tc>
                  <a:txBody>
                    <a:bodyPr/>
                    <a:lstStyle/>
                    <a:p>
                      <a:pPr algn="just"/>
                      <a:r>
                        <a:rPr lang="en-US" dirty="0" smtClean="0"/>
                        <a:t>Verification is the process of determining whether the output of one phase of software development conforms to that of its previous phase.</a:t>
                      </a:r>
                      <a:endParaRPr lang="en-US" dirty="0"/>
                    </a:p>
                  </a:txBody>
                  <a:tcPr/>
                </a:tc>
                <a:tc>
                  <a:txBody>
                    <a:bodyPr/>
                    <a:lstStyle/>
                    <a:p>
                      <a:pPr algn="just"/>
                      <a:r>
                        <a:rPr lang="en-US" sz="1800" b="0" i="0" u="none" strike="noStrike" kern="1200" baseline="0" dirty="0" smtClean="0">
                          <a:solidFill>
                            <a:schemeClr val="tx1"/>
                          </a:solidFill>
                          <a:latin typeface="+mn-lt"/>
                          <a:ea typeface="+mn-ea"/>
                          <a:cs typeface="+mn-cs"/>
                        </a:rPr>
                        <a:t>validation is the process of determining whether a fully developed software conforms to its requirements specification</a:t>
                      </a:r>
                      <a:endParaRPr lang="en-US" dirty="0"/>
                    </a:p>
                  </a:txBody>
                  <a:tcPr/>
                </a:tc>
              </a:tr>
              <a:tr h="370840">
                <a:tc>
                  <a:txBody>
                    <a:bodyPr/>
                    <a:lstStyle/>
                    <a:p>
                      <a:pPr algn="ctr"/>
                      <a:r>
                        <a:rPr lang="en-US" dirty="0" smtClean="0"/>
                        <a:t>2</a:t>
                      </a:r>
                      <a:endParaRPr lang="en-US" dirty="0"/>
                    </a:p>
                  </a:txBody>
                  <a:tcPr/>
                </a:tc>
                <a:tc>
                  <a:txBody>
                    <a:bodyPr/>
                    <a:lstStyle/>
                    <a:p>
                      <a:pPr algn="just"/>
                      <a:r>
                        <a:rPr lang="en-US" dirty="0" smtClean="0"/>
                        <a:t>Primary techniques for verification includes review, simulation, formal verification</a:t>
                      </a:r>
                      <a:r>
                        <a:rPr lang="en-US" baseline="0" dirty="0" smtClean="0"/>
                        <a:t> </a:t>
                      </a:r>
                      <a:r>
                        <a:rPr lang="en-US" dirty="0" smtClean="0"/>
                        <a:t>and testing</a:t>
                      </a:r>
                      <a:endParaRPr lang="en-US" dirty="0"/>
                    </a:p>
                  </a:txBody>
                  <a:tcPr/>
                </a:tc>
                <a:tc>
                  <a:txBody>
                    <a:bodyPr/>
                    <a:lstStyle/>
                    <a:p>
                      <a:pPr algn="just"/>
                      <a:r>
                        <a:rPr lang="en-US" dirty="0" smtClean="0"/>
                        <a:t>validation techniques are primarily based on product testing</a:t>
                      </a:r>
                      <a:endParaRPr lang="en-US" dirty="0"/>
                    </a:p>
                  </a:txBody>
                  <a:tcPr/>
                </a:tc>
              </a:tr>
              <a:tr h="370840">
                <a:tc>
                  <a:txBody>
                    <a:bodyPr/>
                    <a:lstStyle/>
                    <a:p>
                      <a:pPr algn="ctr"/>
                      <a:r>
                        <a:rPr lang="en-US" dirty="0" smtClean="0"/>
                        <a:t>3</a:t>
                      </a:r>
                      <a:endParaRPr lang="en-US" dirty="0"/>
                    </a:p>
                  </a:txBody>
                  <a:tcPr/>
                </a:tc>
                <a:tc>
                  <a:txBody>
                    <a:bodyPr/>
                    <a:lstStyle/>
                    <a:p>
                      <a:pPr algn="just"/>
                      <a:r>
                        <a:rPr lang="en-US" dirty="0" smtClean="0"/>
                        <a:t>Unit testing, integration testing</a:t>
                      </a:r>
                      <a:endParaRPr lang="en-US" dirty="0"/>
                    </a:p>
                  </a:txBody>
                  <a:tcPr/>
                </a:tc>
                <a:tc>
                  <a:txBody>
                    <a:bodyPr/>
                    <a:lstStyle/>
                    <a:p>
                      <a:pPr algn="just"/>
                      <a:r>
                        <a:rPr lang="en-US" dirty="0" smtClean="0"/>
                        <a:t>System validation</a:t>
                      </a:r>
                      <a:endParaRPr lang="en-US" dirty="0"/>
                    </a:p>
                  </a:txBody>
                  <a:tcPr/>
                </a:tc>
              </a:tr>
              <a:tr h="370840">
                <a:tc>
                  <a:txBody>
                    <a:bodyPr/>
                    <a:lstStyle/>
                    <a:p>
                      <a:pPr algn="ctr"/>
                      <a:r>
                        <a:rPr lang="en-US" dirty="0" smtClean="0"/>
                        <a:t>4</a:t>
                      </a:r>
                      <a:endParaRPr lang="en-US" dirty="0"/>
                    </a:p>
                  </a:txBody>
                  <a:tcPr/>
                </a:tc>
                <a:tc>
                  <a:txBody>
                    <a:bodyPr/>
                    <a:lstStyle/>
                    <a:p>
                      <a:pPr algn="just"/>
                      <a:r>
                        <a:rPr lang="en-US" dirty="0" smtClean="0"/>
                        <a:t>It doesn’t require whole</a:t>
                      </a:r>
                      <a:r>
                        <a:rPr lang="en-US" baseline="0" dirty="0" smtClean="0"/>
                        <a:t> software execution</a:t>
                      </a:r>
                      <a:endParaRPr lang="en-US" dirty="0"/>
                    </a:p>
                  </a:txBody>
                  <a:tcPr/>
                </a:tc>
                <a:tc>
                  <a:txBody>
                    <a:bodyPr/>
                    <a:lstStyle/>
                    <a:p>
                      <a:pPr algn="just"/>
                      <a:r>
                        <a:rPr lang="en-US" dirty="0" smtClean="0"/>
                        <a:t>It requires entire software execution</a:t>
                      </a:r>
                      <a:endParaRPr lang="en-US" dirty="0"/>
                    </a:p>
                  </a:txBody>
                  <a:tcPr/>
                </a:tc>
              </a:tr>
              <a:tr h="370840">
                <a:tc>
                  <a:txBody>
                    <a:bodyPr/>
                    <a:lstStyle/>
                    <a:p>
                      <a:pPr algn="ctr"/>
                      <a:r>
                        <a:rPr lang="en-US" dirty="0" smtClean="0"/>
                        <a:t>5</a:t>
                      </a:r>
                      <a:endParaRPr lang="en-US" dirty="0"/>
                    </a:p>
                  </a:txBody>
                  <a:tcPr/>
                </a:tc>
                <a:tc>
                  <a:txBody>
                    <a:bodyPr/>
                    <a:lstStyle/>
                    <a:p>
                      <a:pPr algn="just"/>
                      <a:r>
                        <a:rPr lang="en-US" dirty="0" smtClean="0"/>
                        <a:t>This activity carried our during the software development</a:t>
                      </a:r>
                      <a:endParaRPr lang="en-US" dirty="0"/>
                    </a:p>
                  </a:txBody>
                  <a:tcPr/>
                </a:tc>
                <a:tc>
                  <a:txBody>
                    <a:bodyPr/>
                    <a:lstStyle/>
                    <a:p>
                      <a:pPr algn="just"/>
                      <a:r>
                        <a:rPr lang="en-US" dirty="0" smtClean="0"/>
                        <a:t>This activity will be carried out after the software development.</a:t>
                      </a:r>
                      <a:endParaRPr lang="en-US" dirty="0"/>
                    </a:p>
                  </a:txBody>
                  <a:tcPr/>
                </a:tc>
              </a:tr>
              <a:tr h="370840">
                <a:tc>
                  <a:txBody>
                    <a:bodyPr/>
                    <a:lstStyle/>
                    <a:p>
                      <a:pPr algn="ctr"/>
                      <a:r>
                        <a:rPr lang="en-US" dirty="0" smtClean="0"/>
                        <a:t>6</a:t>
                      </a:r>
                      <a:endParaRPr lang="en-US" dirty="0"/>
                    </a:p>
                  </a:txBody>
                  <a:tcPr/>
                </a:tc>
                <a:tc>
                  <a:txBody>
                    <a:bodyPr/>
                    <a:lstStyle/>
                    <a:p>
                      <a:pPr algn="just"/>
                      <a:r>
                        <a:rPr lang="en-US" dirty="0" smtClean="0"/>
                        <a:t>In verification,</a:t>
                      </a:r>
                      <a:r>
                        <a:rPr lang="en-US" baseline="0" dirty="0" smtClean="0"/>
                        <a:t> we are trying to achieve phase containment of error. So that it incurs low cost and overhead.</a:t>
                      </a:r>
                      <a:endParaRPr lang="en-US" dirty="0"/>
                    </a:p>
                  </a:txBody>
                  <a:tcPr/>
                </a:tc>
                <a:tc>
                  <a:txBody>
                    <a:bodyPr/>
                    <a:lstStyle/>
                    <a:p>
                      <a:pPr algn="just"/>
                      <a:r>
                        <a:rPr lang="en-US" dirty="0" smtClean="0"/>
                        <a:t>Whereas here; not only we have to  rework the design, but also to redo the relevant coding as well as the system testing activities, incurring higher cost.</a:t>
                      </a:r>
                      <a:endParaRPr lang="en-US" dirty="0"/>
                    </a:p>
                  </a:txBody>
                  <a:tcPr/>
                </a:tc>
              </a:tr>
            </a:tbl>
          </a:graphicData>
        </a:graphic>
      </p:graphicFrame>
      <p:sp>
        <p:nvSpPr>
          <p:cNvPr id="6"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6.4.5 Verification Vs. Validation</a:t>
            </a:r>
          </a:p>
        </p:txBody>
      </p:sp>
    </p:spTree>
    <p:extLst>
      <p:ext uri="{BB962C8B-B14F-4D97-AF65-F5344CB8AC3E}">
        <p14:creationId xmlns:p14="http://schemas.microsoft.com/office/powerpoint/2010/main" val="3521299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6.5 Testing Activities</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Testing Activities:</a:t>
            </a:r>
          </a:p>
          <a:p>
            <a:pPr marL="457200" indent="-457200" algn="just">
              <a:buAutoNum type="arabicPeriod"/>
            </a:pPr>
            <a:r>
              <a:rPr lang="en-US" sz="2000" dirty="0" smtClean="0">
                <a:solidFill>
                  <a:schemeClr val="tx1"/>
                </a:solidFill>
              </a:rPr>
              <a:t>Test Suite Design:</a:t>
            </a:r>
          </a:p>
          <a:p>
            <a:pPr marL="457200" indent="-457200" algn="just">
              <a:buAutoNum type="arabicPeriod"/>
            </a:pPr>
            <a:r>
              <a:rPr lang="en-US" sz="2000" dirty="0" smtClean="0">
                <a:solidFill>
                  <a:schemeClr val="tx1"/>
                </a:solidFill>
              </a:rPr>
              <a:t>Running test cases and checking the results to detect failures</a:t>
            </a:r>
          </a:p>
          <a:p>
            <a:pPr marL="457200" indent="-457200" algn="just">
              <a:buAutoNum type="arabicPeriod"/>
            </a:pPr>
            <a:r>
              <a:rPr lang="en-US" sz="2000" dirty="0" smtClean="0">
                <a:solidFill>
                  <a:schemeClr val="tx1"/>
                </a:solidFill>
              </a:rPr>
              <a:t>Debugging</a:t>
            </a:r>
          </a:p>
          <a:p>
            <a:pPr marL="457200" indent="-457200" algn="just">
              <a:buAutoNum type="arabicPeriod"/>
            </a:pPr>
            <a:r>
              <a:rPr lang="en-US" sz="2000" dirty="0" smtClean="0">
                <a:solidFill>
                  <a:schemeClr val="tx1"/>
                </a:solidFill>
              </a:rPr>
              <a:t>Error correction</a:t>
            </a:r>
          </a:p>
          <a:p>
            <a:pPr marL="457200" indent="-457200" algn="just">
              <a:buAutoNum type="arabicPeriod"/>
            </a:pPr>
            <a:endParaRPr lang="en-US" sz="20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69" y="3124200"/>
            <a:ext cx="7775231" cy="358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144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6.5 Testing Activities</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6.5.1 </a:t>
            </a:r>
            <a:r>
              <a:rPr lang="en-US" sz="2000" b="1" u="sng" dirty="0">
                <a:solidFill>
                  <a:schemeClr val="tx1"/>
                </a:solidFill>
              </a:rPr>
              <a:t>Designing Test Cases</a:t>
            </a:r>
          </a:p>
          <a:p>
            <a:pPr marL="342900" indent="-342900" algn="just">
              <a:buFontTx/>
              <a:buChar char="-"/>
            </a:pPr>
            <a:r>
              <a:rPr lang="en-US" sz="2000" dirty="0">
                <a:solidFill>
                  <a:schemeClr val="tx1"/>
                </a:solidFill>
              </a:rPr>
              <a:t>When test cases are designed based on random input data, may of the test case do not contribute to the significance of the test suite. That means, they do not help in detecting any additional defects not already being detected by other test cases in the suite.</a:t>
            </a:r>
          </a:p>
          <a:p>
            <a:pPr marL="342900" indent="-342900" algn="just">
              <a:buFontTx/>
              <a:buChar char="-"/>
            </a:pPr>
            <a:r>
              <a:rPr lang="en-US" sz="2000" dirty="0">
                <a:solidFill>
                  <a:schemeClr val="tx1"/>
                </a:solidFill>
              </a:rPr>
              <a:t>Testing a system using a large collection of test cases that are selected at random doesn’t guarantee that all of the errors in the system will be exposed.</a:t>
            </a:r>
          </a:p>
          <a:p>
            <a:pPr algn="just"/>
            <a:r>
              <a:rPr lang="en-US" sz="2000" dirty="0">
                <a:solidFill>
                  <a:schemeClr val="tx1"/>
                </a:solidFill>
              </a:rPr>
              <a:t>	</a:t>
            </a:r>
            <a:r>
              <a:rPr lang="en-US" sz="2000" dirty="0">
                <a:solidFill>
                  <a:srgbClr val="FF0000"/>
                </a:solidFill>
              </a:rPr>
              <a:t>Surprised … ? Let’s see why don’t it uncovers</a:t>
            </a:r>
            <a:r>
              <a:rPr lang="en-US" sz="2000" dirty="0" smtClean="0">
                <a:solidFill>
                  <a:srgbClr val="FF0000"/>
                </a:solidFill>
              </a:rPr>
              <a:t>…?</a:t>
            </a:r>
          </a:p>
          <a:p>
            <a:pPr algn="just"/>
            <a:endParaRPr lang="en-US" sz="2000" dirty="0" smtClean="0">
              <a:solidFill>
                <a:schemeClr val="tx1"/>
              </a:solidFill>
            </a:endParaRPr>
          </a:p>
          <a:p>
            <a:pPr algn="just"/>
            <a:r>
              <a:rPr lang="en-US" sz="2000" dirty="0" smtClean="0">
                <a:solidFill>
                  <a:schemeClr val="tx1"/>
                </a:solidFill>
              </a:rPr>
              <a:t>Ex: A Code to find out MAX from two numbers</a:t>
            </a:r>
          </a:p>
          <a:p>
            <a:pPr algn="just"/>
            <a:r>
              <a:rPr lang="en-US" sz="2000" dirty="0" smtClean="0">
                <a:solidFill>
                  <a:schemeClr val="tx1"/>
                </a:solidFill>
                <a:latin typeface="Courier New" pitchFamily="49" charset="0"/>
                <a:cs typeface="Courier New" pitchFamily="49" charset="0"/>
              </a:rPr>
              <a:t>If ( x &gt; y)	MAX=x;</a:t>
            </a:r>
          </a:p>
          <a:p>
            <a:pPr algn="just"/>
            <a:r>
              <a:rPr lang="en-US" sz="2000" dirty="0" smtClean="0">
                <a:solidFill>
                  <a:schemeClr val="tx1"/>
                </a:solidFill>
                <a:latin typeface="Courier New" pitchFamily="49" charset="0"/>
                <a:cs typeface="Courier New" pitchFamily="49" charset="0"/>
              </a:rPr>
              <a:t>else	MAX=x; //little typing mistake</a:t>
            </a:r>
          </a:p>
          <a:p>
            <a:pPr algn="just"/>
            <a:r>
              <a:rPr lang="en-US" sz="2000" dirty="0" smtClean="0">
                <a:solidFill>
                  <a:schemeClr val="tx1"/>
                </a:solidFill>
              </a:rPr>
              <a:t>Here, the test suite {(x=3,y=2);(x=2,y=3)} can detect the error.</a:t>
            </a:r>
          </a:p>
          <a:p>
            <a:pPr algn="just"/>
            <a:r>
              <a:rPr lang="en-US" sz="2000" dirty="0" smtClean="0">
                <a:solidFill>
                  <a:schemeClr val="tx1"/>
                </a:solidFill>
              </a:rPr>
              <a:t>Whereas, large test suite </a:t>
            </a:r>
            <a:r>
              <a:rPr lang="en-US" sz="2000" dirty="0">
                <a:solidFill>
                  <a:schemeClr val="tx1"/>
                </a:solidFill>
              </a:rPr>
              <a:t>{(x=3,y=2</a:t>
            </a:r>
            <a:r>
              <a:rPr lang="en-US" sz="2000" dirty="0" smtClean="0">
                <a:solidFill>
                  <a:schemeClr val="tx1"/>
                </a:solidFill>
              </a:rPr>
              <a:t>); (x=4,y=3);</a:t>
            </a:r>
            <a:r>
              <a:rPr lang="en-US" sz="2000" dirty="0">
                <a:solidFill>
                  <a:schemeClr val="tx1"/>
                </a:solidFill>
              </a:rPr>
              <a:t> (</a:t>
            </a:r>
            <a:r>
              <a:rPr lang="en-US" sz="2000" dirty="0" smtClean="0">
                <a:solidFill>
                  <a:schemeClr val="tx1"/>
                </a:solidFill>
              </a:rPr>
              <a:t>x=5,y=1); (x=10,y=9)} will not detect error. Moreover larger test suite incurs high cost, efforts and time.</a:t>
            </a:r>
            <a:endParaRPr lang="en-US" sz="2000" dirty="0">
              <a:solidFill>
                <a:schemeClr val="tx1"/>
              </a:solidFill>
            </a:endParaRPr>
          </a:p>
        </p:txBody>
      </p:sp>
    </p:spTree>
    <p:extLst>
      <p:ext uri="{BB962C8B-B14F-4D97-AF65-F5344CB8AC3E}">
        <p14:creationId xmlns:p14="http://schemas.microsoft.com/office/powerpoint/2010/main" val="4124662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6.5 Testing Activities</a:t>
            </a:r>
            <a:endParaRPr lang="en-US" b="1" u="sng" dirty="0" smtClean="0">
              <a:solidFill>
                <a:schemeClr val="tx1"/>
              </a:solidFill>
            </a:endParaRPr>
          </a:p>
        </p:txBody>
      </p:sp>
      <p:sp>
        <p:nvSpPr>
          <p:cNvPr id="4" name="Subtitle 2"/>
          <p:cNvSpPr txBox="1">
            <a:spLocks/>
          </p:cNvSpPr>
          <p:nvPr/>
        </p:nvSpPr>
        <p:spPr>
          <a:xfrm>
            <a:off x="152400" y="1327355"/>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6.5.1 </a:t>
            </a:r>
            <a:r>
              <a:rPr lang="en-US" sz="2000" b="1" u="sng" dirty="0">
                <a:solidFill>
                  <a:schemeClr val="tx1"/>
                </a:solidFill>
              </a:rPr>
              <a:t>Designing Test </a:t>
            </a:r>
            <a:r>
              <a:rPr lang="en-US" sz="2000" b="1" u="sng" dirty="0" smtClean="0">
                <a:solidFill>
                  <a:schemeClr val="tx1"/>
                </a:solidFill>
              </a:rPr>
              <a:t>Cases</a:t>
            </a:r>
          </a:p>
          <a:p>
            <a:pPr marL="342900" indent="-342900" algn="just">
              <a:buFontTx/>
              <a:buChar char="-"/>
            </a:pPr>
            <a:r>
              <a:rPr lang="en-US" sz="2000" dirty="0" smtClean="0">
                <a:solidFill>
                  <a:schemeClr val="tx1"/>
                </a:solidFill>
              </a:rPr>
              <a:t>A </a:t>
            </a:r>
            <a:r>
              <a:rPr lang="en-US" sz="2000" dirty="0">
                <a:solidFill>
                  <a:schemeClr val="tx1"/>
                </a:solidFill>
              </a:rPr>
              <a:t>minimal test suite is a carefully designed set of test cases such that each test </a:t>
            </a:r>
            <a:r>
              <a:rPr lang="en-US" sz="2000" dirty="0" smtClean="0">
                <a:solidFill>
                  <a:schemeClr val="tx1"/>
                </a:solidFill>
              </a:rPr>
              <a:t>case helps </a:t>
            </a:r>
            <a:r>
              <a:rPr lang="en-US" sz="2000" dirty="0">
                <a:solidFill>
                  <a:schemeClr val="tx1"/>
                </a:solidFill>
              </a:rPr>
              <a:t>detect different errors. This is in contrast to testing using some random </a:t>
            </a:r>
            <a:r>
              <a:rPr lang="en-US" sz="2000" dirty="0" smtClean="0">
                <a:solidFill>
                  <a:schemeClr val="tx1"/>
                </a:solidFill>
              </a:rPr>
              <a:t>input values.</a:t>
            </a:r>
          </a:p>
          <a:p>
            <a:pPr marL="342900" indent="-342900" algn="just">
              <a:buFontTx/>
              <a:buChar char="-"/>
            </a:pPr>
            <a:r>
              <a:rPr lang="en-US" sz="2000" dirty="0" smtClean="0">
                <a:solidFill>
                  <a:schemeClr val="tx1"/>
                </a:solidFill>
              </a:rPr>
              <a:t>Two main approaches to systematically design test cases</a:t>
            </a:r>
          </a:p>
          <a:p>
            <a:pPr marL="457200" indent="-457200" algn="just">
              <a:buFont typeface="+mj-lt"/>
              <a:buAutoNum type="arabicParenR"/>
            </a:pPr>
            <a:r>
              <a:rPr lang="en-US" sz="2000" dirty="0" smtClean="0">
                <a:solidFill>
                  <a:schemeClr val="tx1"/>
                </a:solidFill>
              </a:rPr>
              <a:t>Black-Box Approach (a.k.a functional testing)</a:t>
            </a:r>
          </a:p>
          <a:p>
            <a:pPr marL="457200" indent="-457200" algn="just">
              <a:buFont typeface="+mj-lt"/>
              <a:buAutoNum type="arabicParenR"/>
            </a:pPr>
            <a:r>
              <a:rPr lang="en-US" sz="2000" dirty="0" smtClean="0">
                <a:solidFill>
                  <a:schemeClr val="tx1"/>
                </a:solidFill>
              </a:rPr>
              <a:t>White-Box Approach (a.k.a structural testing)</a:t>
            </a:r>
          </a:p>
          <a:p>
            <a:pPr marL="457200" indent="-457200" algn="just">
              <a:buFont typeface="+mj-lt"/>
              <a:buAutoNum type="arabicParenR"/>
            </a:pPr>
            <a:endParaRPr lang="en-US" sz="2000" dirty="0" smtClean="0">
              <a:solidFill>
                <a:schemeClr val="tx1"/>
              </a:solidFill>
            </a:endParaRPr>
          </a:p>
          <a:p>
            <a:pPr algn="just"/>
            <a:r>
              <a:rPr lang="en-US" sz="2000" b="1" u="sng" dirty="0" smtClean="0">
                <a:solidFill>
                  <a:schemeClr val="tx1"/>
                </a:solidFill>
              </a:rPr>
              <a:t>6.5.2 Testing in small Vs. Testing in Large</a:t>
            </a:r>
            <a:endParaRPr lang="en-US" sz="2000" b="1" u="sng" dirty="0">
              <a:solidFill>
                <a:schemeClr val="tx1"/>
              </a:solidFill>
            </a:endParaRPr>
          </a:p>
          <a:p>
            <a:pPr algn="just"/>
            <a:r>
              <a:rPr lang="en-US" sz="2000" dirty="0" smtClean="0">
                <a:solidFill>
                  <a:schemeClr val="tx1"/>
                </a:solidFill>
              </a:rPr>
              <a:t>A software product is normally tested in three level or stages:</a:t>
            </a:r>
          </a:p>
          <a:p>
            <a:pPr marL="457200" indent="-457200" algn="just">
              <a:buFont typeface="+mj-lt"/>
              <a:buAutoNum type="arabicParenR"/>
            </a:pPr>
            <a:r>
              <a:rPr lang="en-US" sz="2000" dirty="0" smtClean="0">
                <a:solidFill>
                  <a:schemeClr val="tx1"/>
                </a:solidFill>
              </a:rPr>
              <a:t>Unit Testing			Testing in small</a:t>
            </a:r>
          </a:p>
          <a:p>
            <a:pPr marL="457200" indent="-457200" algn="just">
              <a:buFont typeface="+mj-lt"/>
              <a:buAutoNum type="arabicParenR"/>
            </a:pPr>
            <a:endParaRPr lang="en-US" sz="2000" dirty="0" smtClean="0">
              <a:solidFill>
                <a:schemeClr val="tx1"/>
              </a:solidFill>
            </a:endParaRPr>
          </a:p>
          <a:p>
            <a:pPr marL="457200" indent="-457200" algn="just">
              <a:buFont typeface="+mj-lt"/>
              <a:buAutoNum type="arabicParenR"/>
            </a:pPr>
            <a:r>
              <a:rPr lang="en-US" sz="2000" dirty="0" smtClean="0">
                <a:solidFill>
                  <a:schemeClr val="tx1"/>
                </a:solidFill>
              </a:rPr>
              <a:t>Integration Testing</a:t>
            </a:r>
          </a:p>
          <a:p>
            <a:pPr lvl="6" algn="just"/>
            <a:r>
              <a:rPr lang="en-US" dirty="0" smtClean="0">
                <a:solidFill>
                  <a:schemeClr val="tx1"/>
                </a:solidFill>
              </a:rPr>
              <a:t>	Testing in Large</a:t>
            </a:r>
          </a:p>
          <a:p>
            <a:pPr marL="457200" indent="-457200" algn="just">
              <a:buFont typeface="+mj-lt"/>
              <a:buAutoNum type="arabicParenR"/>
            </a:pPr>
            <a:r>
              <a:rPr lang="en-US" sz="2000" dirty="0" smtClean="0">
                <a:solidFill>
                  <a:schemeClr val="tx1"/>
                </a:solidFill>
              </a:rPr>
              <a:t>System Testing</a:t>
            </a:r>
            <a:endParaRPr lang="en-US" sz="2000" dirty="0">
              <a:solidFill>
                <a:schemeClr val="tx1"/>
              </a:solidFill>
            </a:endParaRPr>
          </a:p>
        </p:txBody>
      </p:sp>
      <p:sp>
        <p:nvSpPr>
          <p:cNvPr id="5" name="Right Brace 4"/>
          <p:cNvSpPr/>
          <p:nvPr/>
        </p:nvSpPr>
        <p:spPr>
          <a:xfrm>
            <a:off x="2836607" y="5638800"/>
            <a:ext cx="304800" cy="9906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2836607" y="4930877"/>
            <a:ext cx="304800" cy="438765"/>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05436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6.5 Testing Activities</a:t>
            </a:r>
            <a:endParaRPr lang="en-US" b="1" u="sng" dirty="0" smtClean="0">
              <a:solidFill>
                <a:schemeClr val="tx1"/>
              </a:solidFill>
            </a:endParaRPr>
          </a:p>
        </p:txBody>
      </p:sp>
      <p:sp>
        <p:nvSpPr>
          <p:cNvPr id="4" name="Subtitle 2"/>
          <p:cNvSpPr txBox="1">
            <a:spLocks/>
          </p:cNvSpPr>
          <p:nvPr/>
        </p:nvSpPr>
        <p:spPr>
          <a:xfrm>
            <a:off x="152400" y="1327355"/>
            <a:ext cx="8763000" cy="5454445"/>
          </a:xfrm>
          <a:prstGeom prst="rect">
            <a:avLst/>
          </a:prstGeom>
          <a:ln>
            <a:solidFill>
              <a:schemeClr val="tx1"/>
            </a:solidFill>
          </a:ln>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Unit Testing:</a:t>
            </a:r>
          </a:p>
          <a:p>
            <a:pPr marL="342900" indent="-342900" algn="just">
              <a:buFontTx/>
              <a:buChar char="-"/>
            </a:pPr>
            <a:r>
              <a:rPr lang="en-US" sz="2000" dirty="0" smtClean="0">
                <a:solidFill>
                  <a:schemeClr val="tx1"/>
                </a:solidFill>
              </a:rPr>
              <a:t>Unit testing will be carried out in coding phase itself as soon as your coding done. Unit test will be performed by developer.</a:t>
            </a:r>
          </a:p>
          <a:p>
            <a:pPr marL="342900" indent="-342900" algn="just">
              <a:buFontTx/>
              <a:buChar char="-"/>
            </a:pPr>
            <a:r>
              <a:rPr lang="en-US" sz="2000" dirty="0" smtClean="0">
                <a:solidFill>
                  <a:schemeClr val="tx1"/>
                </a:solidFill>
              </a:rPr>
              <a:t>To perform unit test you have to provide necessary environment (relevant code)</a:t>
            </a:r>
          </a:p>
          <a:p>
            <a:pPr marL="574675" indent="-234950" algn="just">
              <a:buFont typeface="Arial" pitchFamily="34" charset="0"/>
              <a:buChar char="•"/>
            </a:pPr>
            <a:r>
              <a:rPr lang="en-US" sz="2000" dirty="0">
                <a:solidFill>
                  <a:schemeClr val="tx1"/>
                </a:solidFill>
              </a:rPr>
              <a:t>The procedures belonging to other modules that the module under </a:t>
            </a:r>
            <a:r>
              <a:rPr lang="en-US" sz="2000" dirty="0" smtClean="0">
                <a:solidFill>
                  <a:schemeClr val="tx1"/>
                </a:solidFill>
              </a:rPr>
              <a:t>test calls</a:t>
            </a:r>
            <a:r>
              <a:rPr lang="en-US" sz="2000" dirty="0">
                <a:solidFill>
                  <a:schemeClr val="tx1"/>
                </a:solidFill>
              </a:rPr>
              <a:t>.</a:t>
            </a:r>
          </a:p>
          <a:p>
            <a:pPr marL="574675" indent="-234950" algn="just">
              <a:buFont typeface="Arial" pitchFamily="34" charset="0"/>
              <a:buChar char="•"/>
            </a:pPr>
            <a:r>
              <a:rPr lang="en-US" sz="2000" dirty="0">
                <a:solidFill>
                  <a:schemeClr val="tx1"/>
                </a:solidFill>
              </a:rPr>
              <a:t>Non-local data structures that the module accesses.</a:t>
            </a:r>
          </a:p>
          <a:p>
            <a:pPr marL="574675" indent="-234950" algn="just">
              <a:buFont typeface="Arial" pitchFamily="34" charset="0"/>
              <a:buChar char="•"/>
            </a:pPr>
            <a:r>
              <a:rPr lang="en-US" sz="2000" dirty="0">
                <a:solidFill>
                  <a:schemeClr val="tx1"/>
                </a:solidFill>
              </a:rPr>
              <a:t>A procedure to call the functions of the module under test </a:t>
            </a:r>
            <a:r>
              <a:rPr lang="en-US" sz="2000" dirty="0" smtClean="0">
                <a:solidFill>
                  <a:schemeClr val="tx1"/>
                </a:solidFill>
              </a:rPr>
              <a:t>with appropriate parameters</a:t>
            </a:r>
            <a:endParaRPr lang="en-US" sz="2000" dirty="0">
              <a:solidFill>
                <a:schemeClr val="tx1"/>
              </a:solidFill>
            </a:endParaRPr>
          </a:p>
          <a:p>
            <a:pPr algn="just"/>
            <a:r>
              <a:rPr lang="en-US" sz="2000" b="1" dirty="0" smtClean="0">
                <a:solidFill>
                  <a:schemeClr val="tx1"/>
                </a:solidFill>
              </a:rPr>
              <a:t>Stub: </a:t>
            </a:r>
            <a:r>
              <a:rPr lang="en-US" sz="2000" dirty="0">
                <a:solidFill>
                  <a:schemeClr val="tx1"/>
                </a:solidFill>
              </a:rPr>
              <a:t>A stub procedure is a dummy procedure </a:t>
            </a:r>
            <a:r>
              <a:rPr lang="en-US" sz="2000" dirty="0" smtClean="0">
                <a:solidFill>
                  <a:schemeClr val="tx1"/>
                </a:solidFill>
              </a:rPr>
              <a:t>that</a:t>
            </a:r>
          </a:p>
          <a:p>
            <a:pPr algn="just"/>
            <a:r>
              <a:rPr lang="en-US" sz="2000" dirty="0" smtClean="0">
                <a:solidFill>
                  <a:schemeClr val="tx1"/>
                </a:solidFill>
              </a:rPr>
              <a:t>has </a:t>
            </a:r>
            <a:r>
              <a:rPr lang="en-US" sz="2000" dirty="0">
                <a:solidFill>
                  <a:schemeClr val="tx1"/>
                </a:solidFill>
              </a:rPr>
              <a:t>the same I/O parameters </a:t>
            </a:r>
            <a:r>
              <a:rPr lang="en-US" sz="2000" dirty="0" smtClean="0">
                <a:solidFill>
                  <a:schemeClr val="tx1"/>
                </a:solidFill>
              </a:rPr>
              <a:t>as the </a:t>
            </a:r>
            <a:r>
              <a:rPr lang="en-US" sz="2000" dirty="0">
                <a:solidFill>
                  <a:schemeClr val="tx1"/>
                </a:solidFill>
              </a:rPr>
              <a:t>function </a:t>
            </a:r>
            <a:r>
              <a:rPr lang="en-US" sz="2000" dirty="0" smtClean="0">
                <a:solidFill>
                  <a:schemeClr val="tx1"/>
                </a:solidFill>
              </a:rPr>
              <a:t>called</a:t>
            </a:r>
          </a:p>
          <a:p>
            <a:pPr algn="just"/>
            <a:r>
              <a:rPr lang="en-US" sz="2000" dirty="0" smtClean="0">
                <a:solidFill>
                  <a:schemeClr val="tx1"/>
                </a:solidFill>
              </a:rPr>
              <a:t>by </a:t>
            </a:r>
            <a:r>
              <a:rPr lang="en-US" sz="2000" dirty="0">
                <a:solidFill>
                  <a:schemeClr val="tx1"/>
                </a:solidFill>
              </a:rPr>
              <a:t>the unit under test but has a highly </a:t>
            </a:r>
            <a:r>
              <a:rPr lang="en-US" sz="2000" dirty="0" smtClean="0">
                <a:solidFill>
                  <a:schemeClr val="tx1"/>
                </a:solidFill>
              </a:rPr>
              <a:t>simplified.</a:t>
            </a:r>
          </a:p>
          <a:p>
            <a:pPr algn="just"/>
            <a:r>
              <a:rPr lang="en-US" sz="2000" b="1" dirty="0" smtClean="0">
                <a:solidFill>
                  <a:schemeClr val="tx1"/>
                </a:solidFill>
              </a:rPr>
              <a:t>Driver</a:t>
            </a:r>
            <a:r>
              <a:rPr lang="en-US" sz="2000" b="1" dirty="0">
                <a:solidFill>
                  <a:schemeClr val="tx1"/>
                </a:solidFill>
              </a:rPr>
              <a:t>: </a:t>
            </a:r>
            <a:r>
              <a:rPr lang="en-US" sz="2000" dirty="0">
                <a:solidFill>
                  <a:schemeClr val="tx1"/>
                </a:solidFill>
              </a:rPr>
              <a:t>A driver module should contain the </a:t>
            </a:r>
            <a:r>
              <a:rPr lang="en-US" sz="2000" dirty="0" smtClean="0">
                <a:solidFill>
                  <a:schemeClr val="tx1"/>
                </a:solidFill>
              </a:rPr>
              <a:t>non-local</a:t>
            </a:r>
          </a:p>
          <a:p>
            <a:pPr algn="just"/>
            <a:r>
              <a:rPr lang="en-US" sz="2000" dirty="0" smtClean="0">
                <a:solidFill>
                  <a:schemeClr val="tx1"/>
                </a:solidFill>
              </a:rPr>
              <a:t>data Structures accessed </a:t>
            </a:r>
            <a:r>
              <a:rPr lang="en-US" sz="2000" dirty="0">
                <a:solidFill>
                  <a:schemeClr val="tx1"/>
                </a:solidFill>
              </a:rPr>
              <a:t>by the module under test</a:t>
            </a:r>
            <a:r>
              <a:rPr lang="en-US" sz="2000" dirty="0" smtClean="0">
                <a:solidFill>
                  <a:schemeClr val="tx1"/>
                </a:solidFill>
              </a:rPr>
              <a:t>.</a:t>
            </a:r>
          </a:p>
          <a:p>
            <a:pPr algn="just"/>
            <a:r>
              <a:rPr lang="en-US" sz="2000" dirty="0" smtClean="0">
                <a:solidFill>
                  <a:schemeClr val="tx1"/>
                </a:solidFill>
              </a:rPr>
              <a:t>Additionally</a:t>
            </a:r>
            <a:r>
              <a:rPr lang="en-US" sz="2000" dirty="0">
                <a:solidFill>
                  <a:schemeClr val="tx1"/>
                </a:solidFill>
              </a:rPr>
              <a:t>, it should also have </a:t>
            </a:r>
            <a:r>
              <a:rPr lang="en-US" sz="2000" dirty="0" smtClean="0">
                <a:solidFill>
                  <a:schemeClr val="tx1"/>
                </a:solidFill>
              </a:rPr>
              <a:t>the code </a:t>
            </a:r>
            <a:r>
              <a:rPr lang="en-US" sz="2000" dirty="0">
                <a:solidFill>
                  <a:schemeClr val="tx1"/>
                </a:solidFill>
              </a:rPr>
              <a:t>to call </a:t>
            </a:r>
            <a:r>
              <a:rPr lang="en-US" sz="2000" dirty="0" smtClean="0">
                <a:solidFill>
                  <a:schemeClr val="tx1"/>
                </a:solidFill>
              </a:rPr>
              <a:t>the</a:t>
            </a:r>
          </a:p>
          <a:p>
            <a:pPr algn="just"/>
            <a:r>
              <a:rPr lang="en-US" sz="2000" dirty="0" smtClean="0">
                <a:solidFill>
                  <a:schemeClr val="tx1"/>
                </a:solidFill>
              </a:rPr>
              <a:t>different </a:t>
            </a:r>
            <a:r>
              <a:rPr lang="en-US" sz="2000" dirty="0">
                <a:solidFill>
                  <a:schemeClr val="tx1"/>
                </a:solidFill>
              </a:rPr>
              <a:t>functions of the unit under test </a:t>
            </a:r>
            <a:r>
              <a:rPr lang="en-US" sz="2000" dirty="0" smtClean="0">
                <a:solidFill>
                  <a:schemeClr val="tx1"/>
                </a:solidFill>
              </a:rPr>
              <a:t>with</a:t>
            </a:r>
          </a:p>
          <a:p>
            <a:pPr algn="just"/>
            <a:r>
              <a:rPr lang="en-US" sz="2000" dirty="0" smtClean="0">
                <a:solidFill>
                  <a:schemeClr val="tx1"/>
                </a:solidFill>
              </a:rPr>
              <a:t>appropriate </a:t>
            </a:r>
            <a:r>
              <a:rPr lang="en-US" sz="2000" dirty="0">
                <a:solidFill>
                  <a:schemeClr val="tx1"/>
                </a:solidFill>
              </a:rPr>
              <a:t>parameter values for testing.</a:t>
            </a:r>
            <a:endParaRPr lang="en-US" sz="2000" b="1" dirty="0" smtClean="0">
              <a:solidFill>
                <a:schemeClr val="tx1"/>
              </a:solidFill>
            </a:endParaRPr>
          </a:p>
        </p:txBody>
      </p:sp>
      <p:sp>
        <p:nvSpPr>
          <p:cNvPr id="7" name="Rectangle 6"/>
          <p:cNvSpPr/>
          <p:nvPr/>
        </p:nvSpPr>
        <p:spPr>
          <a:xfrm>
            <a:off x="5943600" y="3886201"/>
            <a:ext cx="2819400" cy="27432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48400" y="4054575"/>
            <a:ext cx="1104900" cy="593623"/>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Driver</a:t>
            </a:r>
            <a:endParaRPr lang="en-US" dirty="0">
              <a:solidFill>
                <a:schemeClr val="tx1"/>
              </a:solidFill>
            </a:endParaRPr>
          </a:p>
        </p:txBody>
      </p:sp>
      <p:sp>
        <p:nvSpPr>
          <p:cNvPr id="9" name="Rectangle 8"/>
          <p:cNvSpPr/>
          <p:nvPr/>
        </p:nvSpPr>
        <p:spPr>
          <a:xfrm>
            <a:off x="5981700" y="5029200"/>
            <a:ext cx="1981200" cy="381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Module Under Test</a:t>
            </a:r>
            <a:endParaRPr lang="en-US" dirty="0">
              <a:solidFill>
                <a:schemeClr val="tx1"/>
              </a:solidFill>
            </a:endParaRPr>
          </a:p>
        </p:txBody>
      </p:sp>
      <p:sp>
        <p:nvSpPr>
          <p:cNvPr id="10" name="Oval 9"/>
          <p:cNvSpPr/>
          <p:nvPr/>
        </p:nvSpPr>
        <p:spPr>
          <a:xfrm>
            <a:off x="6248400" y="5791202"/>
            <a:ext cx="1104900" cy="593623"/>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Stub</a:t>
            </a:r>
            <a:endParaRPr lang="en-US" dirty="0">
              <a:solidFill>
                <a:schemeClr val="tx1"/>
              </a:solidFill>
            </a:endParaRPr>
          </a:p>
        </p:txBody>
      </p:sp>
      <p:cxnSp>
        <p:nvCxnSpPr>
          <p:cNvPr id="12" name="Straight Arrow Connector 11"/>
          <p:cNvCxnSpPr/>
          <p:nvPr/>
        </p:nvCxnSpPr>
        <p:spPr>
          <a:xfrm>
            <a:off x="6781800" y="4648198"/>
            <a:ext cx="0" cy="3810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778113" y="5410200"/>
            <a:ext cx="0" cy="3810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8" idx="6"/>
            <a:endCxn id="9" idx="3"/>
          </p:cNvCxnSpPr>
          <p:nvPr/>
        </p:nvCxnSpPr>
        <p:spPr>
          <a:xfrm>
            <a:off x="7353300" y="4351387"/>
            <a:ext cx="609600" cy="868313"/>
          </a:xfrm>
          <a:prstGeom prst="curvedConnector3">
            <a:avLst>
              <a:gd name="adj1" fmla="val 212500"/>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91399" y="4459069"/>
            <a:ext cx="790601" cy="646331"/>
          </a:xfrm>
          <a:prstGeom prst="rect">
            <a:avLst/>
          </a:prstGeom>
          <a:noFill/>
        </p:spPr>
        <p:txBody>
          <a:bodyPr wrap="none" rtlCol="0">
            <a:spAutoFit/>
          </a:bodyPr>
          <a:lstStyle/>
          <a:p>
            <a:r>
              <a:rPr lang="en-US" dirty="0" smtClean="0"/>
              <a:t>Global</a:t>
            </a:r>
          </a:p>
          <a:p>
            <a:r>
              <a:rPr lang="en-US" dirty="0" smtClean="0"/>
              <a:t>data</a:t>
            </a:r>
            <a:endParaRPr lang="en-US" dirty="0"/>
          </a:p>
        </p:txBody>
      </p:sp>
    </p:spTree>
    <p:extLst>
      <p:ext uri="{BB962C8B-B14F-4D97-AF65-F5344CB8AC3E}">
        <p14:creationId xmlns:p14="http://schemas.microsoft.com/office/powerpoint/2010/main" val="2135541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6.6 Black Box Testing</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buFontTx/>
              <a:buChar char="-"/>
            </a:pPr>
            <a:r>
              <a:rPr lang="en-US" sz="2000" dirty="0" smtClean="0">
                <a:solidFill>
                  <a:schemeClr val="tx1"/>
                </a:solidFill>
              </a:rPr>
              <a:t>In </a:t>
            </a:r>
            <a:r>
              <a:rPr lang="en-US" sz="2000" dirty="0">
                <a:solidFill>
                  <a:schemeClr val="tx1"/>
                </a:solidFill>
              </a:rPr>
              <a:t>black-box testing, test cases are designed from an examination of </a:t>
            </a:r>
            <a:r>
              <a:rPr lang="en-US" sz="2000" dirty="0" smtClean="0">
                <a:solidFill>
                  <a:schemeClr val="tx1"/>
                </a:solidFill>
              </a:rPr>
              <a:t>the input/output </a:t>
            </a:r>
            <a:r>
              <a:rPr lang="en-US" sz="2000" dirty="0">
                <a:solidFill>
                  <a:schemeClr val="tx1"/>
                </a:solidFill>
              </a:rPr>
              <a:t>values only and no knowledge of design or code </a:t>
            </a:r>
            <a:r>
              <a:rPr lang="en-US" sz="2000" dirty="0" smtClean="0">
                <a:solidFill>
                  <a:schemeClr val="tx1"/>
                </a:solidFill>
              </a:rPr>
              <a:t>is required.</a:t>
            </a:r>
          </a:p>
          <a:p>
            <a:pPr marL="342900" indent="-342900" algn="just">
              <a:buFontTx/>
              <a:buChar char="-"/>
            </a:pPr>
            <a:r>
              <a:rPr lang="en-US" sz="2000" dirty="0" smtClean="0">
                <a:solidFill>
                  <a:schemeClr val="tx1"/>
                </a:solidFill>
              </a:rPr>
              <a:t>Approaches to design black box test case:</a:t>
            </a:r>
          </a:p>
          <a:p>
            <a:pPr marL="800100" lvl="1" indent="-342900" algn="just">
              <a:buFont typeface="+mj-lt"/>
              <a:buAutoNum type="arabicPeriod"/>
            </a:pPr>
            <a:r>
              <a:rPr lang="en-US" sz="2000" dirty="0" smtClean="0">
                <a:solidFill>
                  <a:schemeClr val="tx1"/>
                </a:solidFill>
              </a:rPr>
              <a:t>Equivalent Class Partitioning</a:t>
            </a:r>
          </a:p>
          <a:p>
            <a:pPr marL="800100" lvl="1" indent="-342900" algn="just">
              <a:buFont typeface="+mj-lt"/>
              <a:buAutoNum type="arabicPeriod"/>
            </a:pPr>
            <a:r>
              <a:rPr lang="en-US" sz="2000" dirty="0" smtClean="0">
                <a:solidFill>
                  <a:schemeClr val="tx1"/>
                </a:solidFill>
              </a:rPr>
              <a:t>Boundary value Analysis</a:t>
            </a:r>
            <a:endParaRPr lang="en-US" sz="2000" dirty="0">
              <a:solidFill>
                <a:schemeClr val="tx1"/>
              </a:solidFill>
            </a:endParaRPr>
          </a:p>
          <a:p>
            <a:pPr lvl="1" indent="-457200" algn="just"/>
            <a:r>
              <a:rPr lang="en-US" sz="2000" b="1" u="sng" dirty="0" smtClean="0">
                <a:solidFill>
                  <a:schemeClr val="tx1"/>
                </a:solidFill>
              </a:rPr>
              <a:t>(1) Equivalent Class Partitioning:</a:t>
            </a:r>
          </a:p>
          <a:p>
            <a:pPr algn="l"/>
            <a:r>
              <a:rPr lang="en-US" sz="2000" dirty="0">
                <a:solidFill>
                  <a:schemeClr val="tx1"/>
                </a:solidFill>
              </a:rPr>
              <a:t>The main idea behind defining equivalence classes of input data is that testing </a:t>
            </a:r>
            <a:r>
              <a:rPr lang="en-US" sz="2000" dirty="0" smtClean="0">
                <a:solidFill>
                  <a:schemeClr val="tx1"/>
                </a:solidFill>
              </a:rPr>
              <a:t>the code </a:t>
            </a:r>
            <a:r>
              <a:rPr lang="en-US" sz="2000" dirty="0">
                <a:solidFill>
                  <a:schemeClr val="tx1"/>
                </a:solidFill>
              </a:rPr>
              <a:t>with any one value belonging to an equivalence class is as good as </a:t>
            </a:r>
            <a:r>
              <a:rPr lang="en-US" sz="2000" dirty="0" smtClean="0">
                <a:solidFill>
                  <a:schemeClr val="tx1"/>
                </a:solidFill>
              </a:rPr>
              <a:t>testing the code </a:t>
            </a:r>
            <a:r>
              <a:rPr lang="en-US" sz="2000" dirty="0">
                <a:solidFill>
                  <a:schemeClr val="tx1"/>
                </a:solidFill>
              </a:rPr>
              <a:t>with any other value belonging to the same equivalence class</a:t>
            </a:r>
            <a:r>
              <a:rPr lang="en-US" sz="2000" dirty="0" smtClean="0">
                <a:solidFill>
                  <a:schemeClr val="tx1"/>
                </a:solidFill>
              </a:rPr>
              <a:t>.</a:t>
            </a:r>
          </a:p>
          <a:p>
            <a:pPr algn="l"/>
            <a:r>
              <a:rPr lang="en-US" sz="2000" b="1" dirty="0" smtClean="0">
                <a:solidFill>
                  <a:schemeClr val="tx1"/>
                </a:solidFill>
              </a:rPr>
              <a:t>Guidelines:</a:t>
            </a:r>
          </a:p>
          <a:p>
            <a:pPr algn="just"/>
            <a:r>
              <a:rPr lang="en-US" sz="2000" dirty="0" smtClean="0">
                <a:solidFill>
                  <a:schemeClr val="tx1"/>
                </a:solidFill>
              </a:rPr>
              <a:t>1) Prepare 1 valid class of input </a:t>
            </a:r>
            <a:r>
              <a:rPr lang="en-US" sz="2000" dirty="0">
                <a:solidFill>
                  <a:schemeClr val="tx1"/>
                </a:solidFill>
              </a:rPr>
              <a:t>(For Ex. [1,10]) </a:t>
            </a:r>
            <a:r>
              <a:rPr lang="en-US" sz="2000" dirty="0" smtClean="0">
                <a:solidFill>
                  <a:schemeClr val="tx1"/>
                </a:solidFill>
              </a:rPr>
              <a:t>and 2 invalid class of input </a:t>
            </a:r>
            <a:r>
              <a:rPr lang="en-US" sz="2000" dirty="0">
                <a:solidFill>
                  <a:schemeClr val="tx1"/>
                </a:solidFill>
              </a:rPr>
              <a:t>(For Ex. [-∞,0] , [11, +∞])</a:t>
            </a:r>
            <a:r>
              <a:rPr lang="en-US" sz="2000" dirty="0" smtClean="0">
                <a:solidFill>
                  <a:schemeClr val="tx1"/>
                </a:solidFill>
              </a:rPr>
              <a:t>.</a:t>
            </a:r>
          </a:p>
          <a:p>
            <a:pPr algn="just"/>
            <a:r>
              <a:rPr lang="en-US" sz="2000" dirty="0">
                <a:solidFill>
                  <a:schemeClr val="tx1"/>
                </a:solidFill>
              </a:rPr>
              <a:t>2) If the input data assumes values from a set of discrete members </a:t>
            </a:r>
            <a:r>
              <a:rPr lang="en-US" sz="2000" dirty="0" smtClean="0">
                <a:solidFill>
                  <a:schemeClr val="tx1"/>
                </a:solidFill>
              </a:rPr>
              <a:t>of some domain, if </a:t>
            </a:r>
            <a:r>
              <a:rPr lang="en-US" sz="2000" dirty="0">
                <a:solidFill>
                  <a:schemeClr val="tx1"/>
                </a:solidFill>
              </a:rPr>
              <a:t>the valid equivalence classes are {A,B,C}, then the invalid equivalence class is □ -{A,B,C}, where □ is the universe of possible input values.</a:t>
            </a:r>
            <a:endParaRPr lang="en-US" sz="2000" dirty="0" smtClean="0">
              <a:solidFill>
                <a:schemeClr val="tx1"/>
              </a:solidFill>
            </a:endParaRPr>
          </a:p>
        </p:txBody>
      </p:sp>
    </p:spTree>
    <p:extLst>
      <p:ext uri="{BB962C8B-B14F-4D97-AF65-F5344CB8AC3E}">
        <p14:creationId xmlns:p14="http://schemas.microsoft.com/office/powerpoint/2010/main" val="234549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6.6 Black Box Testing</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dirty="0">
                <a:solidFill>
                  <a:schemeClr val="tx1"/>
                </a:solidFill>
              </a:rPr>
              <a:t>Example:</a:t>
            </a:r>
            <a:r>
              <a:rPr lang="en-US" sz="2000" dirty="0">
                <a:solidFill>
                  <a:schemeClr val="tx1"/>
                </a:solidFill>
              </a:rPr>
              <a:t> Design equivalence class partitioning test suite for a </a:t>
            </a:r>
            <a:r>
              <a:rPr lang="en-US" sz="2000" dirty="0" smtClean="0">
                <a:solidFill>
                  <a:schemeClr val="tx1"/>
                </a:solidFill>
              </a:rPr>
              <a:t>function that </a:t>
            </a:r>
            <a:r>
              <a:rPr lang="en-US" sz="2000" dirty="0">
                <a:solidFill>
                  <a:schemeClr val="tx1"/>
                </a:solidFill>
              </a:rPr>
              <a:t>reads a character string of size less than five characters and </a:t>
            </a:r>
            <a:r>
              <a:rPr lang="en-US" sz="2000" dirty="0" smtClean="0">
                <a:solidFill>
                  <a:schemeClr val="tx1"/>
                </a:solidFill>
              </a:rPr>
              <a:t>displays whether </a:t>
            </a:r>
            <a:r>
              <a:rPr lang="en-US" sz="2000" dirty="0">
                <a:solidFill>
                  <a:schemeClr val="tx1"/>
                </a:solidFill>
              </a:rPr>
              <a:t>it is a palindrome</a:t>
            </a:r>
            <a:r>
              <a:rPr lang="en-US" sz="2000" dirty="0" smtClean="0">
                <a:solidFill>
                  <a:schemeClr val="tx1"/>
                </a:solidFill>
              </a:rPr>
              <a:t>.</a:t>
            </a:r>
          </a:p>
          <a:p>
            <a:pPr algn="just"/>
            <a:r>
              <a:rPr lang="en-US" sz="2000" dirty="0" smtClean="0">
                <a:solidFill>
                  <a:schemeClr val="tx1"/>
                </a:solidFill>
              </a:rPr>
              <a:t>Solution:</a:t>
            </a:r>
          </a:p>
          <a:p>
            <a:pPr algn="just"/>
            <a:endParaRPr lang="en-US" sz="2000" dirty="0">
              <a:solidFill>
                <a:schemeClr val="tx1"/>
              </a:solidFill>
            </a:endParaRPr>
          </a:p>
          <a:p>
            <a:pPr algn="just"/>
            <a:r>
              <a:rPr lang="en-US" sz="2000" dirty="0" smtClean="0">
                <a:solidFill>
                  <a:schemeClr val="tx1"/>
                </a:solidFill>
              </a:rPr>
              <a:t>{ </a:t>
            </a:r>
            <a:r>
              <a:rPr lang="en-US" sz="2000" dirty="0" err="1" smtClean="0">
                <a:solidFill>
                  <a:schemeClr val="tx1"/>
                </a:solidFill>
              </a:rPr>
              <a:t>abc</a:t>
            </a:r>
            <a:r>
              <a:rPr lang="en-US" sz="2000" dirty="0" smtClean="0">
                <a:solidFill>
                  <a:schemeClr val="tx1"/>
                </a:solidFill>
              </a:rPr>
              <a:t>, aba, </a:t>
            </a:r>
            <a:r>
              <a:rPr lang="en-US" sz="2000" dirty="0" err="1" smtClean="0">
                <a:solidFill>
                  <a:schemeClr val="tx1"/>
                </a:solidFill>
              </a:rPr>
              <a:t>abcdef</a:t>
            </a:r>
            <a:r>
              <a:rPr lang="en-US" sz="2000" dirty="0" smtClean="0">
                <a:solidFill>
                  <a:schemeClr val="tx1"/>
                </a:solidFill>
              </a:rPr>
              <a:t> }</a:t>
            </a:r>
          </a:p>
        </p:txBody>
      </p:sp>
      <p:sp>
        <p:nvSpPr>
          <p:cNvPr id="5" name="Rectangle 4"/>
          <p:cNvSpPr/>
          <p:nvPr/>
        </p:nvSpPr>
        <p:spPr>
          <a:xfrm>
            <a:off x="3657600" y="2362200"/>
            <a:ext cx="1752600" cy="3048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of all inputs</a:t>
            </a:r>
            <a:endParaRPr lang="en-US" dirty="0">
              <a:solidFill>
                <a:schemeClr val="tx1"/>
              </a:solidFill>
            </a:endParaRPr>
          </a:p>
        </p:txBody>
      </p:sp>
      <p:sp>
        <p:nvSpPr>
          <p:cNvPr id="6" name="Rectangle 5"/>
          <p:cNvSpPr/>
          <p:nvPr/>
        </p:nvSpPr>
        <p:spPr>
          <a:xfrm>
            <a:off x="2819400" y="3747092"/>
            <a:ext cx="1447800" cy="3048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Valid inputs</a:t>
            </a:r>
            <a:endParaRPr lang="en-US" dirty="0">
              <a:solidFill>
                <a:schemeClr val="tx1"/>
              </a:solidFill>
            </a:endParaRPr>
          </a:p>
        </p:txBody>
      </p:sp>
      <p:sp>
        <p:nvSpPr>
          <p:cNvPr id="7" name="Rectangle 6"/>
          <p:cNvSpPr/>
          <p:nvPr/>
        </p:nvSpPr>
        <p:spPr>
          <a:xfrm>
            <a:off x="4533900" y="3747092"/>
            <a:ext cx="1485900" cy="3074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Invalid inputs</a:t>
            </a:r>
            <a:endParaRPr lang="en-US" dirty="0">
              <a:solidFill>
                <a:schemeClr val="tx1"/>
              </a:solidFill>
            </a:endParaRPr>
          </a:p>
        </p:txBody>
      </p:sp>
      <p:sp>
        <p:nvSpPr>
          <p:cNvPr id="8" name="Rectangle 7"/>
          <p:cNvSpPr/>
          <p:nvPr/>
        </p:nvSpPr>
        <p:spPr>
          <a:xfrm>
            <a:off x="1752600" y="5105400"/>
            <a:ext cx="1447800" cy="3048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Palindromes</a:t>
            </a:r>
            <a:endParaRPr lang="en-US" dirty="0">
              <a:solidFill>
                <a:schemeClr val="tx1"/>
              </a:solidFill>
            </a:endParaRPr>
          </a:p>
        </p:txBody>
      </p:sp>
      <p:sp>
        <p:nvSpPr>
          <p:cNvPr id="9" name="Rectangle 8"/>
          <p:cNvSpPr/>
          <p:nvPr/>
        </p:nvSpPr>
        <p:spPr>
          <a:xfrm>
            <a:off x="3467100" y="5105400"/>
            <a:ext cx="1809750" cy="3048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Non-Palindromes</a:t>
            </a:r>
            <a:endParaRPr lang="en-US" dirty="0">
              <a:solidFill>
                <a:schemeClr val="tx1"/>
              </a:solidFill>
            </a:endParaRPr>
          </a:p>
        </p:txBody>
      </p:sp>
      <p:cxnSp>
        <p:nvCxnSpPr>
          <p:cNvPr id="13" name="Straight Arrow Connector 12"/>
          <p:cNvCxnSpPr>
            <a:stCxn id="5" idx="2"/>
            <a:endCxn id="6" idx="0"/>
          </p:cNvCxnSpPr>
          <p:nvPr/>
        </p:nvCxnSpPr>
        <p:spPr>
          <a:xfrm flipH="1">
            <a:off x="3543300" y="2667000"/>
            <a:ext cx="990600" cy="10800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7" idx="0"/>
          </p:cNvCxnSpPr>
          <p:nvPr/>
        </p:nvCxnSpPr>
        <p:spPr>
          <a:xfrm>
            <a:off x="4533900" y="2667000"/>
            <a:ext cx="742950" cy="10800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54432" y="4051892"/>
            <a:ext cx="990600" cy="10800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545032" y="4051892"/>
            <a:ext cx="742950" cy="10800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801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6.6 Black Box Testing</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(2) Boundary Value Analysis:</a:t>
            </a:r>
          </a:p>
          <a:p>
            <a:pPr marL="342900" indent="-342900" algn="just">
              <a:buFontTx/>
              <a:buChar char="-"/>
            </a:pPr>
            <a:r>
              <a:rPr lang="en-US" sz="2000" dirty="0" smtClean="0">
                <a:solidFill>
                  <a:schemeClr val="tx1"/>
                </a:solidFill>
              </a:rPr>
              <a:t>Boundary value analysis means limiting the range of values to be provided.</a:t>
            </a:r>
          </a:p>
          <a:p>
            <a:pPr marL="342900" indent="-342900" algn="just">
              <a:buFontTx/>
              <a:buChar char="-"/>
            </a:pPr>
            <a:r>
              <a:rPr lang="en-US" sz="2000" dirty="0">
                <a:solidFill>
                  <a:schemeClr val="tx1"/>
                </a:solidFill>
              </a:rPr>
              <a:t>Boundary value analysis-based test suite design involves designing test cases </a:t>
            </a:r>
            <a:r>
              <a:rPr lang="en-US" sz="2000" dirty="0" smtClean="0">
                <a:solidFill>
                  <a:schemeClr val="tx1"/>
                </a:solidFill>
              </a:rPr>
              <a:t>using the </a:t>
            </a:r>
            <a:r>
              <a:rPr lang="en-US" sz="2000" dirty="0">
                <a:solidFill>
                  <a:schemeClr val="tx1"/>
                </a:solidFill>
              </a:rPr>
              <a:t>values at the boundaries of different equivalence classes</a:t>
            </a:r>
            <a:r>
              <a:rPr lang="en-US" sz="2000" dirty="0" smtClean="0">
                <a:solidFill>
                  <a:schemeClr val="tx1"/>
                </a:solidFill>
              </a:rPr>
              <a:t>.</a:t>
            </a:r>
          </a:p>
          <a:p>
            <a:pPr marL="342900" indent="-342900" algn="just">
              <a:buFontTx/>
              <a:buChar char="-"/>
            </a:pPr>
            <a:r>
              <a:rPr lang="en-US" sz="2000" dirty="0">
                <a:solidFill>
                  <a:schemeClr val="tx1"/>
                </a:solidFill>
              </a:rPr>
              <a:t>For example, programmers may improperly use </a:t>
            </a:r>
            <a:r>
              <a:rPr lang="en-US" sz="2000" dirty="0" smtClean="0">
                <a:solidFill>
                  <a:schemeClr val="tx1"/>
                </a:solidFill>
              </a:rPr>
              <a:t>&lt; instead </a:t>
            </a:r>
            <a:r>
              <a:rPr lang="en-US" sz="2000" dirty="0">
                <a:solidFill>
                  <a:schemeClr val="tx1"/>
                </a:solidFill>
              </a:rPr>
              <a:t>of &lt;=, or conversely &lt;= for &lt;, etc</a:t>
            </a:r>
            <a:r>
              <a:rPr lang="en-US" sz="2000" dirty="0" smtClean="0">
                <a:solidFill>
                  <a:schemeClr val="tx1"/>
                </a:solidFill>
              </a:rPr>
              <a:t>.</a:t>
            </a:r>
          </a:p>
          <a:p>
            <a:pPr algn="just"/>
            <a:r>
              <a:rPr lang="en-US" sz="2000" b="1" dirty="0">
                <a:solidFill>
                  <a:schemeClr val="tx1"/>
                </a:solidFill>
              </a:rPr>
              <a:t>Example:</a:t>
            </a:r>
            <a:r>
              <a:rPr lang="en-US" sz="2000" dirty="0">
                <a:solidFill>
                  <a:schemeClr val="tx1"/>
                </a:solidFill>
              </a:rPr>
              <a:t> For a function that computes the square root of the </a:t>
            </a:r>
            <a:r>
              <a:rPr lang="en-US" sz="2000" dirty="0" smtClean="0">
                <a:solidFill>
                  <a:schemeClr val="tx1"/>
                </a:solidFill>
              </a:rPr>
              <a:t>integer values </a:t>
            </a:r>
            <a:r>
              <a:rPr lang="en-US" sz="2000" dirty="0">
                <a:solidFill>
                  <a:schemeClr val="tx1"/>
                </a:solidFill>
              </a:rPr>
              <a:t>in the range of 0 and 5000, determine the boundary value test suite.</a:t>
            </a:r>
          </a:p>
          <a:p>
            <a:pPr algn="just"/>
            <a:r>
              <a:rPr lang="en-US" sz="2000" b="1" dirty="0">
                <a:solidFill>
                  <a:schemeClr val="tx1"/>
                </a:solidFill>
              </a:rPr>
              <a:t>Answer:</a:t>
            </a:r>
            <a:r>
              <a:rPr lang="en-US" sz="2000" dirty="0">
                <a:solidFill>
                  <a:schemeClr val="tx1"/>
                </a:solidFill>
              </a:rPr>
              <a:t> </a:t>
            </a:r>
            <a:endParaRPr lang="en-US" sz="2000" dirty="0" smtClean="0">
              <a:solidFill>
                <a:schemeClr val="tx1"/>
              </a:solidFill>
            </a:endParaRPr>
          </a:p>
          <a:p>
            <a:pPr algn="just"/>
            <a:r>
              <a:rPr lang="en-US" sz="2000" dirty="0" smtClean="0">
                <a:solidFill>
                  <a:schemeClr val="tx1"/>
                </a:solidFill>
              </a:rPr>
              <a:t>There </a:t>
            </a:r>
            <a:r>
              <a:rPr lang="en-US" sz="2000" dirty="0">
                <a:solidFill>
                  <a:schemeClr val="tx1"/>
                </a:solidFill>
              </a:rPr>
              <a:t>are three equivalence </a:t>
            </a:r>
            <a:r>
              <a:rPr lang="en-US" sz="2000" dirty="0" smtClean="0">
                <a:solidFill>
                  <a:schemeClr val="tx1"/>
                </a:solidFill>
              </a:rPr>
              <a:t>classes</a:t>
            </a:r>
          </a:p>
          <a:p>
            <a:pPr marL="342900" indent="-342900" algn="just">
              <a:buFont typeface="Arial" pitchFamily="34" charset="0"/>
              <a:buChar char="•"/>
            </a:pPr>
            <a:r>
              <a:rPr lang="en-US" sz="2000" dirty="0" smtClean="0">
                <a:solidFill>
                  <a:schemeClr val="tx1"/>
                </a:solidFill>
              </a:rPr>
              <a:t>The </a:t>
            </a:r>
            <a:r>
              <a:rPr lang="en-US" sz="2000" dirty="0">
                <a:solidFill>
                  <a:schemeClr val="tx1"/>
                </a:solidFill>
              </a:rPr>
              <a:t>set of negative </a:t>
            </a:r>
            <a:r>
              <a:rPr lang="en-US" sz="2000" dirty="0" smtClean="0">
                <a:solidFill>
                  <a:schemeClr val="tx1"/>
                </a:solidFill>
              </a:rPr>
              <a:t>integers, </a:t>
            </a:r>
          </a:p>
          <a:p>
            <a:pPr marL="342900" indent="-342900" algn="just">
              <a:buFont typeface="Arial" pitchFamily="34" charset="0"/>
              <a:buChar char="•"/>
            </a:pPr>
            <a:r>
              <a:rPr lang="en-US" sz="2000" dirty="0" smtClean="0">
                <a:solidFill>
                  <a:schemeClr val="tx1"/>
                </a:solidFill>
              </a:rPr>
              <a:t>the </a:t>
            </a:r>
            <a:r>
              <a:rPr lang="en-US" sz="2000" dirty="0">
                <a:solidFill>
                  <a:schemeClr val="tx1"/>
                </a:solidFill>
              </a:rPr>
              <a:t>set of integers in the range of 0 and 5000, </a:t>
            </a:r>
            <a:endParaRPr lang="en-US" sz="2000" dirty="0" smtClean="0">
              <a:solidFill>
                <a:schemeClr val="tx1"/>
              </a:solidFill>
            </a:endParaRPr>
          </a:p>
          <a:p>
            <a:pPr marL="342900" indent="-342900" algn="just">
              <a:buFont typeface="Arial" pitchFamily="34" charset="0"/>
              <a:buChar char="•"/>
            </a:pPr>
            <a:r>
              <a:rPr lang="en-US" sz="2000" dirty="0" smtClean="0">
                <a:solidFill>
                  <a:schemeClr val="tx1"/>
                </a:solidFill>
              </a:rPr>
              <a:t>and </a:t>
            </a:r>
            <a:r>
              <a:rPr lang="en-US" sz="2000" dirty="0">
                <a:solidFill>
                  <a:schemeClr val="tx1"/>
                </a:solidFill>
              </a:rPr>
              <a:t>the set of integers </a:t>
            </a:r>
            <a:r>
              <a:rPr lang="en-US" sz="2000" dirty="0" smtClean="0">
                <a:solidFill>
                  <a:schemeClr val="tx1"/>
                </a:solidFill>
              </a:rPr>
              <a:t>larger than </a:t>
            </a:r>
            <a:r>
              <a:rPr lang="en-US" sz="2000" dirty="0">
                <a:solidFill>
                  <a:schemeClr val="tx1"/>
                </a:solidFill>
              </a:rPr>
              <a:t>5000. </a:t>
            </a:r>
            <a:endParaRPr lang="en-US" sz="2000" dirty="0" smtClean="0">
              <a:solidFill>
                <a:schemeClr val="tx1"/>
              </a:solidFill>
            </a:endParaRPr>
          </a:p>
          <a:p>
            <a:pPr algn="just"/>
            <a:r>
              <a:rPr lang="en-US" sz="2000" dirty="0" smtClean="0">
                <a:solidFill>
                  <a:schemeClr val="tx1"/>
                </a:solidFill>
              </a:rPr>
              <a:t>The </a:t>
            </a:r>
            <a:r>
              <a:rPr lang="en-US" sz="2000" dirty="0">
                <a:solidFill>
                  <a:schemeClr val="tx1"/>
                </a:solidFill>
              </a:rPr>
              <a:t>boundary value-based test suite is: {0,-1,5000,5001}.</a:t>
            </a:r>
            <a:endParaRPr lang="en-US" sz="2000" dirty="0" smtClean="0">
              <a:solidFill>
                <a:schemeClr val="tx1"/>
              </a:solidFill>
            </a:endParaRPr>
          </a:p>
        </p:txBody>
      </p:sp>
    </p:spTree>
    <p:extLst>
      <p:ext uri="{BB962C8B-B14F-4D97-AF65-F5344CB8AC3E}">
        <p14:creationId xmlns:p14="http://schemas.microsoft.com/office/powerpoint/2010/main" val="346558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6.7 White Box Testing</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Basic Concepts:</a:t>
            </a:r>
          </a:p>
          <a:p>
            <a:pPr marL="342900" indent="-342900" algn="just">
              <a:buFontTx/>
              <a:buChar char="-"/>
            </a:pPr>
            <a:r>
              <a:rPr lang="en-US" sz="2000" dirty="0" smtClean="0">
                <a:solidFill>
                  <a:schemeClr val="tx1"/>
                </a:solidFill>
              </a:rPr>
              <a:t>A White box testing strategy is either be fault based or coverage based.</a:t>
            </a:r>
          </a:p>
          <a:p>
            <a:pPr marL="342900" indent="-342900" algn="just">
              <a:buFontTx/>
              <a:buChar char="-"/>
            </a:pPr>
            <a:endParaRPr lang="en-US" sz="2000" dirty="0">
              <a:solidFill>
                <a:schemeClr val="tx1"/>
              </a:solidFill>
            </a:endParaRPr>
          </a:p>
          <a:p>
            <a:pPr marL="342900" indent="-342900" algn="just">
              <a:buFontTx/>
              <a:buChar char="-"/>
            </a:pPr>
            <a:endParaRPr lang="en-US" sz="2000" dirty="0" smtClean="0">
              <a:solidFill>
                <a:schemeClr val="tx1"/>
              </a:solidFill>
            </a:endParaRPr>
          </a:p>
          <a:p>
            <a:pPr marL="342900" indent="-342900" algn="just">
              <a:buFontTx/>
              <a:buChar char="-"/>
            </a:pPr>
            <a:endParaRPr lang="en-US" sz="2000" dirty="0">
              <a:solidFill>
                <a:schemeClr val="tx1"/>
              </a:solidFill>
            </a:endParaRPr>
          </a:p>
          <a:p>
            <a:pPr marL="342900" indent="-342900" algn="just">
              <a:buFontTx/>
              <a:buChar char="-"/>
            </a:pPr>
            <a:endParaRPr lang="en-US" sz="2000" dirty="0" smtClean="0">
              <a:solidFill>
                <a:schemeClr val="tx1"/>
              </a:solidFill>
            </a:endParaRPr>
          </a:p>
          <a:p>
            <a:pPr marL="342900" indent="-342900" algn="just">
              <a:buFontTx/>
              <a:buChar char="-"/>
            </a:pPr>
            <a:endParaRPr lang="en-US" sz="2000" dirty="0">
              <a:solidFill>
                <a:schemeClr val="tx1"/>
              </a:solidFill>
            </a:endParaRPr>
          </a:p>
          <a:p>
            <a:pPr marL="342900" indent="-342900" algn="just">
              <a:buFontTx/>
              <a:buChar char="-"/>
            </a:pPr>
            <a:endParaRPr lang="en-US" sz="2000" dirty="0" smtClean="0">
              <a:solidFill>
                <a:schemeClr val="tx1"/>
              </a:solidFill>
            </a:endParaRPr>
          </a:p>
          <a:p>
            <a:pPr marL="342900" indent="-342900" algn="just">
              <a:buFontTx/>
              <a:buChar char="-"/>
            </a:pPr>
            <a:endParaRPr lang="en-US" sz="2000" dirty="0">
              <a:solidFill>
                <a:schemeClr val="tx1"/>
              </a:solidFill>
            </a:endParaRPr>
          </a:p>
          <a:p>
            <a:pPr algn="just"/>
            <a:r>
              <a:rPr lang="en-US" sz="2000" b="1" u="sng" dirty="0" smtClean="0">
                <a:solidFill>
                  <a:schemeClr val="tx1"/>
                </a:solidFill>
              </a:rPr>
              <a:t>Testing Criterion for coverage-based testing</a:t>
            </a:r>
          </a:p>
          <a:p>
            <a:pPr algn="just"/>
            <a:r>
              <a:rPr lang="en-US" sz="2000" dirty="0">
                <a:solidFill>
                  <a:schemeClr val="tx1"/>
                </a:solidFill>
              </a:rPr>
              <a:t>The set of specific program elements that a testing strategy targets to execute is</a:t>
            </a:r>
          </a:p>
          <a:p>
            <a:pPr algn="just"/>
            <a:r>
              <a:rPr lang="en-US" sz="2000" dirty="0">
                <a:solidFill>
                  <a:schemeClr val="tx1"/>
                </a:solidFill>
              </a:rPr>
              <a:t>called the testing criterion of the strategy.</a:t>
            </a:r>
          </a:p>
          <a:p>
            <a:pPr marL="342900" indent="-342900" algn="just">
              <a:buFontTx/>
              <a:buChar char="-"/>
            </a:pPr>
            <a:endParaRPr lang="en-US" sz="2000" dirty="0" smtClean="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98485877"/>
              </p:ext>
            </p:extLst>
          </p:nvPr>
        </p:nvGraphicFramePr>
        <p:xfrm>
          <a:off x="381000" y="2209800"/>
          <a:ext cx="8229600" cy="2199640"/>
        </p:xfrm>
        <a:graphic>
          <a:graphicData uri="http://schemas.openxmlformats.org/drawingml/2006/table">
            <a:tbl>
              <a:tblPr firstRow="1" bandRow="1">
                <a:tableStyleId>{5940675A-B579-460E-94D1-54222C63F5DA}</a:tableStyleId>
              </a:tblPr>
              <a:tblGrid>
                <a:gridCol w="411480"/>
                <a:gridCol w="3899263"/>
                <a:gridCol w="3918857"/>
              </a:tblGrid>
              <a:tr h="370840">
                <a:tc>
                  <a:txBody>
                    <a:bodyPr/>
                    <a:lstStyle/>
                    <a:p>
                      <a:pPr algn="ctr"/>
                      <a:r>
                        <a:rPr lang="en-US" dirty="0" smtClean="0"/>
                        <a:t>#</a:t>
                      </a:r>
                      <a:endParaRPr lang="en-US" dirty="0"/>
                    </a:p>
                  </a:txBody>
                  <a:tcPr/>
                </a:tc>
                <a:tc>
                  <a:txBody>
                    <a:bodyPr/>
                    <a:lstStyle/>
                    <a:p>
                      <a:pPr algn="ctr"/>
                      <a:r>
                        <a:rPr lang="en-US" b="1" dirty="0" smtClean="0"/>
                        <a:t>Fault Based Testing</a:t>
                      </a:r>
                      <a:endParaRPr lang="en-US" b="1" dirty="0"/>
                    </a:p>
                  </a:txBody>
                  <a:tcPr/>
                </a:tc>
                <a:tc>
                  <a:txBody>
                    <a:bodyPr/>
                    <a:lstStyle/>
                    <a:p>
                      <a:pPr algn="ctr"/>
                      <a:r>
                        <a:rPr lang="en-US" b="1" dirty="0" smtClean="0"/>
                        <a:t>Coverage Based Testing</a:t>
                      </a:r>
                      <a:endParaRPr lang="en-US" b="1" dirty="0"/>
                    </a:p>
                  </a:txBody>
                  <a:tcPr/>
                </a:tc>
              </a:tr>
              <a:tr h="370840">
                <a:tc>
                  <a:txBody>
                    <a:bodyPr/>
                    <a:lstStyle/>
                    <a:p>
                      <a:pPr algn="ctr"/>
                      <a:r>
                        <a:rPr lang="en-US" dirty="0" smtClean="0"/>
                        <a:t>1</a:t>
                      </a:r>
                      <a:endParaRPr lang="en-US" dirty="0"/>
                    </a:p>
                  </a:txBody>
                  <a:tcPr/>
                </a:tc>
                <a:tc>
                  <a:txBody>
                    <a:bodyPr/>
                    <a:lstStyle/>
                    <a:p>
                      <a:r>
                        <a:rPr lang="en-US" dirty="0" smtClean="0"/>
                        <a:t>A fault-based testing strategy targets to detect certain types of faults.</a:t>
                      </a:r>
                      <a:endParaRPr lang="en-US" dirty="0"/>
                    </a:p>
                  </a:txBody>
                  <a:tcPr/>
                </a:tc>
                <a:tc>
                  <a:txBody>
                    <a:bodyPr/>
                    <a:lstStyle/>
                    <a:p>
                      <a:r>
                        <a:rPr lang="en-US" sz="1800" b="0" i="0" u="none" strike="noStrike" kern="1200" baseline="0" dirty="0" smtClean="0">
                          <a:solidFill>
                            <a:schemeClr val="tx1"/>
                          </a:solidFill>
                          <a:latin typeface="+mn-lt"/>
                          <a:ea typeface="+mn-ea"/>
                          <a:cs typeface="+mn-cs"/>
                        </a:rPr>
                        <a:t>A coverage-based testing strategy attempts to execute (or cover) certain</a:t>
                      </a:r>
                    </a:p>
                    <a:p>
                      <a:r>
                        <a:rPr lang="en-US" sz="1800" b="0" i="0" u="none" strike="noStrike" kern="1200" baseline="0" dirty="0" smtClean="0">
                          <a:solidFill>
                            <a:schemeClr val="tx1"/>
                          </a:solidFill>
                          <a:latin typeface="+mn-lt"/>
                          <a:ea typeface="+mn-ea"/>
                          <a:cs typeface="+mn-cs"/>
                        </a:rPr>
                        <a:t>elements of a program.</a:t>
                      </a:r>
                      <a:endParaRPr lang="en-US" dirty="0"/>
                    </a:p>
                  </a:txBody>
                  <a:tcPr/>
                </a:tc>
              </a:tr>
              <a:tr h="370840">
                <a:tc>
                  <a:txBody>
                    <a:bodyPr/>
                    <a:lstStyle/>
                    <a:p>
                      <a:pPr algn="ctr"/>
                      <a:r>
                        <a:rPr lang="en-US" dirty="0" smtClean="0"/>
                        <a:t>2</a:t>
                      </a:r>
                      <a:endParaRPr lang="en-US" dirty="0"/>
                    </a:p>
                  </a:txBody>
                  <a:tcPr/>
                </a:tc>
                <a:tc>
                  <a:txBody>
                    <a:bodyPr/>
                    <a:lstStyle/>
                    <a:p>
                      <a:r>
                        <a:rPr lang="en-US" dirty="0" smtClean="0"/>
                        <a:t>Ex: mutation testing</a:t>
                      </a:r>
                      <a:endParaRPr lang="en-US" dirty="0"/>
                    </a:p>
                  </a:txBody>
                  <a:tcPr/>
                </a:tc>
                <a:tc>
                  <a:txBody>
                    <a:bodyPr/>
                    <a:lstStyle/>
                    <a:p>
                      <a:r>
                        <a:rPr lang="en-US" dirty="0" smtClean="0"/>
                        <a:t>Ex: Statement coverage,</a:t>
                      </a:r>
                      <a:r>
                        <a:rPr lang="en-US" baseline="0" dirty="0" smtClean="0"/>
                        <a:t> branch coverage, multiple condition coverage and path coverage </a:t>
                      </a:r>
                      <a:endParaRPr lang="en-US" dirty="0"/>
                    </a:p>
                  </a:txBody>
                  <a:tcPr/>
                </a:tc>
              </a:tr>
            </a:tbl>
          </a:graphicData>
        </a:graphic>
      </p:graphicFrame>
    </p:spTree>
    <p:extLst>
      <p:ext uri="{BB962C8B-B14F-4D97-AF65-F5344CB8AC3E}">
        <p14:creationId xmlns:p14="http://schemas.microsoft.com/office/powerpoint/2010/main" val="3578294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6.1 Introduction:</a:t>
            </a:r>
          </a:p>
          <a:p>
            <a:pPr algn="l"/>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buFontTx/>
              <a:buChar char="-"/>
            </a:pPr>
            <a:r>
              <a:rPr lang="en-US" sz="2400" dirty="0" smtClean="0">
                <a:solidFill>
                  <a:schemeClr val="tx1"/>
                </a:solidFill>
              </a:rPr>
              <a:t>Coding is undertaken once the design phase is complete and the design documents have been successfully reviewed.</a:t>
            </a:r>
          </a:p>
          <a:p>
            <a:pPr marL="342900" indent="-342900" algn="just">
              <a:buFontTx/>
              <a:buChar char="-"/>
            </a:pPr>
            <a:endParaRPr lang="en-US" sz="2400" dirty="0" smtClean="0">
              <a:solidFill>
                <a:schemeClr val="tx1"/>
              </a:solidFill>
            </a:endParaRPr>
          </a:p>
          <a:p>
            <a:pPr marL="342900" indent="-342900" algn="just">
              <a:buFontTx/>
              <a:buChar char="-"/>
            </a:pPr>
            <a:r>
              <a:rPr lang="en-US" sz="2400" dirty="0" smtClean="0">
                <a:solidFill>
                  <a:schemeClr val="tx1"/>
                </a:solidFill>
              </a:rPr>
              <a:t>Test each module in isolation, After all the modules of a system have been coded and unit tested, the integration and system testing phase is undertaken.</a:t>
            </a:r>
          </a:p>
          <a:p>
            <a:pPr marL="342900" indent="-342900" algn="just">
              <a:buFontTx/>
              <a:buChar char="-"/>
            </a:pPr>
            <a:endParaRPr lang="en-US" sz="2400" dirty="0" smtClean="0">
              <a:solidFill>
                <a:schemeClr val="tx1"/>
              </a:solidFill>
            </a:endParaRPr>
          </a:p>
          <a:p>
            <a:pPr marL="342900" indent="-342900" algn="just">
              <a:buFontTx/>
              <a:buChar char="-"/>
            </a:pPr>
            <a:r>
              <a:rPr lang="en-US" sz="2400" dirty="0" smtClean="0">
                <a:solidFill>
                  <a:schemeClr val="tx1"/>
                </a:solidFill>
              </a:rPr>
              <a:t>Over the years, the general perception of testing as monkeys typing in random data and trying to crash the system has changed. Now testers are looked upon as masters of specialized concepts, techniques, and tools.</a:t>
            </a:r>
          </a:p>
          <a:p>
            <a:pPr marL="342900" indent="-342900" algn="l">
              <a:buFontTx/>
              <a:buChar char="-"/>
            </a:pPr>
            <a:endParaRPr lang="en-US" sz="2400" dirty="0" smtClean="0">
              <a:solidFill>
                <a:schemeClr val="tx1"/>
              </a:solidFill>
            </a:endParaRPr>
          </a:p>
          <a:p>
            <a:pPr algn="l"/>
            <a:endParaRPr lang="en-US" b="1" u="sng" dirty="0">
              <a:solidFill>
                <a:schemeClr val="tx1"/>
              </a:solidFill>
            </a:endParaRPr>
          </a:p>
        </p:txBody>
      </p:sp>
    </p:spTree>
    <p:extLst>
      <p:ext uri="{BB962C8B-B14F-4D97-AF65-F5344CB8AC3E}">
        <p14:creationId xmlns:p14="http://schemas.microsoft.com/office/powerpoint/2010/main" val="2148312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6.7 White Box Testing</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Stronger Testing vs. Weaker Testing</a:t>
            </a:r>
          </a:p>
          <a:p>
            <a:pPr algn="just"/>
            <a:r>
              <a:rPr lang="en-US" sz="2000" dirty="0">
                <a:solidFill>
                  <a:schemeClr val="tx1"/>
                </a:solidFill>
              </a:rPr>
              <a:t>A white-box testing strategy is said to be stronger than another strategy, if </a:t>
            </a:r>
            <a:r>
              <a:rPr lang="en-US" sz="2000" dirty="0" smtClean="0">
                <a:solidFill>
                  <a:schemeClr val="tx1"/>
                </a:solidFill>
              </a:rPr>
              <a:t>the stronger </a:t>
            </a:r>
            <a:r>
              <a:rPr lang="en-US" sz="2000" dirty="0">
                <a:solidFill>
                  <a:schemeClr val="tx1"/>
                </a:solidFill>
              </a:rPr>
              <a:t>testing strategy covers all program elements covered by the weaker </a:t>
            </a:r>
            <a:r>
              <a:rPr lang="en-US" sz="2000" dirty="0" smtClean="0">
                <a:solidFill>
                  <a:schemeClr val="tx1"/>
                </a:solidFill>
              </a:rPr>
              <a:t>testing strategy</a:t>
            </a:r>
            <a:r>
              <a:rPr lang="en-US" sz="2000" dirty="0">
                <a:solidFill>
                  <a:schemeClr val="tx1"/>
                </a:solidFill>
              </a:rPr>
              <a:t>, and the stronger strategy additionally covers at least one program </a:t>
            </a:r>
            <a:r>
              <a:rPr lang="en-US" sz="2000" dirty="0" smtClean="0">
                <a:solidFill>
                  <a:schemeClr val="tx1"/>
                </a:solidFill>
              </a:rPr>
              <a:t>element that </a:t>
            </a:r>
            <a:r>
              <a:rPr lang="en-US" sz="2000" dirty="0">
                <a:solidFill>
                  <a:schemeClr val="tx1"/>
                </a:solidFill>
              </a:rPr>
              <a:t>is not covered by the weaker strategy</a:t>
            </a:r>
            <a:r>
              <a:rPr lang="en-US" sz="2000" dirty="0" smtClean="0">
                <a:solidFill>
                  <a:schemeClr val="tx1"/>
                </a:solidFill>
              </a:rPr>
              <a:t>.</a:t>
            </a:r>
          </a:p>
          <a:p>
            <a:pPr algn="just"/>
            <a:r>
              <a:rPr lang="en-US" sz="2000" b="1" dirty="0" smtClean="0">
                <a:solidFill>
                  <a:schemeClr val="tx1"/>
                </a:solidFill>
              </a:rPr>
              <a:t>Stronger</a:t>
            </a:r>
            <a:r>
              <a:rPr lang="en-US" sz="2000" dirty="0" smtClean="0">
                <a:solidFill>
                  <a:schemeClr val="tx1"/>
                </a:solidFill>
              </a:rPr>
              <a:t>			</a:t>
            </a:r>
            <a:r>
              <a:rPr lang="en-US" sz="2000" b="1" dirty="0" smtClean="0">
                <a:solidFill>
                  <a:schemeClr val="tx1"/>
                </a:solidFill>
              </a:rPr>
              <a:t>Weaker</a:t>
            </a:r>
            <a:r>
              <a:rPr lang="en-US" sz="2000" dirty="0" smtClean="0">
                <a:solidFill>
                  <a:schemeClr val="tx1"/>
                </a:solidFill>
              </a:rPr>
              <a:t>			</a:t>
            </a:r>
            <a:r>
              <a:rPr lang="en-US" sz="2000" b="1" dirty="0" smtClean="0">
                <a:solidFill>
                  <a:schemeClr val="tx1"/>
                </a:solidFill>
              </a:rPr>
              <a:t>Complementary</a:t>
            </a:r>
          </a:p>
          <a:p>
            <a:pPr algn="just"/>
            <a:r>
              <a:rPr lang="en-US" sz="2000" dirty="0" smtClean="0">
                <a:solidFill>
                  <a:schemeClr val="tx1"/>
                </a:solidFill>
              </a:rPr>
              <a:t>a=5;			if(a&gt;b)			while(a&gt;b){</a:t>
            </a:r>
          </a:p>
          <a:p>
            <a:pPr algn="just"/>
            <a:r>
              <a:rPr lang="en-US" sz="2000" dirty="0" smtClean="0">
                <a:solidFill>
                  <a:schemeClr val="tx1"/>
                </a:solidFill>
              </a:rPr>
              <a:t>b=a*2-1			   c=3;			    b=b-1;</a:t>
            </a:r>
          </a:p>
          <a:p>
            <a:pPr algn="just"/>
            <a:r>
              <a:rPr lang="en-US" sz="2000" dirty="0">
                <a:solidFill>
                  <a:schemeClr val="tx1"/>
                </a:solidFill>
              </a:rPr>
              <a:t>	</a:t>
            </a:r>
            <a:r>
              <a:rPr lang="en-US" sz="2000" dirty="0" smtClean="0">
                <a:solidFill>
                  <a:schemeClr val="tx1"/>
                </a:solidFill>
              </a:rPr>
              <a:t>		else c=5;			    b=b*a;</a:t>
            </a:r>
          </a:p>
          <a:p>
            <a:pPr algn="just"/>
            <a:r>
              <a:rPr lang="en-US" sz="2000" dirty="0">
                <a:solidFill>
                  <a:schemeClr val="tx1"/>
                </a:solidFill>
              </a:rPr>
              <a:t>	</a:t>
            </a:r>
            <a:r>
              <a:rPr lang="en-US" sz="2000" dirty="0" smtClean="0">
                <a:solidFill>
                  <a:schemeClr val="tx1"/>
                </a:solidFill>
              </a:rPr>
              <a:t>		c=c*c			    }  c=</a:t>
            </a:r>
            <a:r>
              <a:rPr lang="en-US" sz="2000" dirty="0" err="1" smtClean="0">
                <a:solidFill>
                  <a:schemeClr val="tx1"/>
                </a:solidFill>
              </a:rPr>
              <a:t>a+b</a:t>
            </a:r>
            <a:r>
              <a:rPr lang="en-US" sz="2000" dirty="0" smtClean="0">
                <a:solidFill>
                  <a:schemeClr val="tx1"/>
                </a:solidFill>
              </a:rPr>
              <a:t>;</a:t>
            </a:r>
            <a:endParaRPr lang="en-US" sz="2000" dirty="0">
              <a:solidFill>
                <a:schemeClr val="tx1"/>
              </a:solidFill>
            </a:endParaRPr>
          </a:p>
          <a:p>
            <a:pPr marL="342900" indent="-342900" algn="just">
              <a:buFontTx/>
              <a:buChar char="-"/>
            </a:pPr>
            <a:endParaRPr lang="en-US" sz="2000" dirty="0" smtClean="0">
              <a:solidFill>
                <a:schemeClr val="tx1"/>
              </a:solidFill>
            </a:endParaRPr>
          </a:p>
        </p:txBody>
      </p:sp>
      <p:grpSp>
        <p:nvGrpSpPr>
          <p:cNvPr id="66" name="Group 65"/>
          <p:cNvGrpSpPr/>
          <p:nvPr/>
        </p:nvGrpSpPr>
        <p:grpSpPr>
          <a:xfrm>
            <a:off x="495300" y="4572000"/>
            <a:ext cx="381000" cy="1219200"/>
            <a:chOff x="685800" y="3962400"/>
            <a:chExt cx="381000" cy="1219200"/>
          </a:xfrm>
        </p:grpSpPr>
        <p:sp>
          <p:nvSpPr>
            <p:cNvPr id="6" name="Oval 5"/>
            <p:cNvSpPr/>
            <p:nvPr/>
          </p:nvSpPr>
          <p:spPr>
            <a:xfrm>
              <a:off x="685800" y="3962400"/>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 name="Oval 6"/>
            <p:cNvSpPr/>
            <p:nvPr/>
          </p:nvSpPr>
          <p:spPr>
            <a:xfrm>
              <a:off x="685800" y="4876800"/>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cxnSp>
          <p:nvCxnSpPr>
            <p:cNvPr id="9" name="Straight Arrow Connector 8"/>
            <p:cNvCxnSpPr>
              <a:stCxn id="6" idx="4"/>
              <a:endCxn id="7" idx="0"/>
            </p:cNvCxnSpPr>
            <p:nvPr/>
          </p:nvCxnSpPr>
          <p:spPr>
            <a:xfrm>
              <a:off x="876300" y="4267200"/>
              <a:ext cx="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2570397" y="4854481"/>
            <a:ext cx="1572490" cy="1690255"/>
            <a:chOff x="2580410" y="4572000"/>
            <a:chExt cx="1572490" cy="1690255"/>
          </a:xfrm>
        </p:grpSpPr>
        <p:sp>
          <p:nvSpPr>
            <p:cNvPr id="10" name="Oval 9"/>
            <p:cNvSpPr/>
            <p:nvPr/>
          </p:nvSpPr>
          <p:spPr>
            <a:xfrm>
              <a:off x="3200400" y="4572000"/>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 name="Oval 10"/>
            <p:cNvSpPr/>
            <p:nvPr/>
          </p:nvSpPr>
          <p:spPr>
            <a:xfrm>
              <a:off x="2580410" y="5181600"/>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2" name="Oval 11"/>
            <p:cNvSpPr/>
            <p:nvPr/>
          </p:nvSpPr>
          <p:spPr>
            <a:xfrm>
              <a:off x="3771900" y="5181600"/>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Oval 12"/>
            <p:cNvSpPr/>
            <p:nvPr/>
          </p:nvSpPr>
          <p:spPr>
            <a:xfrm>
              <a:off x="3200400" y="5957455"/>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4" name="Straight Arrow Connector 13"/>
            <p:cNvCxnSpPr>
              <a:stCxn id="12" idx="3"/>
              <a:endCxn id="13" idx="0"/>
            </p:cNvCxnSpPr>
            <p:nvPr/>
          </p:nvCxnSpPr>
          <p:spPr>
            <a:xfrm flipH="1">
              <a:off x="3390900" y="5441763"/>
              <a:ext cx="436796" cy="515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4"/>
              <a:endCxn id="13" idx="0"/>
            </p:cNvCxnSpPr>
            <p:nvPr/>
          </p:nvCxnSpPr>
          <p:spPr>
            <a:xfrm>
              <a:off x="2770910" y="5486400"/>
              <a:ext cx="619990" cy="4710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6"/>
              <a:endCxn id="12" idx="0"/>
            </p:cNvCxnSpPr>
            <p:nvPr/>
          </p:nvCxnSpPr>
          <p:spPr>
            <a:xfrm>
              <a:off x="3581400" y="4724400"/>
              <a:ext cx="381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1" idx="0"/>
            </p:cNvCxnSpPr>
            <p:nvPr/>
          </p:nvCxnSpPr>
          <p:spPr>
            <a:xfrm flipH="1">
              <a:off x="2770910" y="4724400"/>
              <a:ext cx="42949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0" name="Oval 29"/>
          <p:cNvSpPr/>
          <p:nvPr/>
        </p:nvSpPr>
        <p:spPr>
          <a:xfrm>
            <a:off x="7620000" y="3934691"/>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1" name="Oval 30"/>
          <p:cNvSpPr/>
          <p:nvPr/>
        </p:nvSpPr>
        <p:spPr>
          <a:xfrm>
            <a:off x="7620000" y="4558146"/>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Oval 31"/>
          <p:cNvSpPr/>
          <p:nvPr/>
        </p:nvSpPr>
        <p:spPr>
          <a:xfrm>
            <a:off x="7620000" y="5289363"/>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3" name="Oval 32"/>
          <p:cNvSpPr/>
          <p:nvPr/>
        </p:nvSpPr>
        <p:spPr>
          <a:xfrm>
            <a:off x="7620000" y="6101391"/>
            <a:ext cx="3810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4" name="Straight Arrow Connector 33"/>
          <p:cNvCxnSpPr>
            <a:stCxn id="30" idx="4"/>
            <a:endCxn id="31" idx="0"/>
          </p:cNvCxnSpPr>
          <p:nvPr/>
        </p:nvCxnSpPr>
        <p:spPr>
          <a:xfrm>
            <a:off x="7810500" y="4239491"/>
            <a:ext cx="0" cy="3186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4"/>
            <a:endCxn id="32" idx="0"/>
          </p:cNvCxnSpPr>
          <p:nvPr/>
        </p:nvCxnSpPr>
        <p:spPr>
          <a:xfrm>
            <a:off x="7810500" y="4862946"/>
            <a:ext cx="0" cy="4264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2" idx="2"/>
            <a:endCxn id="30" idx="2"/>
          </p:cNvCxnSpPr>
          <p:nvPr/>
        </p:nvCxnSpPr>
        <p:spPr>
          <a:xfrm rot="10800000">
            <a:off x="7620000" y="4087091"/>
            <a:ext cx="12700" cy="1354672"/>
          </a:xfrm>
          <a:prstGeom prst="bentConnector3">
            <a:avLst>
              <a:gd name="adj1" fmla="val 18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0" idx="6"/>
            <a:endCxn id="33" idx="6"/>
          </p:cNvCxnSpPr>
          <p:nvPr/>
        </p:nvCxnSpPr>
        <p:spPr>
          <a:xfrm>
            <a:off x="8001000" y="4087091"/>
            <a:ext cx="12700" cy="2166700"/>
          </a:xfrm>
          <a:prstGeom prst="bentConnector3">
            <a:avLst>
              <a:gd name="adj1" fmla="val 18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890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6.7 White Box Testing</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Statement Coverage:</a:t>
            </a:r>
          </a:p>
          <a:p>
            <a:pPr marL="342900" indent="-342900" algn="just">
              <a:buFontTx/>
              <a:buChar char="-"/>
            </a:pPr>
            <a:r>
              <a:rPr lang="en-US" sz="2000" dirty="0" smtClean="0">
                <a:solidFill>
                  <a:schemeClr val="tx1"/>
                </a:solidFill>
              </a:rPr>
              <a:t>The </a:t>
            </a:r>
            <a:r>
              <a:rPr lang="en-US" sz="2000" dirty="0">
                <a:solidFill>
                  <a:schemeClr val="tx1"/>
                </a:solidFill>
              </a:rPr>
              <a:t>statement coverage strategy aims to design test cases so as to </a:t>
            </a:r>
            <a:r>
              <a:rPr lang="en-US" sz="2000" dirty="0" smtClean="0">
                <a:solidFill>
                  <a:schemeClr val="tx1"/>
                </a:solidFill>
              </a:rPr>
              <a:t>execute every </a:t>
            </a:r>
            <a:r>
              <a:rPr lang="en-US" sz="2000" dirty="0">
                <a:solidFill>
                  <a:schemeClr val="tx1"/>
                </a:solidFill>
              </a:rPr>
              <a:t>statement in a program at least once</a:t>
            </a:r>
            <a:r>
              <a:rPr lang="en-US" sz="2000" dirty="0" smtClean="0">
                <a:solidFill>
                  <a:schemeClr val="tx1"/>
                </a:solidFill>
              </a:rPr>
              <a:t>.</a:t>
            </a:r>
          </a:p>
          <a:p>
            <a:pPr marL="342900" indent="-342900" algn="just">
              <a:buFontTx/>
              <a:buChar char="-"/>
            </a:pPr>
            <a:r>
              <a:rPr lang="en-US" sz="2000" dirty="0" smtClean="0">
                <a:solidFill>
                  <a:schemeClr val="tx1"/>
                </a:solidFill>
              </a:rPr>
              <a:t>The </a:t>
            </a:r>
            <a:r>
              <a:rPr lang="en-US" sz="2000" dirty="0">
                <a:solidFill>
                  <a:schemeClr val="tx1"/>
                </a:solidFill>
              </a:rPr>
              <a:t>principal idea governing the statement coverage strategy is that unless </a:t>
            </a:r>
            <a:r>
              <a:rPr lang="en-US" sz="2000" dirty="0" smtClean="0">
                <a:solidFill>
                  <a:schemeClr val="tx1"/>
                </a:solidFill>
              </a:rPr>
              <a:t>a statement </a:t>
            </a:r>
            <a:r>
              <a:rPr lang="en-US" sz="2000" dirty="0">
                <a:solidFill>
                  <a:schemeClr val="tx1"/>
                </a:solidFill>
              </a:rPr>
              <a:t>is executed, there is no way to determine whether an error exists in </a:t>
            </a:r>
            <a:r>
              <a:rPr lang="en-US" sz="2000" dirty="0" smtClean="0">
                <a:solidFill>
                  <a:schemeClr val="tx1"/>
                </a:solidFill>
              </a:rPr>
              <a:t>that statement.</a:t>
            </a:r>
          </a:p>
          <a:p>
            <a:pPr marL="342900" indent="-342900" algn="just">
              <a:buFontTx/>
              <a:buChar char="-"/>
            </a:pPr>
            <a:r>
              <a:rPr lang="en-US" sz="2000" dirty="0">
                <a:solidFill>
                  <a:schemeClr val="tx1"/>
                </a:solidFill>
              </a:rPr>
              <a:t>It is obvious that without executing a statement, it is difficult to </a:t>
            </a:r>
            <a:r>
              <a:rPr lang="en-US" sz="2000" dirty="0" smtClean="0">
                <a:solidFill>
                  <a:schemeClr val="tx1"/>
                </a:solidFill>
              </a:rPr>
              <a:t>determine whether </a:t>
            </a:r>
            <a:r>
              <a:rPr lang="en-US" sz="2000" dirty="0">
                <a:solidFill>
                  <a:schemeClr val="tx1"/>
                </a:solidFill>
              </a:rPr>
              <a:t>it causes a failure due to illegal memory access, wrong </a:t>
            </a:r>
            <a:r>
              <a:rPr lang="en-US" sz="2000" dirty="0" smtClean="0">
                <a:solidFill>
                  <a:schemeClr val="tx1"/>
                </a:solidFill>
              </a:rPr>
              <a:t>result computation </a:t>
            </a:r>
            <a:r>
              <a:rPr lang="en-US" sz="2000" dirty="0">
                <a:solidFill>
                  <a:schemeClr val="tx1"/>
                </a:solidFill>
              </a:rPr>
              <a:t>due to improper arithmetic operation, etc. It can however </a:t>
            </a:r>
            <a:r>
              <a:rPr lang="en-US" sz="2000" dirty="0" smtClean="0">
                <a:solidFill>
                  <a:schemeClr val="tx1"/>
                </a:solidFill>
              </a:rPr>
              <a:t>be pointed </a:t>
            </a:r>
            <a:r>
              <a:rPr lang="en-US" sz="2000" dirty="0">
                <a:solidFill>
                  <a:schemeClr val="tx1"/>
                </a:solidFill>
              </a:rPr>
              <a:t>out that a weakness of the statement- coverage strategy is </a:t>
            </a:r>
            <a:r>
              <a:rPr lang="en-US" sz="2000" dirty="0" smtClean="0">
                <a:solidFill>
                  <a:schemeClr val="tx1"/>
                </a:solidFill>
              </a:rPr>
              <a:t>that executing </a:t>
            </a:r>
            <a:r>
              <a:rPr lang="en-US" sz="2000" dirty="0">
                <a:solidFill>
                  <a:schemeClr val="tx1"/>
                </a:solidFill>
              </a:rPr>
              <a:t>a statement once and observing that it behaves properly for </a:t>
            </a:r>
            <a:r>
              <a:rPr lang="en-US" sz="2000" dirty="0" smtClean="0">
                <a:solidFill>
                  <a:schemeClr val="tx1"/>
                </a:solidFill>
              </a:rPr>
              <a:t>one input </a:t>
            </a:r>
            <a:r>
              <a:rPr lang="en-US" sz="2000" dirty="0">
                <a:solidFill>
                  <a:schemeClr val="tx1"/>
                </a:solidFill>
              </a:rPr>
              <a:t>value is no guarantee that it will behave correctly for all input </a:t>
            </a:r>
            <a:r>
              <a:rPr lang="en-US" sz="2000" dirty="0" smtClean="0">
                <a:solidFill>
                  <a:schemeClr val="tx1"/>
                </a:solidFill>
              </a:rPr>
              <a:t>values. Never </a:t>
            </a:r>
            <a:r>
              <a:rPr lang="en-US" sz="2000" dirty="0">
                <a:solidFill>
                  <a:schemeClr val="tx1"/>
                </a:solidFill>
              </a:rPr>
              <a:t>the less, statement coverage is a very intuitive and appealing </a:t>
            </a:r>
            <a:r>
              <a:rPr lang="en-US" sz="2000" dirty="0" smtClean="0">
                <a:solidFill>
                  <a:schemeClr val="tx1"/>
                </a:solidFill>
              </a:rPr>
              <a:t>testing technique.</a:t>
            </a:r>
          </a:p>
        </p:txBody>
      </p:sp>
    </p:spTree>
    <p:extLst>
      <p:ext uri="{BB962C8B-B14F-4D97-AF65-F5344CB8AC3E}">
        <p14:creationId xmlns:p14="http://schemas.microsoft.com/office/powerpoint/2010/main" val="329443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6.7 </a:t>
            </a:r>
            <a:r>
              <a:rPr lang="en-US" sz="2400" b="1" u="sng" dirty="0">
                <a:solidFill>
                  <a:schemeClr val="tx1"/>
                </a:solidFill>
              </a:rPr>
              <a:t>White </a:t>
            </a:r>
            <a:r>
              <a:rPr lang="en-US" sz="2400" b="1" u="sng" dirty="0" smtClean="0">
                <a:solidFill>
                  <a:schemeClr val="tx1"/>
                </a:solidFill>
              </a:rPr>
              <a:t>Box Testing</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Example: </a:t>
            </a:r>
            <a:r>
              <a:rPr lang="en-US" sz="2000" dirty="0" smtClean="0">
                <a:solidFill>
                  <a:schemeClr val="tx1"/>
                </a:solidFill>
              </a:rPr>
              <a:t>For a given program of Euclid’s GCD computation, what test case will be required to find out that every statement will be covered (execute at least once)</a:t>
            </a:r>
          </a:p>
          <a:p>
            <a:pPr algn="just"/>
            <a:r>
              <a:rPr lang="en-US" sz="2000" dirty="0" err="1">
                <a:solidFill>
                  <a:schemeClr val="tx1"/>
                </a:solidFill>
              </a:rPr>
              <a:t>int</a:t>
            </a:r>
            <a:r>
              <a:rPr lang="en-US" sz="2000" dirty="0">
                <a:solidFill>
                  <a:schemeClr val="tx1"/>
                </a:solidFill>
              </a:rPr>
              <a:t> </a:t>
            </a:r>
            <a:r>
              <a:rPr lang="en-US" sz="2000" dirty="0" err="1">
                <a:solidFill>
                  <a:schemeClr val="tx1"/>
                </a:solidFill>
              </a:rPr>
              <a:t>computeGCD</a:t>
            </a:r>
            <a:r>
              <a:rPr lang="en-US" sz="2000" dirty="0">
                <a:solidFill>
                  <a:schemeClr val="tx1"/>
                </a:solidFill>
              </a:rPr>
              <a:t>(</a:t>
            </a:r>
            <a:r>
              <a:rPr lang="en-US" sz="2000" dirty="0" err="1">
                <a:solidFill>
                  <a:schemeClr val="tx1"/>
                </a:solidFill>
              </a:rPr>
              <a:t>x,y</a:t>
            </a:r>
            <a:r>
              <a:rPr lang="en-US" sz="2000" dirty="0">
                <a:solidFill>
                  <a:schemeClr val="tx1"/>
                </a:solidFill>
              </a:rPr>
              <a:t>)</a:t>
            </a:r>
          </a:p>
          <a:p>
            <a:pPr algn="just"/>
            <a:r>
              <a:rPr lang="en-US" sz="2000" dirty="0" err="1">
                <a:solidFill>
                  <a:schemeClr val="tx1"/>
                </a:solidFill>
              </a:rPr>
              <a:t>int</a:t>
            </a:r>
            <a:r>
              <a:rPr lang="en-US" sz="2000" dirty="0">
                <a:solidFill>
                  <a:schemeClr val="tx1"/>
                </a:solidFill>
              </a:rPr>
              <a:t> </a:t>
            </a:r>
            <a:r>
              <a:rPr lang="en-US" sz="2000" dirty="0" err="1">
                <a:solidFill>
                  <a:schemeClr val="tx1"/>
                </a:solidFill>
              </a:rPr>
              <a:t>x,y</a:t>
            </a:r>
            <a:r>
              <a:rPr lang="en-US" sz="2000" dirty="0">
                <a:solidFill>
                  <a:schemeClr val="tx1"/>
                </a:solidFill>
              </a:rPr>
              <a:t>;</a:t>
            </a:r>
          </a:p>
          <a:p>
            <a:pPr algn="just"/>
            <a:r>
              <a:rPr lang="en-US" sz="2000" dirty="0">
                <a:solidFill>
                  <a:schemeClr val="tx1"/>
                </a:solidFill>
              </a:rPr>
              <a:t>{</a:t>
            </a:r>
          </a:p>
          <a:p>
            <a:pPr algn="just"/>
            <a:r>
              <a:rPr lang="en-US" sz="2000" dirty="0" smtClean="0">
                <a:solidFill>
                  <a:schemeClr val="tx1"/>
                </a:solidFill>
              </a:rPr>
              <a:t>	while </a:t>
            </a:r>
            <a:r>
              <a:rPr lang="en-US" sz="2000" dirty="0">
                <a:solidFill>
                  <a:schemeClr val="tx1"/>
                </a:solidFill>
              </a:rPr>
              <a:t>(x != y</a:t>
            </a:r>
            <a:r>
              <a:rPr lang="en-US" sz="2000" dirty="0" smtClean="0">
                <a:solidFill>
                  <a:schemeClr val="tx1"/>
                </a:solidFill>
              </a:rPr>
              <a:t>)</a:t>
            </a:r>
          </a:p>
          <a:p>
            <a:pPr algn="just"/>
            <a:r>
              <a:rPr lang="en-US" sz="2000" dirty="0">
                <a:solidFill>
                  <a:schemeClr val="tx1"/>
                </a:solidFill>
              </a:rPr>
              <a:t>	</a:t>
            </a:r>
            <a:r>
              <a:rPr lang="en-US" sz="2000" dirty="0" smtClean="0">
                <a:solidFill>
                  <a:schemeClr val="tx1"/>
                </a:solidFill>
              </a:rPr>
              <a:t>{</a:t>
            </a:r>
            <a:endParaRPr lang="en-US" sz="2000" dirty="0">
              <a:solidFill>
                <a:schemeClr val="tx1"/>
              </a:solidFill>
            </a:endParaRPr>
          </a:p>
          <a:p>
            <a:pPr algn="just"/>
            <a:r>
              <a:rPr lang="en-US" sz="2000" dirty="0" smtClean="0">
                <a:solidFill>
                  <a:schemeClr val="tx1"/>
                </a:solidFill>
              </a:rPr>
              <a:t>		if </a:t>
            </a:r>
            <a:r>
              <a:rPr lang="en-US" sz="2000" dirty="0">
                <a:solidFill>
                  <a:schemeClr val="tx1"/>
                </a:solidFill>
              </a:rPr>
              <a:t>(x&gt;y) then</a:t>
            </a:r>
          </a:p>
          <a:p>
            <a:pPr algn="just"/>
            <a:r>
              <a:rPr lang="en-US" sz="2000" dirty="0" smtClean="0">
                <a:solidFill>
                  <a:schemeClr val="tx1"/>
                </a:solidFill>
              </a:rPr>
              <a:t>			x=x-y</a:t>
            </a:r>
            <a:r>
              <a:rPr lang="en-US" sz="2000" dirty="0">
                <a:solidFill>
                  <a:schemeClr val="tx1"/>
                </a:solidFill>
              </a:rPr>
              <a:t>;</a:t>
            </a:r>
          </a:p>
          <a:p>
            <a:pPr algn="just"/>
            <a:r>
              <a:rPr lang="en-US" sz="2000" dirty="0" smtClean="0">
                <a:solidFill>
                  <a:schemeClr val="tx1"/>
                </a:solidFill>
              </a:rPr>
              <a:t>		else </a:t>
            </a:r>
          </a:p>
          <a:p>
            <a:pPr algn="just"/>
            <a:r>
              <a:rPr lang="en-US" sz="2000" dirty="0">
                <a:solidFill>
                  <a:schemeClr val="tx1"/>
                </a:solidFill>
              </a:rPr>
              <a:t>	</a:t>
            </a:r>
            <a:r>
              <a:rPr lang="en-US" sz="2000" dirty="0" smtClean="0">
                <a:solidFill>
                  <a:schemeClr val="tx1"/>
                </a:solidFill>
              </a:rPr>
              <a:t>		y=y-x</a:t>
            </a:r>
            <a:r>
              <a:rPr lang="en-US" sz="2000" dirty="0">
                <a:solidFill>
                  <a:schemeClr val="tx1"/>
                </a:solidFill>
              </a:rPr>
              <a:t>;</a:t>
            </a:r>
          </a:p>
          <a:p>
            <a:pPr algn="just"/>
            <a:r>
              <a:rPr lang="en-US" sz="2000" dirty="0" smtClean="0">
                <a:solidFill>
                  <a:schemeClr val="tx1"/>
                </a:solidFill>
              </a:rPr>
              <a:t>	}</a:t>
            </a:r>
            <a:endParaRPr lang="en-US" sz="2000" dirty="0">
              <a:solidFill>
                <a:schemeClr val="tx1"/>
              </a:solidFill>
            </a:endParaRPr>
          </a:p>
          <a:p>
            <a:pPr algn="just"/>
            <a:r>
              <a:rPr lang="en-US" sz="2000" dirty="0" smtClean="0">
                <a:solidFill>
                  <a:schemeClr val="tx1"/>
                </a:solidFill>
              </a:rPr>
              <a:t>return </a:t>
            </a:r>
            <a:r>
              <a:rPr lang="en-US" sz="2000" dirty="0">
                <a:solidFill>
                  <a:schemeClr val="tx1"/>
                </a:solidFill>
              </a:rPr>
              <a:t>x;</a:t>
            </a:r>
          </a:p>
          <a:p>
            <a:pPr algn="just"/>
            <a:r>
              <a:rPr lang="en-US" sz="2000" dirty="0" smtClean="0">
                <a:solidFill>
                  <a:schemeClr val="tx1"/>
                </a:solidFill>
              </a:rPr>
              <a:t>}</a:t>
            </a:r>
          </a:p>
          <a:p>
            <a:pPr algn="just"/>
            <a:r>
              <a:rPr lang="en-US" sz="2000" b="1" dirty="0">
                <a:solidFill>
                  <a:schemeClr val="tx1"/>
                </a:solidFill>
              </a:rPr>
              <a:t>By choosing the test set </a:t>
            </a:r>
            <a:r>
              <a:rPr lang="en-US" sz="2000" b="1" dirty="0">
                <a:solidFill>
                  <a:srgbClr val="00B050"/>
                </a:solidFill>
              </a:rPr>
              <a:t>{(x = 3, y = 3), (x = 4, y = 3), (x = 3, y </a:t>
            </a:r>
            <a:r>
              <a:rPr lang="en-US" sz="2000" b="1" dirty="0" smtClean="0">
                <a:solidFill>
                  <a:srgbClr val="00B050"/>
                </a:solidFill>
              </a:rPr>
              <a:t>=4</a:t>
            </a:r>
            <a:r>
              <a:rPr lang="en-US" sz="2000" b="1" dirty="0">
                <a:solidFill>
                  <a:srgbClr val="00B050"/>
                </a:solidFill>
              </a:rPr>
              <a:t>)}</a:t>
            </a:r>
            <a:r>
              <a:rPr lang="en-US" sz="2000" b="1" dirty="0">
                <a:solidFill>
                  <a:schemeClr val="tx1"/>
                </a:solidFill>
              </a:rPr>
              <a:t>, all statements of the program would be executed at least once.</a:t>
            </a:r>
            <a:endParaRPr lang="en-US" sz="2000" b="1" dirty="0" smtClean="0">
              <a:solidFill>
                <a:schemeClr val="tx1"/>
              </a:solidFill>
            </a:endParaRPr>
          </a:p>
        </p:txBody>
      </p:sp>
    </p:spTree>
    <p:extLst>
      <p:ext uri="{BB962C8B-B14F-4D97-AF65-F5344CB8AC3E}">
        <p14:creationId xmlns:p14="http://schemas.microsoft.com/office/powerpoint/2010/main" val="1549607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6.7 </a:t>
            </a:r>
            <a:r>
              <a:rPr lang="en-US" sz="2400" b="1" u="sng" dirty="0">
                <a:solidFill>
                  <a:schemeClr val="tx1"/>
                </a:solidFill>
              </a:rPr>
              <a:t>White </a:t>
            </a:r>
            <a:r>
              <a:rPr lang="en-US" sz="2400" b="1" u="sng" dirty="0" smtClean="0">
                <a:solidFill>
                  <a:schemeClr val="tx1"/>
                </a:solidFill>
              </a:rPr>
              <a:t>Box Testing</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Branch Coverage</a:t>
            </a:r>
          </a:p>
          <a:p>
            <a:pPr marL="342900" indent="-342900" algn="just">
              <a:buFontTx/>
              <a:buChar char="-"/>
            </a:pPr>
            <a:r>
              <a:rPr lang="en-US" sz="2000" dirty="0" smtClean="0">
                <a:solidFill>
                  <a:schemeClr val="tx1"/>
                </a:solidFill>
              </a:rPr>
              <a:t>A </a:t>
            </a:r>
            <a:r>
              <a:rPr lang="en-US" sz="2000" dirty="0">
                <a:solidFill>
                  <a:schemeClr val="tx1"/>
                </a:solidFill>
              </a:rPr>
              <a:t>test suite satisfies branch coverage, if it makes each branch </a:t>
            </a:r>
            <a:r>
              <a:rPr lang="en-US" sz="2000" dirty="0" smtClean="0">
                <a:solidFill>
                  <a:schemeClr val="tx1"/>
                </a:solidFill>
              </a:rPr>
              <a:t>condition in </a:t>
            </a:r>
            <a:r>
              <a:rPr lang="en-US" sz="2000" dirty="0">
                <a:solidFill>
                  <a:schemeClr val="tx1"/>
                </a:solidFill>
              </a:rPr>
              <a:t>the program to assume true and false values in turn</a:t>
            </a:r>
            <a:r>
              <a:rPr lang="en-US" sz="2000" dirty="0" smtClean="0">
                <a:solidFill>
                  <a:schemeClr val="tx1"/>
                </a:solidFill>
              </a:rPr>
              <a:t>.</a:t>
            </a:r>
          </a:p>
          <a:p>
            <a:pPr marL="342900" indent="-342900" algn="just">
              <a:buFontTx/>
              <a:buChar char="-"/>
            </a:pPr>
            <a:r>
              <a:rPr lang="en-US" sz="2000" dirty="0" smtClean="0">
                <a:solidFill>
                  <a:schemeClr val="tx1"/>
                </a:solidFill>
              </a:rPr>
              <a:t>Branch </a:t>
            </a:r>
            <a:r>
              <a:rPr lang="en-US" sz="2000" dirty="0">
                <a:solidFill>
                  <a:schemeClr val="tx1"/>
                </a:solidFill>
              </a:rPr>
              <a:t>testing is also known as edge testing, since in this </a:t>
            </a:r>
            <a:r>
              <a:rPr lang="en-US" sz="2000" dirty="0" smtClean="0">
                <a:solidFill>
                  <a:schemeClr val="tx1"/>
                </a:solidFill>
              </a:rPr>
              <a:t>testing scheme</a:t>
            </a:r>
            <a:r>
              <a:rPr lang="en-US" sz="2000" dirty="0">
                <a:solidFill>
                  <a:schemeClr val="tx1"/>
                </a:solidFill>
              </a:rPr>
              <a:t>, each edge of a program’s control flow graph is traversed </a:t>
            </a:r>
            <a:r>
              <a:rPr lang="en-US" sz="2000" dirty="0" smtClean="0">
                <a:solidFill>
                  <a:schemeClr val="tx1"/>
                </a:solidFill>
              </a:rPr>
              <a:t>at least </a:t>
            </a:r>
            <a:r>
              <a:rPr lang="en-US" sz="2000" dirty="0">
                <a:solidFill>
                  <a:schemeClr val="tx1"/>
                </a:solidFill>
              </a:rPr>
              <a:t>once</a:t>
            </a:r>
            <a:r>
              <a:rPr lang="en-US" sz="2000" dirty="0" smtClean="0">
                <a:solidFill>
                  <a:schemeClr val="tx1"/>
                </a:solidFill>
              </a:rPr>
              <a:t>.</a:t>
            </a:r>
          </a:p>
          <a:p>
            <a:pPr algn="just"/>
            <a:r>
              <a:rPr lang="en-US" sz="2000" dirty="0" err="1">
                <a:solidFill>
                  <a:schemeClr val="tx1"/>
                </a:solidFill>
              </a:rPr>
              <a:t>int</a:t>
            </a:r>
            <a:r>
              <a:rPr lang="en-US" sz="2000" dirty="0">
                <a:solidFill>
                  <a:schemeClr val="tx1"/>
                </a:solidFill>
              </a:rPr>
              <a:t> </a:t>
            </a:r>
            <a:r>
              <a:rPr lang="en-US" sz="2000" dirty="0" err="1" smtClean="0">
                <a:solidFill>
                  <a:schemeClr val="tx1"/>
                </a:solidFill>
              </a:rPr>
              <a:t>computeGCD</a:t>
            </a:r>
            <a:r>
              <a:rPr lang="en-US" sz="2000" dirty="0" smtClean="0">
                <a:solidFill>
                  <a:schemeClr val="tx1"/>
                </a:solidFill>
              </a:rPr>
              <a:t>(</a:t>
            </a:r>
            <a:r>
              <a:rPr lang="en-US" sz="2000" dirty="0" err="1" smtClean="0">
                <a:solidFill>
                  <a:schemeClr val="tx1"/>
                </a:solidFill>
              </a:rPr>
              <a:t>int</a:t>
            </a:r>
            <a:r>
              <a:rPr lang="en-US" sz="2000" dirty="0" smtClean="0">
                <a:solidFill>
                  <a:schemeClr val="tx1"/>
                </a:solidFill>
              </a:rPr>
              <a:t> </a:t>
            </a:r>
            <a:r>
              <a:rPr lang="en-US" sz="2000" dirty="0" err="1" smtClean="0">
                <a:solidFill>
                  <a:schemeClr val="tx1"/>
                </a:solidFill>
              </a:rPr>
              <a:t>x,int</a:t>
            </a:r>
            <a:r>
              <a:rPr lang="en-US" sz="2000" dirty="0" smtClean="0">
                <a:solidFill>
                  <a:schemeClr val="tx1"/>
                </a:solidFill>
              </a:rPr>
              <a:t> y)</a:t>
            </a:r>
            <a:endParaRPr lang="en-US" sz="2000" dirty="0">
              <a:solidFill>
                <a:schemeClr val="tx1"/>
              </a:solidFill>
            </a:endParaRPr>
          </a:p>
          <a:p>
            <a:pPr algn="just"/>
            <a:r>
              <a:rPr lang="en-US" sz="2000" dirty="0">
                <a:solidFill>
                  <a:schemeClr val="tx1"/>
                </a:solidFill>
              </a:rPr>
              <a:t>{</a:t>
            </a:r>
          </a:p>
          <a:p>
            <a:pPr algn="just"/>
            <a:r>
              <a:rPr lang="en-US" sz="2000" dirty="0">
                <a:solidFill>
                  <a:schemeClr val="tx1"/>
                </a:solidFill>
              </a:rPr>
              <a:t>	while (x != y)</a:t>
            </a:r>
          </a:p>
          <a:p>
            <a:pPr algn="just"/>
            <a:r>
              <a:rPr lang="en-US" sz="2000" dirty="0">
                <a:solidFill>
                  <a:schemeClr val="tx1"/>
                </a:solidFill>
              </a:rPr>
              <a:t>	{</a:t>
            </a:r>
          </a:p>
          <a:p>
            <a:pPr algn="just"/>
            <a:r>
              <a:rPr lang="en-US" sz="2000" dirty="0">
                <a:solidFill>
                  <a:schemeClr val="tx1"/>
                </a:solidFill>
              </a:rPr>
              <a:t>		if (x&gt;y) then</a:t>
            </a:r>
          </a:p>
          <a:p>
            <a:pPr algn="just"/>
            <a:r>
              <a:rPr lang="en-US" sz="2000" dirty="0">
                <a:solidFill>
                  <a:schemeClr val="tx1"/>
                </a:solidFill>
              </a:rPr>
              <a:t>			x=x-y;</a:t>
            </a:r>
          </a:p>
          <a:p>
            <a:pPr algn="just"/>
            <a:r>
              <a:rPr lang="en-US" sz="2000" dirty="0">
                <a:solidFill>
                  <a:schemeClr val="tx1"/>
                </a:solidFill>
              </a:rPr>
              <a:t>		else </a:t>
            </a:r>
          </a:p>
          <a:p>
            <a:pPr algn="just"/>
            <a:r>
              <a:rPr lang="en-US" sz="2000" dirty="0">
                <a:solidFill>
                  <a:schemeClr val="tx1"/>
                </a:solidFill>
              </a:rPr>
              <a:t>			y=y-x;</a:t>
            </a:r>
          </a:p>
          <a:p>
            <a:pPr algn="just"/>
            <a:r>
              <a:rPr lang="en-US" sz="2000" dirty="0">
                <a:solidFill>
                  <a:schemeClr val="tx1"/>
                </a:solidFill>
              </a:rPr>
              <a:t>	}</a:t>
            </a:r>
          </a:p>
          <a:p>
            <a:pPr algn="just"/>
            <a:r>
              <a:rPr lang="en-US" sz="2000" dirty="0">
                <a:solidFill>
                  <a:schemeClr val="tx1"/>
                </a:solidFill>
              </a:rPr>
              <a:t>return x;</a:t>
            </a:r>
          </a:p>
          <a:p>
            <a:pPr algn="just"/>
            <a:r>
              <a:rPr lang="en-US" sz="2000" dirty="0" smtClean="0">
                <a:solidFill>
                  <a:schemeClr val="tx1"/>
                </a:solidFill>
              </a:rPr>
              <a:t>}</a:t>
            </a:r>
          </a:p>
          <a:p>
            <a:pPr algn="just"/>
            <a:r>
              <a:rPr lang="en-US" sz="2000" b="1" dirty="0">
                <a:solidFill>
                  <a:schemeClr val="tx1"/>
                </a:solidFill>
              </a:rPr>
              <a:t>The test suite </a:t>
            </a:r>
            <a:r>
              <a:rPr lang="en-US" sz="2000" b="1" dirty="0">
                <a:solidFill>
                  <a:srgbClr val="00B050"/>
                </a:solidFill>
              </a:rPr>
              <a:t>{(</a:t>
            </a:r>
            <a:r>
              <a:rPr lang="en-US" sz="2000" b="1" dirty="0" smtClean="0">
                <a:solidFill>
                  <a:srgbClr val="00B050"/>
                </a:solidFill>
              </a:rPr>
              <a:t>x=3</a:t>
            </a:r>
            <a:r>
              <a:rPr lang="en-US" sz="2000" b="1" dirty="0">
                <a:solidFill>
                  <a:srgbClr val="00B050"/>
                </a:solidFill>
              </a:rPr>
              <a:t>, </a:t>
            </a:r>
            <a:r>
              <a:rPr lang="en-US" sz="2000" b="1" dirty="0" smtClean="0">
                <a:solidFill>
                  <a:srgbClr val="00B050"/>
                </a:solidFill>
              </a:rPr>
              <a:t>y=3</a:t>
            </a:r>
            <a:r>
              <a:rPr lang="en-US" sz="2000" b="1" dirty="0">
                <a:solidFill>
                  <a:srgbClr val="00B050"/>
                </a:solidFill>
              </a:rPr>
              <a:t>), (</a:t>
            </a:r>
            <a:r>
              <a:rPr lang="en-US" sz="2000" b="1" dirty="0" smtClean="0">
                <a:solidFill>
                  <a:srgbClr val="00B050"/>
                </a:solidFill>
              </a:rPr>
              <a:t>x=3</a:t>
            </a:r>
            <a:r>
              <a:rPr lang="en-US" sz="2000" b="1" dirty="0">
                <a:solidFill>
                  <a:srgbClr val="00B050"/>
                </a:solidFill>
              </a:rPr>
              <a:t>, </a:t>
            </a:r>
            <a:r>
              <a:rPr lang="en-US" sz="2000" b="1" dirty="0" smtClean="0">
                <a:solidFill>
                  <a:srgbClr val="00B050"/>
                </a:solidFill>
              </a:rPr>
              <a:t>y=2</a:t>
            </a:r>
            <a:r>
              <a:rPr lang="en-US" sz="2000" b="1" dirty="0">
                <a:solidFill>
                  <a:srgbClr val="00B050"/>
                </a:solidFill>
              </a:rPr>
              <a:t>), (</a:t>
            </a:r>
            <a:r>
              <a:rPr lang="en-US" sz="2000" b="1" dirty="0" smtClean="0">
                <a:solidFill>
                  <a:srgbClr val="00B050"/>
                </a:solidFill>
              </a:rPr>
              <a:t>x=4</a:t>
            </a:r>
            <a:r>
              <a:rPr lang="en-US" sz="2000" b="1" dirty="0">
                <a:solidFill>
                  <a:srgbClr val="00B050"/>
                </a:solidFill>
              </a:rPr>
              <a:t>, </a:t>
            </a:r>
            <a:r>
              <a:rPr lang="en-US" sz="2000" b="1" dirty="0" smtClean="0">
                <a:solidFill>
                  <a:srgbClr val="00B050"/>
                </a:solidFill>
              </a:rPr>
              <a:t>y=3</a:t>
            </a:r>
            <a:r>
              <a:rPr lang="en-US" sz="2000" b="1" dirty="0">
                <a:solidFill>
                  <a:srgbClr val="00B050"/>
                </a:solidFill>
              </a:rPr>
              <a:t>), (</a:t>
            </a:r>
            <a:r>
              <a:rPr lang="en-US" sz="2000" b="1" dirty="0" smtClean="0">
                <a:solidFill>
                  <a:srgbClr val="00B050"/>
                </a:solidFill>
              </a:rPr>
              <a:t>x=3</a:t>
            </a:r>
            <a:r>
              <a:rPr lang="en-US" sz="2000" b="1" dirty="0">
                <a:solidFill>
                  <a:srgbClr val="00B050"/>
                </a:solidFill>
              </a:rPr>
              <a:t>, </a:t>
            </a:r>
            <a:r>
              <a:rPr lang="en-US" sz="2000" b="1" dirty="0" smtClean="0">
                <a:solidFill>
                  <a:srgbClr val="00B050"/>
                </a:solidFill>
              </a:rPr>
              <a:t>y=4</a:t>
            </a:r>
            <a:r>
              <a:rPr lang="en-US" sz="2000" b="1" dirty="0">
                <a:solidFill>
                  <a:srgbClr val="00B050"/>
                </a:solidFill>
              </a:rPr>
              <a:t>)}</a:t>
            </a:r>
            <a:r>
              <a:rPr lang="en-US" sz="2000" b="1" dirty="0">
                <a:solidFill>
                  <a:schemeClr val="tx1"/>
                </a:solidFill>
              </a:rPr>
              <a:t> achieves branch coverage.</a:t>
            </a:r>
          </a:p>
        </p:txBody>
      </p:sp>
    </p:spTree>
    <p:extLst>
      <p:ext uri="{BB962C8B-B14F-4D97-AF65-F5344CB8AC3E}">
        <p14:creationId xmlns:p14="http://schemas.microsoft.com/office/powerpoint/2010/main" val="41626297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6.7 </a:t>
            </a:r>
            <a:r>
              <a:rPr lang="en-US" sz="2400" b="1" u="sng" dirty="0">
                <a:solidFill>
                  <a:schemeClr val="tx1"/>
                </a:solidFill>
              </a:rPr>
              <a:t>White </a:t>
            </a:r>
            <a:r>
              <a:rPr lang="en-US" sz="2400" b="1" u="sng" dirty="0" smtClean="0">
                <a:solidFill>
                  <a:schemeClr val="tx1"/>
                </a:solidFill>
              </a:rPr>
              <a:t>Box Testing</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Multiple Condition Coverage:</a:t>
            </a:r>
          </a:p>
          <a:p>
            <a:pPr marL="342900" indent="-342900" algn="just">
              <a:buFontTx/>
              <a:buChar char="-"/>
            </a:pPr>
            <a:r>
              <a:rPr lang="en-US" sz="2000" dirty="0" smtClean="0">
                <a:solidFill>
                  <a:schemeClr val="tx1"/>
                </a:solidFill>
              </a:rPr>
              <a:t>In </a:t>
            </a:r>
            <a:r>
              <a:rPr lang="en-US" sz="2000" dirty="0">
                <a:solidFill>
                  <a:schemeClr val="tx1"/>
                </a:solidFill>
              </a:rPr>
              <a:t>the multiple condition (MC) coverage-based testing, test cases </a:t>
            </a:r>
            <a:r>
              <a:rPr lang="en-US" sz="2000" dirty="0" smtClean="0">
                <a:solidFill>
                  <a:schemeClr val="tx1"/>
                </a:solidFill>
              </a:rPr>
              <a:t>are designed </a:t>
            </a:r>
            <a:r>
              <a:rPr lang="en-US" sz="2000" dirty="0">
                <a:solidFill>
                  <a:schemeClr val="tx1"/>
                </a:solidFill>
              </a:rPr>
              <a:t>to make each component of a composite </a:t>
            </a:r>
            <a:r>
              <a:rPr lang="en-US" sz="2000" dirty="0" smtClean="0">
                <a:solidFill>
                  <a:schemeClr val="tx1"/>
                </a:solidFill>
              </a:rPr>
              <a:t>conditional expression </a:t>
            </a:r>
            <a:r>
              <a:rPr lang="en-US" sz="2000" dirty="0">
                <a:solidFill>
                  <a:schemeClr val="tx1"/>
                </a:solidFill>
              </a:rPr>
              <a:t>to assume both true and false values. For example, </a:t>
            </a:r>
            <a:r>
              <a:rPr lang="en-US" sz="2000" dirty="0" smtClean="0">
                <a:solidFill>
                  <a:schemeClr val="tx1"/>
                </a:solidFill>
              </a:rPr>
              <a:t>consider the </a:t>
            </a:r>
            <a:r>
              <a:rPr lang="en-US" sz="2000" dirty="0">
                <a:solidFill>
                  <a:schemeClr val="tx1"/>
                </a:solidFill>
              </a:rPr>
              <a:t>composite conditional expression ((c1 .and.c2 ).or.c3</a:t>
            </a:r>
            <a:r>
              <a:rPr lang="en-US" sz="2000" dirty="0" smtClean="0">
                <a:solidFill>
                  <a:schemeClr val="tx1"/>
                </a:solidFill>
              </a:rPr>
              <a:t>).</a:t>
            </a:r>
          </a:p>
          <a:p>
            <a:pPr marL="342900" indent="-342900" algn="just">
              <a:buFontTx/>
              <a:buChar char="-"/>
            </a:pPr>
            <a:r>
              <a:rPr lang="en-US" sz="2000" dirty="0">
                <a:solidFill>
                  <a:schemeClr val="tx1"/>
                </a:solidFill>
              </a:rPr>
              <a:t>It is easy </a:t>
            </a:r>
            <a:r>
              <a:rPr lang="en-US" sz="2000" dirty="0" smtClean="0">
                <a:solidFill>
                  <a:schemeClr val="tx1"/>
                </a:solidFill>
              </a:rPr>
              <a:t>to prove </a:t>
            </a:r>
            <a:r>
              <a:rPr lang="en-US" sz="2000" dirty="0">
                <a:solidFill>
                  <a:schemeClr val="tx1"/>
                </a:solidFill>
              </a:rPr>
              <a:t>that condition testing is a stronger testing strategy than </a:t>
            </a:r>
            <a:r>
              <a:rPr lang="en-US" sz="2000" dirty="0" smtClean="0">
                <a:solidFill>
                  <a:schemeClr val="tx1"/>
                </a:solidFill>
              </a:rPr>
              <a:t>branch testing</a:t>
            </a:r>
            <a:r>
              <a:rPr lang="en-US" sz="2000" dirty="0">
                <a:solidFill>
                  <a:schemeClr val="tx1"/>
                </a:solidFill>
              </a:rPr>
              <a:t>. For a composite conditional expression of n components, </a:t>
            </a:r>
            <a:r>
              <a:rPr lang="en-US" sz="2000" dirty="0" smtClean="0">
                <a:solidFill>
                  <a:schemeClr val="tx1"/>
                </a:solidFill>
              </a:rPr>
              <a:t>2n test </a:t>
            </a:r>
            <a:r>
              <a:rPr lang="en-US" sz="2000" dirty="0">
                <a:solidFill>
                  <a:schemeClr val="tx1"/>
                </a:solidFill>
              </a:rPr>
              <a:t>cases are required for multiple condition coverage</a:t>
            </a:r>
            <a:r>
              <a:rPr lang="en-US" sz="2000" dirty="0" smtClean="0">
                <a:solidFill>
                  <a:schemeClr val="tx1"/>
                </a:solidFill>
              </a:rPr>
              <a:t>.</a:t>
            </a:r>
          </a:p>
          <a:p>
            <a:pPr marL="342900" indent="-342900" algn="just">
              <a:buFontTx/>
              <a:buChar char="-"/>
            </a:pPr>
            <a:r>
              <a:rPr lang="en-US" sz="2000" dirty="0">
                <a:solidFill>
                  <a:schemeClr val="tx1"/>
                </a:solidFill>
              </a:rPr>
              <a:t>Thus, </a:t>
            </a:r>
            <a:r>
              <a:rPr lang="en-US" sz="2000" dirty="0" smtClean="0">
                <a:solidFill>
                  <a:schemeClr val="tx1"/>
                </a:solidFill>
              </a:rPr>
              <a:t>for multiple </a:t>
            </a:r>
            <a:r>
              <a:rPr lang="en-US" sz="2000" dirty="0">
                <a:solidFill>
                  <a:schemeClr val="tx1"/>
                </a:solidFill>
              </a:rPr>
              <a:t>condition coverage, the number of test cases </a:t>
            </a:r>
            <a:r>
              <a:rPr lang="en-US" sz="2000" dirty="0" smtClean="0">
                <a:solidFill>
                  <a:schemeClr val="tx1"/>
                </a:solidFill>
              </a:rPr>
              <a:t>increases exponentially </a:t>
            </a:r>
            <a:r>
              <a:rPr lang="en-US" sz="2000" dirty="0">
                <a:solidFill>
                  <a:schemeClr val="tx1"/>
                </a:solidFill>
              </a:rPr>
              <a:t>with the number of component conditions. </a:t>
            </a:r>
            <a:r>
              <a:rPr lang="en-US" sz="2000" dirty="0" smtClean="0">
                <a:solidFill>
                  <a:schemeClr val="tx1"/>
                </a:solidFill>
              </a:rPr>
              <a:t>Therefore, multiple </a:t>
            </a:r>
            <a:r>
              <a:rPr lang="en-US" sz="2000" dirty="0">
                <a:solidFill>
                  <a:schemeClr val="tx1"/>
                </a:solidFill>
              </a:rPr>
              <a:t>condition coverage-based testing technique is practical only if </a:t>
            </a:r>
            <a:r>
              <a:rPr lang="en-US" sz="2000" dirty="0" smtClean="0">
                <a:solidFill>
                  <a:schemeClr val="tx1"/>
                </a:solidFill>
              </a:rPr>
              <a:t>n (the </a:t>
            </a:r>
            <a:r>
              <a:rPr lang="en-US" sz="2000" dirty="0">
                <a:solidFill>
                  <a:schemeClr val="tx1"/>
                </a:solidFill>
              </a:rPr>
              <a:t>number of conditions) is small</a:t>
            </a:r>
            <a:r>
              <a:rPr lang="en-US" sz="2000" dirty="0" smtClean="0">
                <a:solidFill>
                  <a:schemeClr val="tx1"/>
                </a:solidFill>
              </a:rPr>
              <a:t>.</a:t>
            </a:r>
          </a:p>
          <a:p>
            <a:pPr algn="just"/>
            <a:r>
              <a:rPr lang="en-US" sz="2000" b="1" u="sng" dirty="0">
                <a:solidFill>
                  <a:schemeClr val="tx1"/>
                </a:solidFill>
              </a:rPr>
              <a:t>Example: </a:t>
            </a:r>
            <a:r>
              <a:rPr lang="en-US" sz="2000" dirty="0">
                <a:solidFill>
                  <a:schemeClr val="tx1"/>
                </a:solidFill>
              </a:rPr>
              <a:t>Give an example of a fault that is detected by </a:t>
            </a:r>
            <a:r>
              <a:rPr lang="en-US" sz="2000" dirty="0" smtClean="0">
                <a:solidFill>
                  <a:schemeClr val="tx1"/>
                </a:solidFill>
              </a:rPr>
              <a:t>multiple condition </a:t>
            </a:r>
            <a:r>
              <a:rPr lang="en-US" sz="2000" dirty="0">
                <a:solidFill>
                  <a:schemeClr val="tx1"/>
                </a:solidFill>
              </a:rPr>
              <a:t>coverage, but not by branch </a:t>
            </a:r>
            <a:r>
              <a:rPr lang="en-US" sz="2000" dirty="0" smtClean="0">
                <a:solidFill>
                  <a:schemeClr val="tx1"/>
                </a:solidFill>
              </a:rPr>
              <a:t>coverage</a:t>
            </a:r>
          </a:p>
          <a:p>
            <a:pPr algn="just"/>
            <a:r>
              <a:rPr lang="en-US" sz="2000" dirty="0" smtClean="0">
                <a:solidFill>
                  <a:schemeClr val="tx1"/>
                </a:solidFill>
              </a:rPr>
              <a:t>if(temperature&gt;150 </a:t>
            </a:r>
            <a:r>
              <a:rPr lang="en-US" sz="2000" dirty="0">
                <a:solidFill>
                  <a:schemeClr val="tx1"/>
                </a:solidFill>
              </a:rPr>
              <a:t>|| temperature&gt;50</a:t>
            </a:r>
            <a:r>
              <a:rPr lang="en-US" sz="2000" dirty="0" smtClean="0">
                <a:solidFill>
                  <a:schemeClr val="tx1"/>
                </a:solidFill>
              </a:rPr>
              <a:t>) </a:t>
            </a:r>
            <a:r>
              <a:rPr lang="en-US" sz="2000" b="1" dirty="0" smtClean="0">
                <a:solidFill>
                  <a:srgbClr val="FF0000"/>
                </a:solidFill>
              </a:rPr>
              <a:t>// Second condition should be &lt; 50</a:t>
            </a:r>
            <a:endParaRPr lang="en-US" sz="2000" b="1" dirty="0">
              <a:solidFill>
                <a:srgbClr val="FF0000"/>
              </a:solidFill>
            </a:endParaRPr>
          </a:p>
          <a:p>
            <a:pPr algn="just"/>
            <a:r>
              <a:rPr lang="en-US" sz="2000" dirty="0" err="1">
                <a:solidFill>
                  <a:schemeClr val="tx1"/>
                </a:solidFill>
              </a:rPr>
              <a:t>setWarningLightOn</a:t>
            </a:r>
            <a:r>
              <a:rPr lang="en-US" sz="2000" dirty="0" smtClean="0">
                <a:solidFill>
                  <a:schemeClr val="tx1"/>
                </a:solidFill>
              </a:rPr>
              <a:t>(); </a:t>
            </a:r>
            <a:r>
              <a:rPr lang="en-US" sz="2000" dirty="0" smtClean="0">
                <a:solidFill>
                  <a:srgbClr val="00B050"/>
                </a:solidFill>
              </a:rPr>
              <a:t>//</a:t>
            </a:r>
            <a:r>
              <a:rPr lang="en-US" sz="2000" dirty="0" smtClean="0">
                <a:solidFill>
                  <a:schemeClr val="tx1"/>
                </a:solidFill>
              </a:rPr>
              <a:t> </a:t>
            </a:r>
            <a:r>
              <a:rPr lang="en-US" sz="2000" b="1" dirty="0" smtClean="0">
                <a:solidFill>
                  <a:srgbClr val="00B050"/>
                </a:solidFill>
              </a:rPr>
              <a:t>Because, then and only test suite (temperature=160,60) will achieve branch coverage.</a:t>
            </a:r>
            <a:endParaRPr lang="en-US" sz="2000" b="1" dirty="0">
              <a:solidFill>
                <a:srgbClr val="00B050"/>
              </a:solidFill>
            </a:endParaRPr>
          </a:p>
        </p:txBody>
      </p:sp>
    </p:spTree>
    <p:extLst>
      <p:ext uri="{BB962C8B-B14F-4D97-AF65-F5344CB8AC3E}">
        <p14:creationId xmlns:p14="http://schemas.microsoft.com/office/powerpoint/2010/main" val="2311679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6.7 </a:t>
            </a:r>
            <a:r>
              <a:rPr lang="en-US" sz="2400" b="1" u="sng" dirty="0">
                <a:solidFill>
                  <a:schemeClr val="tx1"/>
                </a:solidFill>
              </a:rPr>
              <a:t>White </a:t>
            </a:r>
            <a:r>
              <a:rPr lang="en-US" sz="2400" b="1" u="sng" dirty="0" smtClean="0">
                <a:solidFill>
                  <a:schemeClr val="tx1"/>
                </a:solidFill>
              </a:rPr>
              <a:t>Box Testing</a:t>
            </a:r>
            <a:endParaRPr lang="en-US" b="1" u="sng" dirty="0" smtClean="0">
              <a:solidFill>
                <a:schemeClr val="tx1"/>
              </a:solidFill>
            </a:endParaRPr>
          </a:p>
        </p:txBody>
      </p:sp>
      <p:grpSp>
        <p:nvGrpSpPr>
          <p:cNvPr id="62" name="Group 61"/>
          <p:cNvGrpSpPr/>
          <p:nvPr/>
        </p:nvGrpSpPr>
        <p:grpSpPr>
          <a:xfrm>
            <a:off x="152400" y="1327354"/>
            <a:ext cx="8763000" cy="5454445"/>
            <a:chOff x="152400" y="1327354"/>
            <a:chExt cx="8763000" cy="5454445"/>
          </a:xfrm>
        </p:grpSpPr>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Path Coverage:</a:t>
              </a:r>
            </a:p>
            <a:p>
              <a:pPr marL="342900" indent="-342900" algn="just">
                <a:buFontTx/>
                <a:buChar char="-"/>
              </a:pPr>
              <a:r>
                <a:rPr lang="en-US" sz="2000" dirty="0" smtClean="0">
                  <a:solidFill>
                    <a:schemeClr val="tx1"/>
                  </a:solidFill>
                </a:rPr>
                <a:t>A </a:t>
              </a:r>
              <a:r>
                <a:rPr lang="en-US" sz="2000" dirty="0">
                  <a:solidFill>
                    <a:schemeClr val="tx1"/>
                  </a:solidFill>
                </a:rPr>
                <a:t>test suite achieves path coverage if it </a:t>
              </a:r>
              <a:r>
                <a:rPr lang="en-US" sz="2000" dirty="0" smtClean="0">
                  <a:solidFill>
                    <a:schemeClr val="tx1"/>
                  </a:solidFill>
                </a:rPr>
                <a:t>executes </a:t>
              </a:r>
              <a:r>
                <a:rPr lang="en-US" sz="2000" dirty="0">
                  <a:solidFill>
                    <a:schemeClr val="tx1"/>
                  </a:solidFill>
                </a:rPr>
                <a:t>each </a:t>
              </a:r>
              <a:r>
                <a:rPr lang="en-US" sz="2000" dirty="0" smtClean="0">
                  <a:solidFill>
                    <a:schemeClr val="tx1"/>
                  </a:solidFill>
                </a:rPr>
                <a:t>linearly independent </a:t>
              </a:r>
              <a:r>
                <a:rPr lang="en-US" sz="2000" dirty="0">
                  <a:solidFill>
                    <a:schemeClr val="tx1"/>
                  </a:solidFill>
                </a:rPr>
                <a:t>paths </a:t>
              </a:r>
              <a:r>
                <a:rPr lang="en-US" sz="2000" dirty="0" smtClean="0">
                  <a:solidFill>
                    <a:schemeClr val="tx1"/>
                  </a:solidFill>
                </a:rPr>
                <a:t>(or </a:t>
              </a:r>
              <a:r>
                <a:rPr lang="en-US" sz="2000" dirty="0">
                  <a:solidFill>
                    <a:schemeClr val="tx1"/>
                  </a:solidFill>
                </a:rPr>
                <a:t>basis paths ) at least once</a:t>
              </a:r>
              <a:r>
                <a:rPr lang="en-US" sz="2000" dirty="0" smtClean="0">
                  <a:solidFill>
                    <a:schemeClr val="tx1"/>
                  </a:solidFill>
                </a:rPr>
                <a:t>.</a:t>
              </a:r>
            </a:p>
            <a:p>
              <a:pPr marL="342900" indent="-342900" algn="just">
                <a:buFontTx/>
                <a:buChar char="-"/>
              </a:pPr>
              <a:r>
                <a:rPr lang="en-US" sz="2000" dirty="0" smtClean="0">
                  <a:solidFill>
                    <a:schemeClr val="tx1"/>
                  </a:solidFill>
                </a:rPr>
                <a:t>A linearly independent </a:t>
              </a:r>
              <a:r>
                <a:rPr lang="en-US" sz="2000" dirty="0">
                  <a:solidFill>
                    <a:schemeClr val="tx1"/>
                  </a:solidFill>
                </a:rPr>
                <a:t>path can be defined in terms of the control flow </a:t>
              </a:r>
              <a:r>
                <a:rPr lang="en-US" sz="2000" dirty="0" smtClean="0">
                  <a:solidFill>
                    <a:schemeClr val="tx1"/>
                  </a:solidFill>
                </a:rPr>
                <a:t>graph (CFG</a:t>
              </a:r>
              <a:r>
                <a:rPr lang="en-US" sz="2000" dirty="0">
                  <a:solidFill>
                    <a:schemeClr val="tx1"/>
                  </a:solidFill>
                </a:rPr>
                <a:t>) of a program</a:t>
              </a:r>
              <a:r>
                <a:rPr lang="en-US" sz="2000" dirty="0" smtClean="0">
                  <a:solidFill>
                    <a:schemeClr val="tx1"/>
                  </a:solidFill>
                </a:rPr>
                <a:t>.</a:t>
              </a:r>
            </a:p>
            <a:p>
              <a:pPr algn="just"/>
              <a:r>
                <a:rPr lang="en-US" sz="2000" b="1" dirty="0">
                  <a:solidFill>
                    <a:schemeClr val="tx1"/>
                  </a:solidFill>
                </a:rPr>
                <a:t>Control Flow Graph: </a:t>
              </a:r>
              <a:r>
                <a:rPr lang="en-US" sz="2000" dirty="0">
                  <a:solidFill>
                    <a:schemeClr val="tx1"/>
                  </a:solidFill>
                </a:rPr>
                <a:t>A control flow graph describes the sequence in which the different instructions of </a:t>
              </a:r>
              <a:r>
                <a:rPr lang="en-US" sz="2000" dirty="0" smtClean="0">
                  <a:solidFill>
                    <a:schemeClr val="tx1"/>
                  </a:solidFill>
                </a:rPr>
                <a:t>a program </a:t>
              </a:r>
              <a:r>
                <a:rPr lang="en-US" sz="2000" dirty="0">
                  <a:solidFill>
                    <a:schemeClr val="tx1"/>
                  </a:solidFill>
                </a:rPr>
                <a:t>get executed</a:t>
              </a:r>
              <a:r>
                <a:rPr lang="en-US" sz="2000" dirty="0" smtClean="0">
                  <a:solidFill>
                    <a:schemeClr val="tx1"/>
                  </a:solidFill>
                </a:rPr>
                <a:t>.</a:t>
              </a:r>
            </a:p>
            <a:p>
              <a:pPr algn="just"/>
              <a:r>
                <a:rPr lang="en-US" sz="2000" dirty="0" err="1">
                  <a:solidFill>
                    <a:schemeClr val="tx1"/>
                  </a:solidFill>
                </a:rPr>
                <a:t>int</a:t>
              </a:r>
              <a:r>
                <a:rPr lang="en-US" sz="2000" dirty="0">
                  <a:solidFill>
                    <a:schemeClr val="tx1"/>
                  </a:solidFill>
                </a:rPr>
                <a:t> </a:t>
              </a:r>
              <a:r>
                <a:rPr lang="en-US" sz="2000" dirty="0" err="1">
                  <a:solidFill>
                    <a:schemeClr val="tx1"/>
                  </a:solidFill>
                </a:rPr>
                <a:t>computeGCD</a:t>
              </a:r>
              <a:r>
                <a:rPr lang="en-US" sz="2000" dirty="0">
                  <a:solidFill>
                    <a:schemeClr val="tx1"/>
                  </a:solidFill>
                </a:rPr>
                <a:t>(</a:t>
              </a:r>
              <a:r>
                <a:rPr lang="en-US" sz="2000" dirty="0" err="1">
                  <a:solidFill>
                    <a:schemeClr val="tx1"/>
                  </a:solidFill>
                </a:rPr>
                <a:t>int</a:t>
              </a:r>
              <a:r>
                <a:rPr lang="en-US" sz="2000" dirty="0">
                  <a:solidFill>
                    <a:schemeClr val="tx1"/>
                  </a:solidFill>
                </a:rPr>
                <a:t> </a:t>
              </a:r>
              <a:r>
                <a:rPr lang="en-US" sz="2000" dirty="0" err="1">
                  <a:solidFill>
                    <a:schemeClr val="tx1"/>
                  </a:solidFill>
                </a:rPr>
                <a:t>x,int</a:t>
              </a:r>
              <a:r>
                <a:rPr lang="en-US" sz="2000" dirty="0">
                  <a:solidFill>
                    <a:schemeClr val="tx1"/>
                  </a:solidFill>
                </a:rPr>
                <a:t> y</a:t>
              </a:r>
              <a:r>
                <a:rPr lang="en-US" sz="2000" dirty="0" smtClean="0">
                  <a:solidFill>
                    <a:schemeClr val="tx1"/>
                  </a:solidFill>
                </a:rPr>
                <a:t>){</a:t>
              </a:r>
              <a:endParaRPr lang="en-US" sz="2000" dirty="0">
                <a:solidFill>
                  <a:schemeClr val="tx1"/>
                </a:solidFill>
              </a:endParaRPr>
            </a:p>
            <a:p>
              <a:pPr algn="just"/>
              <a:r>
                <a:rPr lang="en-US" sz="2000" dirty="0" smtClean="0">
                  <a:solidFill>
                    <a:schemeClr val="tx1"/>
                  </a:solidFill>
                </a:rPr>
                <a:t>1</a:t>
              </a:r>
              <a:r>
                <a:rPr lang="en-US" sz="2000" dirty="0">
                  <a:solidFill>
                    <a:schemeClr val="tx1"/>
                  </a:solidFill>
                </a:rPr>
                <a:t>	while (x != </a:t>
              </a:r>
              <a:r>
                <a:rPr lang="en-US" sz="2000" dirty="0" smtClean="0">
                  <a:solidFill>
                    <a:schemeClr val="tx1"/>
                  </a:solidFill>
                </a:rPr>
                <a:t>y){</a:t>
              </a:r>
              <a:endParaRPr lang="en-US" sz="2000" dirty="0">
                <a:solidFill>
                  <a:schemeClr val="tx1"/>
                </a:solidFill>
              </a:endParaRPr>
            </a:p>
            <a:p>
              <a:pPr algn="just"/>
              <a:r>
                <a:rPr lang="en-US" sz="2000" dirty="0" smtClean="0">
                  <a:solidFill>
                    <a:schemeClr val="tx1"/>
                  </a:solidFill>
                </a:rPr>
                <a:t>2</a:t>
              </a:r>
              <a:r>
                <a:rPr lang="en-US" sz="2000" dirty="0">
                  <a:solidFill>
                    <a:schemeClr val="tx1"/>
                  </a:solidFill>
                </a:rPr>
                <a:t>		if (x&gt;y) then</a:t>
              </a:r>
            </a:p>
            <a:p>
              <a:pPr algn="just"/>
              <a:r>
                <a:rPr lang="en-US" sz="2000" dirty="0" smtClean="0">
                  <a:solidFill>
                    <a:schemeClr val="tx1"/>
                  </a:solidFill>
                </a:rPr>
                <a:t>3</a:t>
              </a:r>
              <a:r>
                <a:rPr lang="en-US" sz="2000" dirty="0">
                  <a:solidFill>
                    <a:schemeClr val="tx1"/>
                  </a:solidFill>
                </a:rPr>
                <a:t>		</a:t>
              </a:r>
              <a:r>
                <a:rPr lang="en-US" sz="2000" dirty="0" smtClean="0">
                  <a:solidFill>
                    <a:schemeClr val="tx1"/>
                  </a:solidFill>
                </a:rPr>
                <a:t>        x=x-y</a:t>
              </a:r>
              <a:r>
                <a:rPr lang="en-US" sz="2000" dirty="0">
                  <a:solidFill>
                    <a:schemeClr val="tx1"/>
                  </a:solidFill>
                </a:rPr>
                <a:t>;</a:t>
              </a:r>
            </a:p>
            <a:p>
              <a:pPr algn="just"/>
              <a:r>
                <a:rPr lang="en-US" sz="2000" dirty="0" smtClean="0">
                  <a:solidFill>
                    <a:schemeClr val="tx1"/>
                  </a:solidFill>
                </a:rPr>
                <a:t>4</a:t>
              </a:r>
              <a:r>
                <a:rPr lang="en-US" sz="2000" dirty="0">
                  <a:solidFill>
                    <a:schemeClr val="tx1"/>
                  </a:solidFill>
                </a:rPr>
                <a:t>		else </a:t>
              </a:r>
              <a:r>
                <a:rPr lang="en-US" sz="2000" dirty="0" smtClean="0">
                  <a:solidFill>
                    <a:schemeClr val="tx1"/>
                  </a:solidFill>
                </a:rPr>
                <a:t>y=y-x</a:t>
              </a:r>
              <a:r>
                <a:rPr lang="en-US" sz="2000" dirty="0">
                  <a:solidFill>
                    <a:schemeClr val="tx1"/>
                  </a:solidFill>
                </a:rPr>
                <a:t>;</a:t>
              </a:r>
            </a:p>
            <a:p>
              <a:pPr algn="just"/>
              <a:r>
                <a:rPr lang="en-US" sz="2000" dirty="0" smtClean="0">
                  <a:solidFill>
                    <a:schemeClr val="tx1"/>
                  </a:solidFill>
                </a:rPr>
                <a:t>5</a:t>
              </a:r>
              <a:r>
                <a:rPr lang="en-US" sz="2000" dirty="0">
                  <a:solidFill>
                    <a:schemeClr val="tx1"/>
                  </a:solidFill>
                </a:rPr>
                <a:t>	}</a:t>
              </a:r>
            </a:p>
            <a:p>
              <a:pPr algn="just"/>
              <a:r>
                <a:rPr lang="en-US" sz="2000" dirty="0" smtClean="0">
                  <a:solidFill>
                    <a:schemeClr val="tx1"/>
                  </a:solidFill>
                </a:rPr>
                <a:t>6 return </a:t>
              </a:r>
              <a:r>
                <a:rPr lang="en-US" sz="2000" dirty="0">
                  <a:solidFill>
                    <a:schemeClr val="tx1"/>
                  </a:solidFill>
                </a:rPr>
                <a:t>x;</a:t>
              </a:r>
            </a:p>
            <a:p>
              <a:pPr algn="just"/>
              <a:r>
                <a:rPr lang="en-US" sz="2000" dirty="0">
                  <a:solidFill>
                    <a:schemeClr val="tx1"/>
                  </a:solidFill>
                </a:rPr>
                <a:t>}</a:t>
              </a:r>
            </a:p>
          </p:txBody>
        </p:sp>
        <p:sp>
          <p:nvSpPr>
            <p:cNvPr id="5" name="Oval 4"/>
            <p:cNvSpPr/>
            <p:nvPr/>
          </p:nvSpPr>
          <p:spPr>
            <a:xfrm>
              <a:off x="6934200" y="34290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 name="Oval 5"/>
            <p:cNvSpPr/>
            <p:nvPr/>
          </p:nvSpPr>
          <p:spPr>
            <a:xfrm>
              <a:off x="6934200" y="404977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 name="Oval 6"/>
            <p:cNvSpPr/>
            <p:nvPr/>
          </p:nvSpPr>
          <p:spPr>
            <a:xfrm>
              <a:off x="6206836" y="45117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 name="Oval 7"/>
            <p:cNvSpPr/>
            <p:nvPr/>
          </p:nvSpPr>
          <p:spPr>
            <a:xfrm>
              <a:off x="7696200" y="45117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 name="Oval 8"/>
            <p:cNvSpPr/>
            <p:nvPr/>
          </p:nvSpPr>
          <p:spPr>
            <a:xfrm>
              <a:off x="6934200" y="51054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10" name="Oval 9"/>
            <p:cNvSpPr/>
            <p:nvPr/>
          </p:nvSpPr>
          <p:spPr>
            <a:xfrm>
              <a:off x="6934200" y="58674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12" name="Straight Arrow Connector 11"/>
            <p:cNvCxnSpPr>
              <a:stCxn id="5" idx="4"/>
              <a:endCxn id="6" idx="0"/>
            </p:cNvCxnSpPr>
            <p:nvPr/>
          </p:nvCxnSpPr>
          <p:spPr>
            <a:xfrm>
              <a:off x="7086600" y="3733800"/>
              <a:ext cx="0" cy="3159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7" idx="7"/>
            </p:cNvCxnSpPr>
            <p:nvPr/>
          </p:nvCxnSpPr>
          <p:spPr>
            <a:xfrm flipH="1">
              <a:off x="6466999" y="4309933"/>
              <a:ext cx="511838" cy="2464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5"/>
              <a:endCxn id="8" idx="1"/>
            </p:cNvCxnSpPr>
            <p:nvPr/>
          </p:nvCxnSpPr>
          <p:spPr>
            <a:xfrm>
              <a:off x="7194363" y="4309933"/>
              <a:ext cx="546474" cy="2464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4"/>
              <a:endCxn id="9" idx="2"/>
            </p:cNvCxnSpPr>
            <p:nvPr/>
          </p:nvCxnSpPr>
          <p:spPr>
            <a:xfrm>
              <a:off x="6359236" y="4816576"/>
              <a:ext cx="574964" cy="4412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4"/>
              <a:endCxn id="9" idx="6"/>
            </p:cNvCxnSpPr>
            <p:nvPr/>
          </p:nvCxnSpPr>
          <p:spPr>
            <a:xfrm flipH="1">
              <a:off x="7239000" y="4816576"/>
              <a:ext cx="609600" cy="4412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5" idx="6"/>
              <a:endCxn id="10" idx="6"/>
            </p:cNvCxnSpPr>
            <p:nvPr/>
          </p:nvCxnSpPr>
          <p:spPr>
            <a:xfrm>
              <a:off x="7239000" y="3581400"/>
              <a:ext cx="12700" cy="2438400"/>
            </a:xfrm>
            <a:prstGeom prst="curvedConnector3">
              <a:avLst>
                <a:gd name="adj1" fmla="val 9109094"/>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9" idx="3"/>
              <a:endCxn id="5" idx="2"/>
            </p:cNvCxnSpPr>
            <p:nvPr/>
          </p:nvCxnSpPr>
          <p:spPr>
            <a:xfrm rot="5400000" flipH="1">
              <a:off x="6064437" y="4451164"/>
              <a:ext cx="1784163" cy="44637"/>
            </a:xfrm>
            <a:prstGeom prst="curvedConnector4">
              <a:avLst>
                <a:gd name="adj1" fmla="val 992"/>
                <a:gd name="adj2" fmla="val 321934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3" name="Down Arrow 62"/>
          <p:cNvSpPr/>
          <p:nvPr/>
        </p:nvSpPr>
        <p:spPr>
          <a:xfrm rot="16200000">
            <a:off x="4212367" y="3937872"/>
            <a:ext cx="643067" cy="1387187"/>
          </a:xfrm>
          <a:prstGeom prst="downArrow">
            <a:avLst>
              <a:gd name="adj1" fmla="val 43074"/>
              <a:gd name="adj2" fmla="val 534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dirty="0" smtClean="0">
                <a:solidFill>
                  <a:schemeClr val="tx1"/>
                </a:solidFill>
              </a:rPr>
              <a:t>Solution</a:t>
            </a:r>
            <a:endParaRPr lang="en-US" dirty="0">
              <a:solidFill>
                <a:schemeClr val="tx1"/>
              </a:solidFill>
            </a:endParaRPr>
          </a:p>
        </p:txBody>
      </p:sp>
    </p:spTree>
    <p:extLst>
      <p:ext uri="{BB962C8B-B14F-4D97-AF65-F5344CB8AC3E}">
        <p14:creationId xmlns:p14="http://schemas.microsoft.com/office/powerpoint/2010/main" val="3640065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6.7 </a:t>
            </a:r>
            <a:r>
              <a:rPr lang="en-US" sz="2400" b="1" u="sng" dirty="0">
                <a:solidFill>
                  <a:schemeClr val="tx1"/>
                </a:solidFill>
              </a:rPr>
              <a:t>White </a:t>
            </a:r>
            <a:r>
              <a:rPr lang="en-US" sz="2400" b="1" u="sng" dirty="0" smtClean="0">
                <a:solidFill>
                  <a:schemeClr val="tx1"/>
                </a:solidFill>
              </a:rPr>
              <a:t>Box Testing</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dirty="0" smtClean="0">
                <a:solidFill>
                  <a:schemeClr val="tx1"/>
                </a:solidFill>
              </a:rPr>
              <a:t>Path:</a:t>
            </a:r>
            <a:r>
              <a:rPr lang="en-US" sz="2000" dirty="0">
                <a:solidFill>
                  <a:schemeClr val="tx1"/>
                </a:solidFill>
              </a:rPr>
              <a:t> A path through a program is any node and edge sequence from the </a:t>
            </a:r>
            <a:r>
              <a:rPr lang="en-US" sz="2000" dirty="0" smtClean="0">
                <a:solidFill>
                  <a:schemeClr val="tx1"/>
                </a:solidFill>
              </a:rPr>
              <a:t>start node </a:t>
            </a:r>
            <a:r>
              <a:rPr lang="en-US" sz="2000" dirty="0">
                <a:solidFill>
                  <a:schemeClr val="tx1"/>
                </a:solidFill>
              </a:rPr>
              <a:t>to a terminal node of the control flow graph of a program</a:t>
            </a:r>
            <a:r>
              <a:rPr lang="en-US" sz="2000" dirty="0" smtClean="0">
                <a:solidFill>
                  <a:schemeClr val="tx1"/>
                </a:solidFill>
              </a:rPr>
              <a:t>.</a:t>
            </a:r>
          </a:p>
          <a:p>
            <a:pPr marL="342900" indent="-342900" algn="just">
              <a:buFontTx/>
              <a:buChar char="-"/>
            </a:pPr>
            <a:r>
              <a:rPr lang="en-US" sz="2000" dirty="0" smtClean="0">
                <a:solidFill>
                  <a:schemeClr val="tx1"/>
                </a:solidFill>
              </a:rPr>
              <a:t>A program normally has more than one terminal node because of multiple return or exit type of statements. So one cannot write test cases to cover all the paths as there can be infinite no. of paths can be exist in a program with presence of loop.</a:t>
            </a:r>
          </a:p>
          <a:p>
            <a:pPr marL="342900" indent="-342900" algn="just">
              <a:buFontTx/>
              <a:buChar char="-"/>
            </a:pPr>
            <a:r>
              <a:rPr lang="en-US" sz="2000" dirty="0" smtClean="0">
                <a:solidFill>
                  <a:schemeClr val="tx1"/>
                </a:solidFill>
              </a:rPr>
              <a:t>If you try to cover all paths then your test case will be infinitely large. So path coverage doesn’t focus to cover all paths but only a subset of paths called linearly independent path (or base path)</a:t>
            </a:r>
          </a:p>
          <a:p>
            <a:pPr algn="just"/>
            <a:r>
              <a:rPr lang="en-US" sz="2000" b="1" dirty="0" smtClean="0">
                <a:solidFill>
                  <a:schemeClr val="tx1"/>
                </a:solidFill>
              </a:rPr>
              <a:t>Linearly independent set of paths (Base path set)</a:t>
            </a:r>
          </a:p>
          <a:p>
            <a:pPr algn="just"/>
            <a:r>
              <a:rPr lang="en-US" sz="2000" dirty="0">
                <a:solidFill>
                  <a:schemeClr val="tx1"/>
                </a:solidFill>
              </a:rPr>
              <a:t>A set of paths for a given program is called </a:t>
            </a:r>
            <a:r>
              <a:rPr lang="en-US" sz="2000" b="1" i="1" dirty="0">
                <a:solidFill>
                  <a:schemeClr val="tx1"/>
                </a:solidFill>
              </a:rPr>
              <a:t>linearly independent set of </a:t>
            </a:r>
            <a:r>
              <a:rPr lang="en-US" sz="2000" b="1" i="1" dirty="0" smtClean="0">
                <a:solidFill>
                  <a:schemeClr val="tx1"/>
                </a:solidFill>
              </a:rPr>
              <a:t>paths</a:t>
            </a:r>
            <a:r>
              <a:rPr lang="en-US" sz="2000" dirty="0" smtClean="0">
                <a:solidFill>
                  <a:schemeClr val="tx1"/>
                </a:solidFill>
              </a:rPr>
              <a:t>, </a:t>
            </a:r>
            <a:r>
              <a:rPr lang="en-US" sz="2000" dirty="0">
                <a:solidFill>
                  <a:schemeClr val="tx1"/>
                </a:solidFill>
              </a:rPr>
              <a:t>if each path in the </a:t>
            </a:r>
            <a:r>
              <a:rPr lang="en-US" sz="2000" dirty="0" smtClean="0">
                <a:solidFill>
                  <a:schemeClr val="tx1"/>
                </a:solidFill>
              </a:rPr>
              <a:t>set introduces </a:t>
            </a:r>
            <a:r>
              <a:rPr lang="en-US" sz="2000" dirty="0">
                <a:solidFill>
                  <a:schemeClr val="tx1"/>
                </a:solidFill>
              </a:rPr>
              <a:t>at least one new edge that is not included in any other path in </a:t>
            </a:r>
            <a:r>
              <a:rPr lang="en-US" sz="2000" dirty="0" smtClean="0">
                <a:solidFill>
                  <a:schemeClr val="tx1"/>
                </a:solidFill>
              </a:rPr>
              <a:t>the set</a:t>
            </a:r>
            <a:r>
              <a:rPr lang="en-US" sz="2000" dirty="0">
                <a:solidFill>
                  <a:schemeClr val="tx1"/>
                </a:solidFill>
              </a:rPr>
              <a:t>.</a:t>
            </a:r>
          </a:p>
          <a:p>
            <a:pPr algn="just"/>
            <a:endParaRPr lang="en-US" sz="2000" dirty="0" smtClean="0">
              <a:solidFill>
                <a:schemeClr val="tx1"/>
              </a:solidFill>
            </a:endParaRPr>
          </a:p>
          <a:p>
            <a:pPr algn="just"/>
            <a:endParaRPr lang="en-US" sz="2000" dirty="0">
              <a:solidFill>
                <a:schemeClr val="tx1"/>
              </a:solidFill>
            </a:endParaRPr>
          </a:p>
        </p:txBody>
      </p:sp>
    </p:spTree>
    <p:extLst>
      <p:ext uri="{BB962C8B-B14F-4D97-AF65-F5344CB8AC3E}">
        <p14:creationId xmlns:p14="http://schemas.microsoft.com/office/powerpoint/2010/main" val="640344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6.7 </a:t>
            </a:r>
            <a:r>
              <a:rPr lang="en-US" sz="2400" b="1" u="sng" dirty="0">
                <a:solidFill>
                  <a:schemeClr val="tx1"/>
                </a:solidFill>
              </a:rPr>
              <a:t>White </a:t>
            </a:r>
            <a:r>
              <a:rPr lang="en-US" sz="2400" b="1" u="sng" dirty="0" smtClean="0">
                <a:solidFill>
                  <a:schemeClr val="tx1"/>
                </a:solidFill>
              </a:rPr>
              <a:t>Box Testing</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McCabe’s Cyclomatic Complexity Metric</a:t>
            </a:r>
          </a:p>
          <a:p>
            <a:pPr marL="342900" indent="-342900" algn="just">
              <a:buFontTx/>
              <a:buChar char="-"/>
            </a:pPr>
            <a:r>
              <a:rPr lang="en-US" sz="2000" dirty="0" smtClean="0">
                <a:solidFill>
                  <a:schemeClr val="tx1"/>
                </a:solidFill>
              </a:rPr>
              <a:t>McCabe’s </a:t>
            </a:r>
            <a:r>
              <a:rPr lang="en-US" sz="2000" dirty="0">
                <a:solidFill>
                  <a:schemeClr val="tx1"/>
                </a:solidFill>
              </a:rPr>
              <a:t>cyclomatic </a:t>
            </a:r>
            <a:r>
              <a:rPr lang="en-US" sz="2000" dirty="0" smtClean="0">
                <a:solidFill>
                  <a:schemeClr val="tx1"/>
                </a:solidFill>
              </a:rPr>
              <a:t>complexity defines </a:t>
            </a:r>
            <a:r>
              <a:rPr lang="en-US" sz="2000" dirty="0">
                <a:solidFill>
                  <a:schemeClr val="tx1"/>
                </a:solidFill>
              </a:rPr>
              <a:t>an upper bound on the number of independent paths in </a:t>
            </a:r>
            <a:r>
              <a:rPr lang="en-US" sz="2000" dirty="0" smtClean="0">
                <a:solidFill>
                  <a:schemeClr val="tx1"/>
                </a:solidFill>
              </a:rPr>
              <a:t>a program.</a:t>
            </a:r>
          </a:p>
          <a:p>
            <a:pPr marL="342900" indent="-342900" algn="just">
              <a:buFontTx/>
              <a:buChar char="-"/>
            </a:pPr>
            <a:r>
              <a:rPr lang="en-US" sz="2000" dirty="0" smtClean="0">
                <a:solidFill>
                  <a:schemeClr val="tx1"/>
                </a:solidFill>
              </a:rPr>
              <a:t>There are three different ways to compute the cyclomatic complexity.</a:t>
            </a:r>
          </a:p>
          <a:p>
            <a:pPr algn="just"/>
            <a:r>
              <a:rPr lang="en-US" sz="2000" b="1" u="sng" dirty="0" smtClean="0">
                <a:solidFill>
                  <a:schemeClr val="tx1"/>
                </a:solidFill>
              </a:rPr>
              <a:t>Method 1:</a:t>
            </a:r>
            <a:r>
              <a:rPr lang="en-US" sz="2000" b="1" dirty="0" smtClean="0">
                <a:solidFill>
                  <a:schemeClr val="tx1"/>
                </a:solidFill>
              </a:rPr>
              <a:t> </a:t>
            </a:r>
            <a:r>
              <a:rPr lang="en-US" sz="2000" dirty="0" smtClean="0">
                <a:solidFill>
                  <a:schemeClr val="tx1"/>
                </a:solidFill>
              </a:rPr>
              <a:t>If G is control flow graph (CFG) of a program then cyclomatic complexity</a:t>
            </a:r>
          </a:p>
          <a:p>
            <a:pPr algn="just"/>
            <a:r>
              <a:rPr lang="en-US" sz="2000" dirty="0" smtClean="0">
                <a:solidFill>
                  <a:schemeClr val="tx1"/>
                </a:solidFill>
              </a:rPr>
              <a:t>V(G) = E – N + 2 (where, N is no. of nodes and E is no. of edges in CFG)</a:t>
            </a:r>
          </a:p>
          <a:p>
            <a:pPr algn="just"/>
            <a:r>
              <a:rPr lang="en-US" sz="2000" dirty="0" smtClean="0">
                <a:solidFill>
                  <a:schemeClr val="tx1"/>
                </a:solidFill>
              </a:rPr>
              <a:t>For ex. Cyclomatic complexity for previous figure V(G) = 7 – 6 + 2 = 3</a:t>
            </a:r>
            <a:endParaRPr lang="en-US" sz="2000" dirty="0">
              <a:solidFill>
                <a:schemeClr val="tx1"/>
              </a:solidFill>
            </a:endParaRPr>
          </a:p>
          <a:p>
            <a:pPr algn="just"/>
            <a:endParaRPr lang="en-US" sz="2000" dirty="0" smtClean="0">
              <a:solidFill>
                <a:schemeClr val="tx1"/>
              </a:solidFill>
            </a:endParaRPr>
          </a:p>
          <a:p>
            <a:pPr algn="just"/>
            <a:endParaRPr lang="en-US" sz="2000" dirty="0">
              <a:solidFill>
                <a:schemeClr val="tx1"/>
              </a:solidFill>
            </a:endParaRPr>
          </a:p>
        </p:txBody>
      </p:sp>
      <p:sp>
        <p:nvSpPr>
          <p:cNvPr id="5" name="Oval 4"/>
          <p:cNvSpPr/>
          <p:nvPr/>
        </p:nvSpPr>
        <p:spPr>
          <a:xfrm>
            <a:off x="1600200" y="39624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 name="Oval 5"/>
          <p:cNvSpPr/>
          <p:nvPr/>
        </p:nvSpPr>
        <p:spPr>
          <a:xfrm>
            <a:off x="1600200" y="458317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 name="Oval 6"/>
          <p:cNvSpPr/>
          <p:nvPr/>
        </p:nvSpPr>
        <p:spPr>
          <a:xfrm>
            <a:off x="872836" y="50451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 name="Oval 7"/>
          <p:cNvSpPr/>
          <p:nvPr/>
        </p:nvSpPr>
        <p:spPr>
          <a:xfrm>
            <a:off x="2362200" y="50451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 name="Oval 8"/>
          <p:cNvSpPr/>
          <p:nvPr/>
        </p:nvSpPr>
        <p:spPr>
          <a:xfrm>
            <a:off x="1600200" y="56388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10" name="Oval 9"/>
          <p:cNvSpPr/>
          <p:nvPr/>
        </p:nvSpPr>
        <p:spPr>
          <a:xfrm>
            <a:off x="1600200" y="64008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11" name="Straight Arrow Connector 10"/>
          <p:cNvCxnSpPr>
            <a:stCxn id="5" idx="4"/>
            <a:endCxn id="6" idx="0"/>
          </p:cNvCxnSpPr>
          <p:nvPr/>
        </p:nvCxnSpPr>
        <p:spPr>
          <a:xfrm>
            <a:off x="1752600" y="4267200"/>
            <a:ext cx="0" cy="3159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7" idx="7"/>
          </p:cNvCxnSpPr>
          <p:nvPr/>
        </p:nvCxnSpPr>
        <p:spPr>
          <a:xfrm flipH="1">
            <a:off x="1132999" y="4843333"/>
            <a:ext cx="511838" cy="2464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9" idx="2"/>
          </p:cNvCxnSpPr>
          <p:nvPr/>
        </p:nvCxnSpPr>
        <p:spPr>
          <a:xfrm>
            <a:off x="1025236" y="5349976"/>
            <a:ext cx="574964" cy="4412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5" idx="6"/>
            <a:endCxn id="10" idx="6"/>
          </p:cNvCxnSpPr>
          <p:nvPr/>
        </p:nvCxnSpPr>
        <p:spPr>
          <a:xfrm>
            <a:off x="1905000" y="4114800"/>
            <a:ext cx="12700" cy="2438400"/>
          </a:xfrm>
          <a:prstGeom prst="curvedConnector3">
            <a:avLst>
              <a:gd name="adj1" fmla="val 9109094"/>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9" idx="3"/>
            <a:endCxn id="5" idx="2"/>
          </p:cNvCxnSpPr>
          <p:nvPr/>
        </p:nvCxnSpPr>
        <p:spPr>
          <a:xfrm rot="5400000" flipH="1">
            <a:off x="730437" y="4984564"/>
            <a:ext cx="1784163" cy="44637"/>
          </a:xfrm>
          <a:prstGeom prst="curvedConnector4">
            <a:avLst>
              <a:gd name="adj1" fmla="val 992"/>
              <a:gd name="adj2" fmla="val 321934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842164" y="39624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9" name="Oval 18"/>
          <p:cNvSpPr/>
          <p:nvPr/>
        </p:nvSpPr>
        <p:spPr>
          <a:xfrm>
            <a:off x="4842164" y="458317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0" name="Oval 19"/>
          <p:cNvSpPr/>
          <p:nvPr/>
        </p:nvSpPr>
        <p:spPr>
          <a:xfrm>
            <a:off x="4114800" y="50451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1" name="Oval 20"/>
          <p:cNvSpPr/>
          <p:nvPr/>
        </p:nvSpPr>
        <p:spPr>
          <a:xfrm>
            <a:off x="5604164" y="50451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2" name="Oval 21"/>
          <p:cNvSpPr/>
          <p:nvPr/>
        </p:nvSpPr>
        <p:spPr>
          <a:xfrm>
            <a:off x="4842164" y="56388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3" name="Oval 22"/>
          <p:cNvSpPr/>
          <p:nvPr/>
        </p:nvSpPr>
        <p:spPr>
          <a:xfrm>
            <a:off x="4842164" y="64008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24" name="Straight Arrow Connector 23"/>
          <p:cNvCxnSpPr>
            <a:stCxn id="18" idx="4"/>
            <a:endCxn id="19" idx="0"/>
          </p:cNvCxnSpPr>
          <p:nvPr/>
        </p:nvCxnSpPr>
        <p:spPr>
          <a:xfrm>
            <a:off x="4994564" y="4267200"/>
            <a:ext cx="0" cy="3159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5"/>
            <a:endCxn id="21" idx="1"/>
          </p:cNvCxnSpPr>
          <p:nvPr/>
        </p:nvCxnSpPr>
        <p:spPr>
          <a:xfrm>
            <a:off x="5102327" y="4843333"/>
            <a:ext cx="546474" cy="2464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4"/>
            <a:endCxn id="22" idx="6"/>
          </p:cNvCxnSpPr>
          <p:nvPr/>
        </p:nvCxnSpPr>
        <p:spPr>
          <a:xfrm flipH="1">
            <a:off x="5146964" y="5349976"/>
            <a:ext cx="609600" cy="4412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8" idx="6"/>
            <a:endCxn id="23" idx="6"/>
          </p:cNvCxnSpPr>
          <p:nvPr/>
        </p:nvCxnSpPr>
        <p:spPr>
          <a:xfrm>
            <a:off x="5146964" y="4114800"/>
            <a:ext cx="12700" cy="2438400"/>
          </a:xfrm>
          <a:prstGeom prst="curvedConnector3">
            <a:avLst>
              <a:gd name="adj1" fmla="val 9109094"/>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2" idx="3"/>
            <a:endCxn id="18" idx="2"/>
          </p:cNvCxnSpPr>
          <p:nvPr/>
        </p:nvCxnSpPr>
        <p:spPr>
          <a:xfrm rot="5400000" flipH="1">
            <a:off x="3972401" y="4984564"/>
            <a:ext cx="1784163" cy="44637"/>
          </a:xfrm>
          <a:prstGeom prst="curvedConnector4">
            <a:avLst>
              <a:gd name="adj1" fmla="val 992"/>
              <a:gd name="adj2" fmla="val 321934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432964" y="38862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2" name="Oval 31"/>
          <p:cNvSpPr/>
          <p:nvPr/>
        </p:nvSpPr>
        <p:spPr>
          <a:xfrm>
            <a:off x="7432964" y="450697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3" name="Oval 32"/>
          <p:cNvSpPr/>
          <p:nvPr/>
        </p:nvSpPr>
        <p:spPr>
          <a:xfrm>
            <a:off x="6705600" y="49689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4" name="Oval 33"/>
          <p:cNvSpPr/>
          <p:nvPr/>
        </p:nvSpPr>
        <p:spPr>
          <a:xfrm>
            <a:off x="8194964" y="49689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5" name="Oval 34"/>
          <p:cNvSpPr/>
          <p:nvPr/>
        </p:nvSpPr>
        <p:spPr>
          <a:xfrm>
            <a:off x="7432964" y="55626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36" name="Oval 35"/>
          <p:cNvSpPr/>
          <p:nvPr/>
        </p:nvSpPr>
        <p:spPr>
          <a:xfrm>
            <a:off x="7432964" y="63246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42" name="Curved Connector 41"/>
          <p:cNvCxnSpPr>
            <a:stCxn id="31" idx="6"/>
            <a:endCxn id="36" idx="6"/>
          </p:cNvCxnSpPr>
          <p:nvPr/>
        </p:nvCxnSpPr>
        <p:spPr>
          <a:xfrm>
            <a:off x="7737764" y="4038600"/>
            <a:ext cx="12700" cy="2438400"/>
          </a:xfrm>
          <a:prstGeom prst="curvedConnector3">
            <a:avLst>
              <a:gd name="adj1" fmla="val 9109094"/>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0444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6.7 </a:t>
            </a:r>
            <a:r>
              <a:rPr lang="en-US" sz="2400" b="1" u="sng" dirty="0">
                <a:solidFill>
                  <a:schemeClr val="tx1"/>
                </a:solidFill>
              </a:rPr>
              <a:t>White </a:t>
            </a:r>
            <a:r>
              <a:rPr lang="en-US" sz="2400" b="1" u="sng" dirty="0" smtClean="0">
                <a:solidFill>
                  <a:schemeClr val="tx1"/>
                </a:solidFill>
              </a:rPr>
              <a:t>Box Testing</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McCabe’s Cyclomatic Complexity Metric</a:t>
            </a:r>
          </a:p>
          <a:p>
            <a:pPr algn="just"/>
            <a:r>
              <a:rPr lang="en-US" sz="2000" b="1" dirty="0" smtClean="0">
                <a:solidFill>
                  <a:schemeClr val="tx1"/>
                </a:solidFill>
              </a:rPr>
              <a:t>Method 2: </a:t>
            </a:r>
            <a:r>
              <a:rPr lang="en-US" sz="2000" dirty="0" smtClean="0">
                <a:solidFill>
                  <a:schemeClr val="tx1"/>
                </a:solidFill>
              </a:rPr>
              <a:t>is based upon visual inspection of CFG</a:t>
            </a:r>
          </a:p>
          <a:p>
            <a:pPr marL="342900" indent="-342900" algn="just">
              <a:buFontTx/>
              <a:buChar char="-"/>
            </a:pPr>
            <a:r>
              <a:rPr lang="en-US" sz="2000" dirty="0" smtClean="0">
                <a:solidFill>
                  <a:schemeClr val="tx1"/>
                </a:solidFill>
              </a:rPr>
              <a:t>Here, cyclomatic complexity V(G)=total no. of non-overlapping bounded areas+1</a:t>
            </a:r>
          </a:p>
          <a:p>
            <a:pPr marL="342900" indent="-342900" algn="just">
              <a:buFontTx/>
              <a:buChar char="-"/>
            </a:pPr>
            <a:r>
              <a:rPr lang="en-US" sz="2000" dirty="0">
                <a:solidFill>
                  <a:schemeClr val="tx1"/>
                </a:solidFill>
              </a:rPr>
              <a:t>In any given CFG, any region enclosed by nodes </a:t>
            </a:r>
            <a:r>
              <a:rPr lang="en-US" sz="2000" dirty="0" smtClean="0">
                <a:solidFill>
                  <a:schemeClr val="tx1"/>
                </a:solidFill>
              </a:rPr>
              <a:t>and edges </a:t>
            </a:r>
            <a:r>
              <a:rPr lang="en-US" sz="2000" dirty="0">
                <a:solidFill>
                  <a:schemeClr val="tx1"/>
                </a:solidFill>
              </a:rPr>
              <a:t>can be called as a bounded area</a:t>
            </a:r>
            <a:r>
              <a:rPr lang="en-US" sz="2000" dirty="0" smtClean="0">
                <a:solidFill>
                  <a:schemeClr val="tx1"/>
                </a:solidFill>
              </a:rPr>
              <a:t>.</a:t>
            </a:r>
          </a:p>
          <a:p>
            <a:pPr marL="342900" indent="-342900" algn="just">
              <a:buFontTx/>
              <a:buChar char="-"/>
            </a:pPr>
            <a:r>
              <a:rPr lang="en-US" sz="2000" dirty="0" smtClean="0">
                <a:solidFill>
                  <a:schemeClr val="tx1"/>
                </a:solidFill>
              </a:rPr>
              <a:t>Bounded are means closed area</a:t>
            </a:r>
          </a:p>
          <a:p>
            <a:pPr marL="342900" indent="-342900" algn="just">
              <a:buFontTx/>
              <a:buChar char="-"/>
            </a:pPr>
            <a:endParaRPr lang="en-US" sz="2000" dirty="0">
              <a:solidFill>
                <a:schemeClr val="tx1"/>
              </a:solidFill>
            </a:endParaRPr>
          </a:p>
          <a:p>
            <a:pPr algn="just"/>
            <a:r>
              <a:rPr lang="en-US" sz="2000" dirty="0" smtClean="0">
                <a:solidFill>
                  <a:schemeClr val="tx1"/>
                </a:solidFill>
              </a:rPr>
              <a:t>Here, in previous example; the total no. of bounded</a:t>
            </a:r>
          </a:p>
          <a:p>
            <a:pPr algn="just"/>
            <a:r>
              <a:rPr lang="en-US" sz="2000" dirty="0" smtClean="0">
                <a:solidFill>
                  <a:schemeClr val="tx1"/>
                </a:solidFill>
              </a:rPr>
              <a:t>areas were 2.</a:t>
            </a:r>
          </a:p>
          <a:p>
            <a:pPr algn="just"/>
            <a:r>
              <a:rPr lang="en-US" sz="2000" dirty="0" smtClean="0">
                <a:solidFill>
                  <a:schemeClr val="tx1"/>
                </a:solidFill>
              </a:rPr>
              <a:t>So </a:t>
            </a:r>
          </a:p>
          <a:p>
            <a:pPr algn="just"/>
            <a:r>
              <a:rPr lang="en-US" sz="2000" dirty="0" smtClean="0">
                <a:solidFill>
                  <a:schemeClr val="tx1"/>
                </a:solidFill>
              </a:rPr>
              <a:t>V(G)=total no. of non-overlapping bounded areas</a:t>
            </a:r>
          </a:p>
          <a:p>
            <a:pPr algn="just"/>
            <a:r>
              <a:rPr lang="en-US" sz="2000" dirty="0" smtClean="0">
                <a:solidFill>
                  <a:schemeClr val="tx1"/>
                </a:solidFill>
              </a:rPr>
              <a:t>V(G)=2+1=3</a:t>
            </a:r>
            <a:endParaRPr lang="en-US" sz="2000" dirty="0">
              <a:solidFill>
                <a:schemeClr val="tx1"/>
              </a:solidFill>
            </a:endParaRPr>
          </a:p>
          <a:p>
            <a:pPr algn="just"/>
            <a:endParaRPr lang="en-US" sz="2000" dirty="0">
              <a:solidFill>
                <a:schemeClr val="tx1"/>
              </a:solidFill>
            </a:endParaRPr>
          </a:p>
        </p:txBody>
      </p:sp>
      <p:grpSp>
        <p:nvGrpSpPr>
          <p:cNvPr id="41" name="Group 40"/>
          <p:cNvGrpSpPr/>
          <p:nvPr/>
        </p:nvGrpSpPr>
        <p:grpSpPr>
          <a:xfrm>
            <a:off x="6293427" y="3445365"/>
            <a:ext cx="1794164" cy="2743200"/>
            <a:chOff x="872836" y="3962400"/>
            <a:chExt cx="1794164" cy="2743200"/>
          </a:xfrm>
        </p:grpSpPr>
        <p:sp>
          <p:nvSpPr>
            <p:cNvPr id="5" name="Oval 4"/>
            <p:cNvSpPr/>
            <p:nvPr/>
          </p:nvSpPr>
          <p:spPr>
            <a:xfrm>
              <a:off x="1600200" y="39624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 name="Oval 5"/>
            <p:cNvSpPr/>
            <p:nvPr/>
          </p:nvSpPr>
          <p:spPr>
            <a:xfrm>
              <a:off x="1600200" y="458317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 name="Oval 6"/>
            <p:cNvSpPr/>
            <p:nvPr/>
          </p:nvSpPr>
          <p:spPr>
            <a:xfrm>
              <a:off x="872836" y="50451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 name="Oval 7"/>
            <p:cNvSpPr/>
            <p:nvPr/>
          </p:nvSpPr>
          <p:spPr>
            <a:xfrm>
              <a:off x="2362200" y="5045176"/>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 name="Oval 8"/>
            <p:cNvSpPr/>
            <p:nvPr/>
          </p:nvSpPr>
          <p:spPr>
            <a:xfrm>
              <a:off x="1600200" y="56388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10" name="Oval 9"/>
            <p:cNvSpPr/>
            <p:nvPr/>
          </p:nvSpPr>
          <p:spPr>
            <a:xfrm>
              <a:off x="1600200" y="6400800"/>
              <a:ext cx="304800" cy="30480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11" name="Straight Arrow Connector 10"/>
            <p:cNvCxnSpPr>
              <a:stCxn id="5" idx="4"/>
              <a:endCxn id="6" idx="0"/>
            </p:cNvCxnSpPr>
            <p:nvPr/>
          </p:nvCxnSpPr>
          <p:spPr>
            <a:xfrm>
              <a:off x="1752600" y="4267200"/>
              <a:ext cx="0" cy="3159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7" idx="7"/>
            </p:cNvCxnSpPr>
            <p:nvPr/>
          </p:nvCxnSpPr>
          <p:spPr>
            <a:xfrm flipH="1">
              <a:off x="1132999" y="4843333"/>
              <a:ext cx="511838" cy="2464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9" idx="2"/>
            </p:cNvCxnSpPr>
            <p:nvPr/>
          </p:nvCxnSpPr>
          <p:spPr>
            <a:xfrm>
              <a:off x="1025236" y="5349976"/>
              <a:ext cx="574964" cy="4412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5" idx="6"/>
              <a:endCxn id="10" idx="6"/>
            </p:cNvCxnSpPr>
            <p:nvPr/>
          </p:nvCxnSpPr>
          <p:spPr>
            <a:xfrm>
              <a:off x="1905000" y="4114800"/>
              <a:ext cx="12700" cy="2438400"/>
            </a:xfrm>
            <a:prstGeom prst="curvedConnector3">
              <a:avLst>
                <a:gd name="adj1" fmla="val 9109094"/>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9" idx="3"/>
              <a:endCxn id="5" idx="2"/>
            </p:cNvCxnSpPr>
            <p:nvPr/>
          </p:nvCxnSpPr>
          <p:spPr>
            <a:xfrm rot="5400000" flipH="1">
              <a:off x="730437" y="4984564"/>
              <a:ext cx="1784163" cy="44637"/>
            </a:xfrm>
            <a:prstGeom prst="curvedConnector4">
              <a:avLst>
                <a:gd name="adj1" fmla="val 992"/>
                <a:gd name="adj2" fmla="val 321934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6"/>
              <a:endCxn id="8" idx="1"/>
            </p:cNvCxnSpPr>
            <p:nvPr/>
          </p:nvCxnSpPr>
          <p:spPr>
            <a:xfrm>
              <a:off x="1905000" y="4735570"/>
              <a:ext cx="501837" cy="35424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4"/>
              <a:endCxn id="9" idx="6"/>
            </p:cNvCxnSpPr>
            <p:nvPr/>
          </p:nvCxnSpPr>
          <p:spPr>
            <a:xfrm flipH="1">
              <a:off x="1905000" y="5349976"/>
              <a:ext cx="609600" cy="4412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5747543" y="4111113"/>
            <a:ext cx="938077" cy="830997"/>
          </a:xfrm>
          <a:prstGeom prst="rect">
            <a:avLst/>
          </a:prstGeom>
          <a:noFill/>
        </p:spPr>
        <p:txBody>
          <a:bodyPr wrap="none" rtlCol="0">
            <a:spAutoFit/>
          </a:bodyPr>
          <a:lstStyle/>
          <a:p>
            <a:r>
              <a:rPr lang="en-US" sz="1600" dirty="0" smtClean="0"/>
              <a:t>Bounded</a:t>
            </a:r>
          </a:p>
          <a:p>
            <a:r>
              <a:rPr lang="en-US" sz="1600" dirty="0" smtClean="0"/>
              <a:t>area</a:t>
            </a:r>
          </a:p>
          <a:p>
            <a:r>
              <a:rPr lang="en-US" sz="1600" dirty="0"/>
              <a:t>1</a:t>
            </a:r>
            <a:endParaRPr lang="en-US" dirty="0"/>
          </a:p>
        </p:txBody>
      </p:sp>
      <p:sp>
        <p:nvSpPr>
          <p:cNvPr id="44" name="TextBox 43"/>
          <p:cNvSpPr txBox="1"/>
          <p:nvPr/>
        </p:nvSpPr>
        <p:spPr>
          <a:xfrm>
            <a:off x="6753690" y="4343400"/>
            <a:ext cx="938077" cy="830997"/>
          </a:xfrm>
          <a:prstGeom prst="rect">
            <a:avLst/>
          </a:prstGeom>
          <a:noFill/>
        </p:spPr>
        <p:txBody>
          <a:bodyPr wrap="none" rtlCol="0">
            <a:spAutoFit/>
          </a:bodyPr>
          <a:lstStyle/>
          <a:p>
            <a:pPr algn="ctr"/>
            <a:r>
              <a:rPr lang="en-US" sz="1600" dirty="0" smtClean="0"/>
              <a:t>Bounded</a:t>
            </a:r>
          </a:p>
          <a:p>
            <a:pPr algn="ctr"/>
            <a:r>
              <a:rPr lang="en-US" sz="1600" dirty="0" smtClean="0"/>
              <a:t>area</a:t>
            </a:r>
          </a:p>
          <a:p>
            <a:pPr algn="ctr"/>
            <a:r>
              <a:rPr lang="en-US" sz="1600" dirty="0" smtClean="0"/>
              <a:t>2</a:t>
            </a:r>
            <a:endParaRPr lang="en-US" sz="1600" dirty="0"/>
          </a:p>
        </p:txBody>
      </p:sp>
    </p:spTree>
    <p:extLst>
      <p:ext uri="{BB962C8B-B14F-4D97-AF65-F5344CB8AC3E}">
        <p14:creationId xmlns:p14="http://schemas.microsoft.com/office/powerpoint/2010/main" val="3666171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6.7 </a:t>
            </a:r>
            <a:r>
              <a:rPr lang="en-US" sz="2400" b="1" u="sng" dirty="0">
                <a:solidFill>
                  <a:schemeClr val="tx1"/>
                </a:solidFill>
              </a:rPr>
              <a:t>White </a:t>
            </a:r>
            <a:r>
              <a:rPr lang="en-US" sz="2400" b="1" u="sng" dirty="0" smtClean="0">
                <a:solidFill>
                  <a:schemeClr val="tx1"/>
                </a:solidFill>
              </a:rPr>
              <a:t>Box Testing</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McCabe’s Cyclomatic Complexity Metric</a:t>
            </a:r>
          </a:p>
          <a:p>
            <a:pPr algn="just"/>
            <a:r>
              <a:rPr lang="en-US" sz="2000" b="1" dirty="0">
                <a:solidFill>
                  <a:schemeClr val="tx1"/>
                </a:solidFill>
              </a:rPr>
              <a:t>Method 3</a:t>
            </a:r>
            <a:r>
              <a:rPr lang="en-US" sz="2000" b="1" dirty="0" smtClean="0">
                <a:solidFill>
                  <a:schemeClr val="tx1"/>
                </a:solidFill>
              </a:rPr>
              <a:t>: </a:t>
            </a:r>
            <a:r>
              <a:rPr lang="en-US" sz="2000" dirty="0" smtClean="0">
                <a:solidFill>
                  <a:schemeClr val="tx1"/>
                </a:solidFill>
              </a:rPr>
              <a:t>The </a:t>
            </a:r>
            <a:r>
              <a:rPr lang="en-US" sz="2000" dirty="0">
                <a:solidFill>
                  <a:schemeClr val="tx1"/>
                </a:solidFill>
              </a:rPr>
              <a:t>cyclomatic complexity of a program can also be </a:t>
            </a:r>
            <a:r>
              <a:rPr lang="en-US" sz="2000" dirty="0" smtClean="0">
                <a:solidFill>
                  <a:schemeClr val="tx1"/>
                </a:solidFill>
              </a:rPr>
              <a:t>easily computed </a:t>
            </a:r>
            <a:r>
              <a:rPr lang="en-US" sz="2000" dirty="0">
                <a:solidFill>
                  <a:schemeClr val="tx1"/>
                </a:solidFill>
              </a:rPr>
              <a:t>by computing the number of decision and loop statements of </a:t>
            </a:r>
            <a:r>
              <a:rPr lang="en-US" sz="2000" dirty="0" smtClean="0">
                <a:solidFill>
                  <a:schemeClr val="tx1"/>
                </a:solidFill>
              </a:rPr>
              <a:t>the program</a:t>
            </a:r>
            <a:r>
              <a:rPr lang="en-US" sz="2000" dirty="0">
                <a:solidFill>
                  <a:schemeClr val="tx1"/>
                </a:solidFill>
              </a:rPr>
              <a:t>. </a:t>
            </a:r>
            <a:endParaRPr lang="en-US" sz="2000" dirty="0" smtClean="0">
              <a:solidFill>
                <a:schemeClr val="tx1"/>
              </a:solidFill>
            </a:endParaRPr>
          </a:p>
          <a:p>
            <a:pPr marL="342900" indent="-342900" algn="just">
              <a:buFontTx/>
              <a:buChar char="-"/>
            </a:pPr>
            <a:r>
              <a:rPr lang="en-US" sz="2000" dirty="0" smtClean="0">
                <a:solidFill>
                  <a:schemeClr val="tx1"/>
                </a:solidFill>
              </a:rPr>
              <a:t>If </a:t>
            </a:r>
            <a:r>
              <a:rPr lang="en-US" sz="2000" dirty="0">
                <a:solidFill>
                  <a:schemeClr val="tx1"/>
                </a:solidFill>
              </a:rPr>
              <a:t>N is the number of decision and loop statements of a </a:t>
            </a:r>
            <a:r>
              <a:rPr lang="en-US" sz="2000" dirty="0" smtClean="0">
                <a:solidFill>
                  <a:schemeClr val="tx1"/>
                </a:solidFill>
              </a:rPr>
              <a:t>program, then </a:t>
            </a:r>
            <a:r>
              <a:rPr lang="en-US" sz="2000" dirty="0">
                <a:solidFill>
                  <a:schemeClr val="tx1"/>
                </a:solidFill>
              </a:rPr>
              <a:t>the McCabe’s metric is equal to N + 1</a:t>
            </a:r>
            <a:r>
              <a:rPr lang="en-US" sz="2000" dirty="0" smtClean="0">
                <a:solidFill>
                  <a:schemeClr val="tx1"/>
                </a:solidFill>
              </a:rPr>
              <a:t>.</a:t>
            </a:r>
          </a:p>
          <a:p>
            <a:pPr marL="342900" indent="-342900" algn="just">
              <a:buFontTx/>
              <a:buChar char="-"/>
            </a:pPr>
            <a:endParaRPr lang="en-US" sz="2000" dirty="0" smtClean="0">
              <a:solidFill>
                <a:schemeClr val="tx1"/>
              </a:solidFill>
            </a:endParaRPr>
          </a:p>
          <a:p>
            <a:pPr algn="just"/>
            <a:r>
              <a:rPr lang="en-US" sz="2000" dirty="0" smtClean="0">
                <a:solidFill>
                  <a:schemeClr val="tx1"/>
                </a:solidFill>
              </a:rPr>
              <a:t>So here in this given program:</a:t>
            </a:r>
          </a:p>
          <a:p>
            <a:pPr algn="just"/>
            <a:r>
              <a:rPr lang="en-US" sz="2000" dirty="0" err="1">
                <a:solidFill>
                  <a:schemeClr val="tx1"/>
                </a:solidFill>
              </a:rPr>
              <a:t>int</a:t>
            </a:r>
            <a:r>
              <a:rPr lang="en-US" sz="2000" dirty="0">
                <a:solidFill>
                  <a:schemeClr val="tx1"/>
                </a:solidFill>
              </a:rPr>
              <a:t> </a:t>
            </a:r>
            <a:r>
              <a:rPr lang="en-US" sz="2000" dirty="0" err="1">
                <a:solidFill>
                  <a:schemeClr val="tx1"/>
                </a:solidFill>
              </a:rPr>
              <a:t>computeGCD</a:t>
            </a:r>
            <a:r>
              <a:rPr lang="en-US" sz="2000" dirty="0">
                <a:solidFill>
                  <a:schemeClr val="tx1"/>
                </a:solidFill>
              </a:rPr>
              <a:t>(</a:t>
            </a:r>
            <a:r>
              <a:rPr lang="en-US" sz="2000" dirty="0" err="1">
                <a:solidFill>
                  <a:schemeClr val="tx1"/>
                </a:solidFill>
              </a:rPr>
              <a:t>int</a:t>
            </a:r>
            <a:r>
              <a:rPr lang="en-US" sz="2000" dirty="0">
                <a:solidFill>
                  <a:schemeClr val="tx1"/>
                </a:solidFill>
              </a:rPr>
              <a:t> </a:t>
            </a:r>
            <a:r>
              <a:rPr lang="en-US" sz="2000" dirty="0" err="1">
                <a:solidFill>
                  <a:schemeClr val="tx1"/>
                </a:solidFill>
              </a:rPr>
              <a:t>x,int</a:t>
            </a:r>
            <a:r>
              <a:rPr lang="en-US" sz="2000" dirty="0">
                <a:solidFill>
                  <a:schemeClr val="tx1"/>
                </a:solidFill>
              </a:rPr>
              <a:t> y){</a:t>
            </a:r>
          </a:p>
          <a:p>
            <a:pPr algn="just"/>
            <a:r>
              <a:rPr lang="en-US" sz="2000" dirty="0">
                <a:solidFill>
                  <a:schemeClr val="tx1"/>
                </a:solidFill>
              </a:rPr>
              <a:t>1	while (x != y){</a:t>
            </a:r>
          </a:p>
          <a:p>
            <a:pPr algn="just"/>
            <a:r>
              <a:rPr lang="en-US" sz="2000" dirty="0">
                <a:solidFill>
                  <a:schemeClr val="tx1"/>
                </a:solidFill>
              </a:rPr>
              <a:t>2		if (x&gt;y) then</a:t>
            </a:r>
          </a:p>
          <a:p>
            <a:pPr algn="just"/>
            <a:r>
              <a:rPr lang="en-US" sz="2000" dirty="0">
                <a:solidFill>
                  <a:schemeClr val="tx1"/>
                </a:solidFill>
              </a:rPr>
              <a:t>3		        x=x-y;</a:t>
            </a:r>
          </a:p>
          <a:p>
            <a:pPr algn="just"/>
            <a:r>
              <a:rPr lang="en-US" sz="2000" dirty="0">
                <a:solidFill>
                  <a:schemeClr val="tx1"/>
                </a:solidFill>
              </a:rPr>
              <a:t>4		else y=y-x;</a:t>
            </a:r>
          </a:p>
          <a:p>
            <a:pPr algn="just"/>
            <a:r>
              <a:rPr lang="en-US" sz="2000" dirty="0">
                <a:solidFill>
                  <a:schemeClr val="tx1"/>
                </a:solidFill>
              </a:rPr>
              <a:t>5	}</a:t>
            </a:r>
          </a:p>
          <a:p>
            <a:pPr algn="just"/>
            <a:r>
              <a:rPr lang="en-US" sz="2000" dirty="0">
                <a:solidFill>
                  <a:schemeClr val="tx1"/>
                </a:solidFill>
              </a:rPr>
              <a:t>6 return x;</a:t>
            </a:r>
          </a:p>
          <a:p>
            <a:pPr algn="just"/>
            <a:r>
              <a:rPr lang="en-US" sz="2000" dirty="0">
                <a:solidFill>
                  <a:schemeClr val="tx1"/>
                </a:solidFill>
              </a:rPr>
              <a:t>}</a:t>
            </a:r>
          </a:p>
        </p:txBody>
      </p:sp>
      <p:sp>
        <p:nvSpPr>
          <p:cNvPr id="13" name="TextBox 12"/>
          <p:cNvSpPr txBox="1"/>
          <p:nvPr/>
        </p:nvSpPr>
        <p:spPr>
          <a:xfrm>
            <a:off x="3886200" y="3276600"/>
            <a:ext cx="4724400" cy="3416320"/>
          </a:xfrm>
          <a:prstGeom prst="rect">
            <a:avLst/>
          </a:prstGeom>
          <a:noFill/>
          <a:ln>
            <a:solidFill>
              <a:schemeClr val="tx1"/>
            </a:solidFill>
          </a:ln>
        </p:spPr>
        <p:txBody>
          <a:bodyPr wrap="square" rtlCol="0">
            <a:spAutoFit/>
          </a:bodyPr>
          <a:lstStyle/>
          <a:p>
            <a:r>
              <a:rPr lang="en-US" b="1" u="sng" dirty="0" smtClean="0"/>
              <a:t>Solution:</a:t>
            </a:r>
          </a:p>
          <a:p>
            <a:r>
              <a:rPr lang="en-US" dirty="0" smtClean="0"/>
              <a:t>No. of decision making statements are: 1</a:t>
            </a:r>
          </a:p>
          <a:p>
            <a:pPr marL="285750" indent="-285750">
              <a:buFontTx/>
              <a:buChar char="-"/>
            </a:pPr>
            <a:r>
              <a:rPr lang="en-US" dirty="0" smtClean="0"/>
              <a:t>If ( x &gt; y )</a:t>
            </a:r>
          </a:p>
          <a:p>
            <a:pPr marL="285750" indent="-285750">
              <a:buFontTx/>
              <a:buChar char="-"/>
            </a:pPr>
            <a:endParaRPr lang="en-US" dirty="0" smtClean="0"/>
          </a:p>
          <a:p>
            <a:r>
              <a:rPr lang="en-US" dirty="0" smtClean="0"/>
              <a:t>No. of Looping statements are: 1</a:t>
            </a:r>
          </a:p>
          <a:p>
            <a:pPr marL="285750" indent="-285750">
              <a:buFontTx/>
              <a:buChar char="-"/>
            </a:pPr>
            <a:r>
              <a:rPr lang="en-US" dirty="0" smtClean="0"/>
              <a:t>While (x != y)</a:t>
            </a:r>
          </a:p>
          <a:p>
            <a:pPr marL="285750" indent="-285750">
              <a:buFontTx/>
              <a:buChar char="-"/>
            </a:pPr>
            <a:endParaRPr lang="en-US" dirty="0" smtClean="0"/>
          </a:p>
          <a:p>
            <a:r>
              <a:rPr lang="en-US" dirty="0" smtClean="0"/>
              <a:t>Hence, N=1+1=2</a:t>
            </a:r>
          </a:p>
          <a:p>
            <a:endParaRPr lang="en-US" dirty="0" smtClean="0"/>
          </a:p>
          <a:p>
            <a:r>
              <a:rPr lang="en-US" dirty="0" smtClean="0"/>
              <a:t>So V(G) 	=N+1</a:t>
            </a:r>
          </a:p>
          <a:p>
            <a:r>
              <a:rPr lang="en-US" dirty="0"/>
              <a:t>	</a:t>
            </a:r>
            <a:r>
              <a:rPr lang="en-US" dirty="0" smtClean="0"/>
              <a:t>=2+1</a:t>
            </a:r>
          </a:p>
          <a:p>
            <a:r>
              <a:rPr lang="en-US" dirty="0"/>
              <a:t>	</a:t>
            </a:r>
            <a:r>
              <a:rPr lang="en-US" dirty="0" smtClean="0"/>
              <a:t>=3</a:t>
            </a:r>
            <a:endParaRPr lang="en-US" dirty="0"/>
          </a:p>
        </p:txBody>
      </p:sp>
    </p:spTree>
    <p:extLst>
      <p:ext uri="{BB962C8B-B14F-4D97-AF65-F5344CB8AC3E}">
        <p14:creationId xmlns:p14="http://schemas.microsoft.com/office/powerpoint/2010/main" val="2895593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6.2 Coding: Coding Standards and Guidelines</a:t>
            </a:r>
            <a:r>
              <a:rPr lang="en-US" sz="2400" b="1" dirty="0" smtClean="0">
                <a:solidFill>
                  <a:schemeClr val="tx1"/>
                </a:solidFill>
              </a:rPr>
              <a:t>	</a:t>
            </a:r>
          </a:p>
          <a:p>
            <a:pPr algn="l"/>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buFontTx/>
              <a:buChar char="-"/>
            </a:pPr>
            <a:r>
              <a:rPr lang="en-US" sz="2000" dirty="0" smtClean="0">
                <a:solidFill>
                  <a:schemeClr val="tx1"/>
                </a:solidFill>
              </a:rPr>
              <a:t>The objective of the coding phase is to transform the design of a system into code in a high-level language, and then to unit test this code.</a:t>
            </a:r>
          </a:p>
          <a:p>
            <a:pPr marL="342900" indent="-342900" algn="just">
              <a:buFontTx/>
              <a:buChar char="-"/>
            </a:pPr>
            <a:r>
              <a:rPr lang="en-US" sz="2000" dirty="0" smtClean="0">
                <a:solidFill>
                  <a:schemeClr val="tx1"/>
                </a:solidFill>
              </a:rPr>
              <a:t>Normally, A good software development organisation require their programmers to follow some well-defined and standard style of coding which is called their coding standard.</a:t>
            </a:r>
          </a:p>
          <a:p>
            <a:pPr marL="342900" indent="-342900" algn="just">
              <a:buFontTx/>
              <a:buChar char="-"/>
            </a:pPr>
            <a:r>
              <a:rPr lang="en-US" sz="2000" b="1" dirty="0" smtClean="0">
                <a:solidFill>
                  <a:schemeClr val="tx1"/>
                </a:solidFill>
              </a:rPr>
              <a:t>Advantages</a:t>
            </a:r>
            <a:r>
              <a:rPr lang="en-US" sz="2000" dirty="0" smtClean="0">
                <a:solidFill>
                  <a:schemeClr val="tx1"/>
                </a:solidFill>
              </a:rPr>
              <a:t> of following such </a:t>
            </a:r>
            <a:r>
              <a:rPr lang="en-US" sz="2000" b="1" dirty="0" smtClean="0">
                <a:solidFill>
                  <a:schemeClr val="tx1"/>
                </a:solidFill>
              </a:rPr>
              <a:t>coding standards</a:t>
            </a:r>
            <a:r>
              <a:rPr lang="en-US" sz="2000" dirty="0" smtClean="0">
                <a:solidFill>
                  <a:schemeClr val="tx1"/>
                </a:solidFill>
              </a:rPr>
              <a:t>:</a:t>
            </a:r>
            <a:endParaRPr lang="en-US" sz="2400" dirty="0" smtClean="0">
              <a:solidFill>
                <a:schemeClr val="tx1"/>
              </a:solidFill>
            </a:endParaRPr>
          </a:p>
          <a:p>
            <a:pPr marL="800100" lvl="1" indent="-342900" algn="just">
              <a:buFontTx/>
              <a:buChar char="-"/>
            </a:pPr>
            <a:r>
              <a:rPr lang="en-US" sz="2000" dirty="0" smtClean="0">
                <a:solidFill>
                  <a:schemeClr val="tx1"/>
                </a:solidFill>
              </a:rPr>
              <a:t>A coding standard gives a uniform appearance to the codes written by different engineers.</a:t>
            </a:r>
          </a:p>
          <a:p>
            <a:pPr marL="800100" lvl="1" indent="-342900" algn="just">
              <a:buFontTx/>
              <a:buChar char="-"/>
            </a:pPr>
            <a:r>
              <a:rPr lang="en-US" sz="2000" dirty="0" smtClean="0">
                <a:solidFill>
                  <a:schemeClr val="tx1"/>
                </a:solidFill>
              </a:rPr>
              <a:t>It facilitates code understanding and code reuse.</a:t>
            </a:r>
          </a:p>
          <a:p>
            <a:pPr marL="800100" lvl="1" indent="-342900" algn="just">
              <a:buFontTx/>
              <a:buChar char="-"/>
            </a:pPr>
            <a:r>
              <a:rPr lang="en-US" sz="2000" dirty="0" smtClean="0">
                <a:solidFill>
                  <a:schemeClr val="tx1"/>
                </a:solidFill>
              </a:rPr>
              <a:t>It promotes good programming practices.</a:t>
            </a:r>
          </a:p>
          <a:p>
            <a:pPr marL="342900" indent="-342900" algn="just">
              <a:buFontTx/>
              <a:buChar char="-"/>
            </a:pPr>
            <a:r>
              <a:rPr lang="en-US" sz="2000" dirty="0" smtClean="0">
                <a:solidFill>
                  <a:schemeClr val="tx1"/>
                </a:solidFill>
              </a:rPr>
              <a:t>Besides the </a:t>
            </a:r>
            <a:r>
              <a:rPr lang="en-US" sz="2000" b="1" dirty="0" smtClean="0">
                <a:solidFill>
                  <a:schemeClr val="tx1"/>
                </a:solidFill>
              </a:rPr>
              <a:t>coding standards</a:t>
            </a:r>
            <a:r>
              <a:rPr lang="en-US" sz="2000" dirty="0" smtClean="0">
                <a:solidFill>
                  <a:schemeClr val="tx1"/>
                </a:solidFill>
              </a:rPr>
              <a:t>, several </a:t>
            </a:r>
            <a:r>
              <a:rPr lang="en-US" sz="2000" b="1" dirty="0" smtClean="0">
                <a:solidFill>
                  <a:schemeClr val="tx1"/>
                </a:solidFill>
              </a:rPr>
              <a:t>coding guidelines</a:t>
            </a:r>
            <a:r>
              <a:rPr lang="en-US" sz="2000" dirty="0" smtClean="0">
                <a:solidFill>
                  <a:schemeClr val="tx1"/>
                </a:solidFill>
              </a:rPr>
              <a:t> are also prescribed by software companies. But, what is the </a:t>
            </a:r>
            <a:r>
              <a:rPr lang="en-US" sz="2000" b="1" dirty="0" smtClean="0">
                <a:solidFill>
                  <a:schemeClr val="tx1"/>
                </a:solidFill>
              </a:rPr>
              <a:t>difference</a:t>
            </a:r>
            <a:r>
              <a:rPr lang="en-US" sz="2000" dirty="0" smtClean="0">
                <a:solidFill>
                  <a:schemeClr val="tx1"/>
                </a:solidFill>
              </a:rPr>
              <a:t> between a coding guideline and a coding standard?</a:t>
            </a:r>
          </a:p>
          <a:p>
            <a:pPr marL="342900" indent="-342900" algn="just">
              <a:buFontTx/>
              <a:buChar char="-"/>
            </a:pPr>
            <a:r>
              <a:rPr lang="en-US" sz="2000" dirty="0" smtClean="0">
                <a:solidFill>
                  <a:schemeClr val="tx1"/>
                </a:solidFill>
              </a:rPr>
              <a:t>Coding standard is compulsory to follow. During code review if standard violation is found, reject the code and recode it. Where as coding guidelines are general suggestions regarding the coding style to be followed.</a:t>
            </a:r>
          </a:p>
          <a:p>
            <a:pPr marL="457200" indent="-457200" algn="just">
              <a:buFontTx/>
              <a:buChar char="-"/>
            </a:pPr>
            <a:endParaRPr lang="en-US" dirty="0">
              <a:solidFill>
                <a:schemeClr val="tx1"/>
              </a:solidFill>
            </a:endParaRPr>
          </a:p>
        </p:txBody>
      </p:sp>
    </p:spTree>
    <p:extLst>
      <p:ext uri="{BB962C8B-B14F-4D97-AF65-F5344CB8AC3E}">
        <p14:creationId xmlns:p14="http://schemas.microsoft.com/office/powerpoint/2010/main" val="21016829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6.7 </a:t>
            </a:r>
            <a:r>
              <a:rPr lang="en-US" sz="2400" b="1" u="sng" dirty="0">
                <a:solidFill>
                  <a:schemeClr val="tx1"/>
                </a:solidFill>
              </a:rPr>
              <a:t>White </a:t>
            </a:r>
            <a:r>
              <a:rPr lang="en-US" sz="2400" b="1" u="sng" dirty="0" smtClean="0">
                <a:solidFill>
                  <a:schemeClr val="tx1"/>
                </a:solidFill>
              </a:rPr>
              <a:t>Box Testing</a:t>
            </a:r>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dirty="0" smtClean="0">
                <a:solidFill>
                  <a:schemeClr val="tx1"/>
                </a:solidFill>
              </a:rPr>
              <a:t>Steps to carry out path coverage-based testing:</a:t>
            </a:r>
          </a:p>
          <a:p>
            <a:pPr marL="457200" indent="-457200" algn="just">
              <a:buAutoNum type="arabicPeriod"/>
            </a:pPr>
            <a:r>
              <a:rPr lang="en-US" sz="2000" dirty="0" smtClean="0">
                <a:solidFill>
                  <a:schemeClr val="tx1"/>
                </a:solidFill>
              </a:rPr>
              <a:t>Draw </a:t>
            </a:r>
            <a:r>
              <a:rPr lang="en-US" sz="2000" dirty="0">
                <a:solidFill>
                  <a:schemeClr val="tx1"/>
                </a:solidFill>
              </a:rPr>
              <a:t>control flow graph for the program</a:t>
            </a:r>
            <a:r>
              <a:rPr lang="en-US" sz="2000" dirty="0" smtClean="0">
                <a:solidFill>
                  <a:schemeClr val="tx1"/>
                </a:solidFill>
              </a:rPr>
              <a:t>.</a:t>
            </a:r>
          </a:p>
          <a:p>
            <a:pPr marL="457200" indent="-457200" algn="just">
              <a:buAutoNum type="arabicPeriod"/>
            </a:pPr>
            <a:r>
              <a:rPr lang="en-US" sz="2000" dirty="0" smtClean="0">
                <a:solidFill>
                  <a:schemeClr val="tx1"/>
                </a:solidFill>
              </a:rPr>
              <a:t>Determine </a:t>
            </a:r>
            <a:r>
              <a:rPr lang="en-US" sz="2000" dirty="0">
                <a:solidFill>
                  <a:schemeClr val="tx1"/>
                </a:solidFill>
              </a:rPr>
              <a:t>the McCabe’s metric V(G</a:t>
            </a:r>
            <a:r>
              <a:rPr lang="en-US" sz="2000" dirty="0" smtClean="0">
                <a:solidFill>
                  <a:schemeClr val="tx1"/>
                </a:solidFill>
              </a:rPr>
              <a:t>).</a:t>
            </a:r>
          </a:p>
          <a:p>
            <a:pPr marL="457200" indent="-457200" algn="just">
              <a:buAutoNum type="arabicPeriod"/>
            </a:pPr>
            <a:r>
              <a:rPr lang="en-US" sz="2000" dirty="0" smtClean="0">
                <a:solidFill>
                  <a:schemeClr val="tx1"/>
                </a:solidFill>
              </a:rPr>
              <a:t>Determine </a:t>
            </a:r>
            <a:r>
              <a:rPr lang="en-US" sz="2000" dirty="0">
                <a:solidFill>
                  <a:schemeClr val="tx1"/>
                </a:solidFill>
              </a:rPr>
              <a:t>the cyclomatic complexity. This gives the minimum </a:t>
            </a:r>
            <a:r>
              <a:rPr lang="en-US" sz="2000" dirty="0" smtClean="0">
                <a:solidFill>
                  <a:schemeClr val="tx1"/>
                </a:solidFill>
              </a:rPr>
              <a:t>number of </a:t>
            </a:r>
            <a:r>
              <a:rPr lang="en-US" sz="2000" dirty="0">
                <a:solidFill>
                  <a:schemeClr val="tx1"/>
                </a:solidFill>
              </a:rPr>
              <a:t>test cases required to achieve path coverage</a:t>
            </a:r>
            <a:r>
              <a:rPr lang="en-US" sz="2000" dirty="0" smtClean="0">
                <a:solidFill>
                  <a:schemeClr val="tx1"/>
                </a:solidFill>
              </a:rPr>
              <a:t>.</a:t>
            </a:r>
          </a:p>
          <a:p>
            <a:pPr marL="457200" indent="-457200" algn="just">
              <a:buAutoNum type="arabicPeriod"/>
            </a:pPr>
            <a:r>
              <a:rPr lang="en-US" sz="2000" dirty="0" smtClean="0">
                <a:solidFill>
                  <a:schemeClr val="tx1"/>
                </a:solidFill>
              </a:rPr>
              <a:t>Repeat.</a:t>
            </a:r>
          </a:p>
          <a:p>
            <a:pPr algn="just"/>
            <a:r>
              <a:rPr lang="en-US" sz="2000" dirty="0">
                <a:solidFill>
                  <a:schemeClr val="tx1"/>
                </a:solidFill>
              </a:rPr>
              <a:t>Test using a randomly designed set of test </a:t>
            </a:r>
            <a:r>
              <a:rPr lang="en-US" sz="2000" dirty="0" smtClean="0">
                <a:solidFill>
                  <a:schemeClr val="tx1"/>
                </a:solidFill>
              </a:rPr>
              <a:t>cases. Perform </a:t>
            </a:r>
            <a:r>
              <a:rPr lang="en-US" sz="2000" dirty="0">
                <a:solidFill>
                  <a:schemeClr val="tx1"/>
                </a:solidFill>
              </a:rPr>
              <a:t>dynamic analysis to check the path coverage </a:t>
            </a:r>
            <a:r>
              <a:rPr lang="en-US" sz="2000" dirty="0" smtClean="0">
                <a:solidFill>
                  <a:schemeClr val="tx1"/>
                </a:solidFill>
              </a:rPr>
              <a:t>achieved until </a:t>
            </a:r>
            <a:r>
              <a:rPr lang="en-US" sz="2000" dirty="0">
                <a:solidFill>
                  <a:schemeClr val="tx1"/>
                </a:solidFill>
              </a:rPr>
              <a:t>at least 90 per cent path coverage is achieved</a:t>
            </a:r>
            <a:r>
              <a:rPr lang="en-US" sz="2000" dirty="0" smtClean="0">
                <a:solidFill>
                  <a:schemeClr val="tx1"/>
                </a:solidFill>
              </a:rPr>
              <a:t>.</a:t>
            </a:r>
          </a:p>
          <a:p>
            <a:pPr algn="just"/>
            <a:endParaRPr lang="en-US" sz="2000" dirty="0" smtClean="0">
              <a:solidFill>
                <a:schemeClr val="tx1"/>
              </a:solidFill>
            </a:endParaRPr>
          </a:p>
          <a:p>
            <a:pPr algn="just"/>
            <a:r>
              <a:rPr lang="en-US" sz="2000" b="1" dirty="0" smtClean="0">
                <a:solidFill>
                  <a:schemeClr val="tx1"/>
                </a:solidFill>
              </a:rPr>
              <a:t>Uses of McCabe’s Cyclomatic complexity metric:</a:t>
            </a:r>
          </a:p>
          <a:p>
            <a:pPr marL="457200" indent="-457200" algn="just">
              <a:buAutoNum type="arabicPeriod"/>
            </a:pPr>
            <a:r>
              <a:rPr lang="en-US" sz="2000" dirty="0" smtClean="0">
                <a:solidFill>
                  <a:schemeClr val="tx1"/>
                </a:solidFill>
              </a:rPr>
              <a:t>Estimation of structural complexity of code.</a:t>
            </a:r>
          </a:p>
          <a:p>
            <a:pPr marL="457200" indent="-457200" algn="just">
              <a:buAutoNum type="arabicPeriod"/>
            </a:pPr>
            <a:r>
              <a:rPr lang="en-US" sz="2000" dirty="0" smtClean="0">
                <a:solidFill>
                  <a:schemeClr val="tx1"/>
                </a:solidFill>
              </a:rPr>
              <a:t>Estimation of testing effort.</a:t>
            </a:r>
          </a:p>
          <a:p>
            <a:pPr marL="457200" indent="-457200" algn="just">
              <a:buAutoNum type="arabicPeriod"/>
            </a:pPr>
            <a:r>
              <a:rPr lang="en-US" sz="2000" dirty="0" smtClean="0">
                <a:solidFill>
                  <a:schemeClr val="tx1"/>
                </a:solidFill>
              </a:rPr>
              <a:t>Estimation of program reliability</a:t>
            </a:r>
          </a:p>
          <a:p>
            <a:pPr algn="just"/>
            <a:endParaRPr lang="en-US" sz="2000" b="1" dirty="0">
              <a:solidFill>
                <a:schemeClr val="tx1"/>
              </a:solidFill>
            </a:endParaRPr>
          </a:p>
        </p:txBody>
      </p:sp>
    </p:spTree>
    <p:extLst>
      <p:ext uri="{BB962C8B-B14F-4D97-AF65-F5344CB8AC3E}">
        <p14:creationId xmlns:p14="http://schemas.microsoft.com/office/powerpoint/2010/main" val="3665658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6.7 </a:t>
            </a:r>
            <a:r>
              <a:rPr lang="en-US" sz="2400" b="1" u="sng" dirty="0">
                <a:solidFill>
                  <a:schemeClr val="tx1"/>
                </a:solidFill>
              </a:rPr>
              <a:t>White </a:t>
            </a:r>
            <a:r>
              <a:rPr lang="en-US" sz="2400" b="1" u="sng" dirty="0" smtClean="0">
                <a:solidFill>
                  <a:schemeClr val="tx1"/>
                </a:solidFill>
              </a:rPr>
              <a:t>Box Testing</a:t>
            </a:r>
            <a:endParaRPr lang="en-US" b="1" u="sng" dirty="0" smtClean="0">
              <a:solidFill>
                <a:schemeClr val="tx1"/>
              </a:solidFill>
            </a:endParaRPr>
          </a:p>
        </p:txBody>
      </p:sp>
      <p:sp>
        <p:nvSpPr>
          <p:cNvPr id="4" name="Subtitle 2"/>
          <p:cNvSpPr txBox="1">
            <a:spLocks/>
          </p:cNvSpPr>
          <p:nvPr/>
        </p:nvSpPr>
        <p:spPr>
          <a:xfrm>
            <a:off x="152400" y="1327355"/>
            <a:ext cx="8763000" cy="5454445"/>
          </a:xfrm>
          <a:prstGeom prst="rect">
            <a:avLst/>
          </a:prstGeom>
          <a:ln>
            <a:solidFill>
              <a:schemeClr val="tx1"/>
            </a:solidFill>
          </a:ln>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Mutation testing:</a:t>
            </a:r>
          </a:p>
          <a:p>
            <a:pPr marL="342900" indent="-342900" algn="just">
              <a:buFontTx/>
              <a:buChar char="-"/>
            </a:pPr>
            <a:r>
              <a:rPr lang="en-US" sz="2000" dirty="0" smtClean="0">
                <a:solidFill>
                  <a:schemeClr val="tx1"/>
                </a:solidFill>
              </a:rPr>
              <a:t>All testing techniques discussed so far are coverage-based testing techniques.</a:t>
            </a:r>
          </a:p>
          <a:p>
            <a:pPr marL="342900" indent="-342900" algn="just">
              <a:buFontTx/>
              <a:buChar char="-"/>
            </a:pPr>
            <a:r>
              <a:rPr lang="en-US" sz="2000" dirty="0" smtClean="0">
                <a:solidFill>
                  <a:schemeClr val="tx1"/>
                </a:solidFill>
              </a:rPr>
              <a:t>Where as, mutation testing is fault-based testing technique.</a:t>
            </a:r>
          </a:p>
          <a:p>
            <a:pPr marL="342900" indent="-342900" algn="just">
              <a:buFontTx/>
              <a:buChar char="-"/>
            </a:pPr>
            <a:r>
              <a:rPr lang="en-US" sz="2000" dirty="0" smtClean="0">
                <a:solidFill>
                  <a:schemeClr val="tx1"/>
                </a:solidFill>
              </a:rPr>
              <a:t>In mutation based technique, first test the program using any white box testing strategies. The idea of mutation based technique is to make a few arbitrary changes (called mutated) to a program at a time. The change is effect is called mutant.</a:t>
            </a:r>
          </a:p>
          <a:p>
            <a:pPr marL="342900" indent="-342900" algn="just">
              <a:buFontTx/>
              <a:buChar char="-"/>
            </a:pPr>
            <a:r>
              <a:rPr lang="en-US" sz="2000" dirty="0" smtClean="0">
                <a:solidFill>
                  <a:schemeClr val="tx1"/>
                </a:solidFill>
              </a:rPr>
              <a:t>For ex: one mutation operator deletes a statement and then after executes the program and if the mutated program results same as the original program then both programs are called equivalent program.</a:t>
            </a:r>
          </a:p>
          <a:p>
            <a:pPr marL="342900" indent="-342900" algn="just">
              <a:buFontTx/>
              <a:buChar char="-"/>
            </a:pPr>
            <a:r>
              <a:rPr lang="en-US" sz="2000" dirty="0">
                <a:solidFill>
                  <a:schemeClr val="tx1"/>
                </a:solidFill>
              </a:rPr>
              <a:t>If a mutant is failed at least one test case to pass then its called dead. </a:t>
            </a:r>
            <a:r>
              <a:rPr lang="en-US" sz="2000" dirty="0" smtClean="0">
                <a:solidFill>
                  <a:schemeClr val="tx1"/>
                </a:solidFill>
              </a:rPr>
              <a:t>Since the </a:t>
            </a:r>
            <a:r>
              <a:rPr lang="en-US" sz="2000" dirty="0">
                <a:solidFill>
                  <a:schemeClr val="tx1"/>
                </a:solidFill>
              </a:rPr>
              <a:t>error introduced by the mutation operator has successfully been </a:t>
            </a:r>
            <a:r>
              <a:rPr lang="en-US" sz="2000" dirty="0" smtClean="0">
                <a:solidFill>
                  <a:schemeClr val="tx1"/>
                </a:solidFill>
              </a:rPr>
              <a:t>detected by </a:t>
            </a:r>
            <a:r>
              <a:rPr lang="en-US" sz="2000" dirty="0">
                <a:solidFill>
                  <a:schemeClr val="tx1"/>
                </a:solidFill>
              </a:rPr>
              <a:t>the test suite. If a mutant remains alive even after all the test cases </a:t>
            </a:r>
            <a:r>
              <a:rPr lang="en-US" sz="2000" dirty="0" smtClean="0">
                <a:solidFill>
                  <a:schemeClr val="tx1"/>
                </a:solidFill>
              </a:rPr>
              <a:t>have been </a:t>
            </a:r>
            <a:r>
              <a:rPr lang="en-US" sz="2000" dirty="0">
                <a:solidFill>
                  <a:schemeClr val="tx1"/>
                </a:solidFill>
              </a:rPr>
              <a:t>exhausted, the test suite is enhanced to kill the mutant</a:t>
            </a:r>
            <a:r>
              <a:rPr lang="en-US" sz="2000" dirty="0" smtClean="0">
                <a:solidFill>
                  <a:schemeClr val="tx1"/>
                </a:solidFill>
              </a:rPr>
              <a:t>.</a:t>
            </a:r>
          </a:p>
          <a:p>
            <a:pPr marL="342900" indent="-342900" algn="just">
              <a:buFontTx/>
              <a:buChar char="-"/>
            </a:pPr>
            <a:r>
              <a:rPr lang="en-US" sz="2000" dirty="0" smtClean="0">
                <a:solidFill>
                  <a:schemeClr val="tx1"/>
                </a:solidFill>
              </a:rPr>
              <a:t>This process can be automated that is its great advantage.</a:t>
            </a:r>
          </a:p>
          <a:p>
            <a:pPr marL="342900" indent="-342900" algn="just">
              <a:buFontTx/>
              <a:buChar char="-"/>
            </a:pPr>
            <a:r>
              <a:rPr lang="en-US" sz="2000" dirty="0">
                <a:solidFill>
                  <a:schemeClr val="tx1"/>
                </a:solidFill>
              </a:rPr>
              <a:t>A major </a:t>
            </a:r>
            <a:r>
              <a:rPr lang="en-US" sz="2000" dirty="0" smtClean="0">
                <a:solidFill>
                  <a:schemeClr val="tx1"/>
                </a:solidFill>
              </a:rPr>
              <a:t>pitfall of </a:t>
            </a:r>
            <a:r>
              <a:rPr lang="en-US" sz="2000" dirty="0">
                <a:solidFill>
                  <a:schemeClr val="tx1"/>
                </a:solidFill>
              </a:rPr>
              <a:t>the mutation-based testing approach is that it is computationally </a:t>
            </a:r>
            <a:r>
              <a:rPr lang="en-US" sz="2000" dirty="0" smtClean="0">
                <a:solidFill>
                  <a:schemeClr val="tx1"/>
                </a:solidFill>
              </a:rPr>
              <a:t>very expensive</a:t>
            </a:r>
            <a:r>
              <a:rPr lang="en-US" sz="2000" dirty="0">
                <a:solidFill>
                  <a:schemeClr val="tx1"/>
                </a:solidFill>
              </a:rPr>
              <a:t>, since a large number of possible mutants can be generated</a:t>
            </a:r>
            <a:r>
              <a:rPr lang="en-US" sz="2000" dirty="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1904881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6.8 Integration Testing</a:t>
            </a:r>
            <a:endParaRPr lang="en-US" b="1" u="sng" dirty="0" smtClean="0">
              <a:solidFill>
                <a:schemeClr val="tx1"/>
              </a:solidFill>
            </a:endParaRPr>
          </a:p>
        </p:txBody>
      </p:sp>
      <p:sp>
        <p:nvSpPr>
          <p:cNvPr id="4" name="Subtitle 2"/>
          <p:cNvSpPr txBox="1">
            <a:spLocks/>
          </p:cNvSpPr>
          <p:nvPr/>
        </p:nvSpPr>
        <p:spPr>
          <a:xfrm>
            <a:off x="152400" y="1327355"/>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buFontTx/>
              <a:buChar char="-"/>
            </a:pPr>
            <a:r>
              <a:rPr lang="en-US" sz="2000" dirty="0" smtClean="0">
                <a:solidFill>
                  <a:schemeClr val="tx1"/>
                </a:solidFill>
              </a:rPr>
              <a:t>Integration testing will be carried out once all module has been unit tested.</a:t>
            </a:r>
          </a:p>
          <a:p>
            <a:pPr marL="342900" indent="-342900" algn="just">
              <a:buFontTx/>
              <a:buChar char="-"/>
            </a:pPr>
            <a:r>
              <a:rPr lang="en-US" sz="2000" dirty="0">
                <a:solidFill>
                  <a:schemeClr val="tx1"/>
                </a:solidFill>
              </a:rPr>
              <a:t>A major pitfall of the mutation-based testing approach is that it is computationally very expensive, since a large number of possible mutants can be generated. i.e., there are no errors in parameter passing, </a:t>
            </a:r>
            <a:r>
              <a:rPr lang="en-US" sz="2000" dirty="0" smtClean="0">
                <a:solidFill>
                  <a:schemeClr val="tx1"/>
                </a:solidFill>
              </a:rPr>
              <a:t>when one </a:t>
            </a:r>
            <a:r>
              <a:rPr lang="en-US" sz="2000" dirty="0">
                <a:solidFill>
                  <a:schemeClr val="tx1"/>
                </a:solidFill>
              </a:rPr>
              <a:t>module invokes the functionality of another module</a:t>
            </a:r>
            <a:r>
              <a:rPr lang="en-US" sz="2000" dirty="0" smtClean="0">
                <a:solidFill>
                  <a:schemeClr val="tx1"/>
                </a:solidFill>
              </a:rPr>
              <a:t>.</a:t>
            </a:r>
          </a:p>
          <a:p>
            <a:pPr marL="342900" indent="-342900" algn="just">
              <a:buFontTx/>
              <a:buChar char="-"/>
            </a:pPr>
            <a:r>
              <a:rPr lang="en-US" sz="2000" dirty="0" smtClean="0">
                <a:solidFill>
                  <a:schemeClr val="tx1"/>
                </a:solidFill>
              </a:rPr>
              <a:t>During this testing, combine modules step by step and perform test.</a:t>
            </a:r>
          </a:p>
          <a:p>
            <a:pPr marL="342900" indent="-342900" algn="just">
              <a:buFontTx/>
              <a:buChar char="-"/>
            </a:pPr>
            <a:r>
              <a:rPr lang="en-US" sz="2000" dirty="0" smtClean="0">
                <a:solidFill>
                  <a:schemeClr val="tx1"/>
                </a:solidFill>
              </a:rPr>
              <a:t>The structure chart will help you to know the order of different modules call each other. So by using this chart you can develop the integration test.</a:t>
            </a:r>
          </a:p>
          <a:p>
            <a:pPr marL="342900" indent="-342900" algn="just">
              <a:buFontTx/>
              <a:buChar char="-"/>
            </a:pPr>
            <a:r>
              <a:rPr lang="en-US" sz="2000" dirty="0" smtClean="0">
                <a:solidFill>
                  <a:schemeClr val="tx1"/>
                </a:solidFill>
              </a:rPr>
              <a:t>Any one or mixture of following approaches can be used for integration test:</a:t>
            </a:r>
          </a:p>
          <a:p>
            <a:pPr marL="1260475" indent="-457200" algn="l">
              <a:buFont typeface="+mj-lt"/>
              <a:buAutoNum type="arabicParenR"/>
            </a:pPr>
            <a:r>
              <a:rPr lang="en-US" sz="2000" dirty="0">
                <a:solidFill>
                  <a:schemeClr val="tx1"/>
                </a:solidFill>
              </a:rPr>
              <a:t>Big-bang approach to integration testing</a:t>
            </a:r>
          </a:p>
          <a:p>
            <a:pPr marL="1260475" indent="-457200" algn="l">
              <a:buFont typeface="+mj-lt"/>
              <a:buAutoNum type="arabicParenR"/>
            </a:pPr>
            <a:r>
              <a:rPr lang="en-US" sz="2000" dirty="0">
                <a:solidFill>
                  <a:schemeClr val="tx1"/>
                </a:solidFill>
              </a:rPr>
              <a:t>Top-down approach to integration testing</a:t>
            </a:r>
          </a:p>
          <a:p>
            <a:pPr marL="1260475" indent="-457200" algn="l">
              <a:buFont typeface="+mj-lt"/>
              <a:buAutoNum type="arabicParenR"/>
            </a:pPr>
            <a:r>
              <a:rPr lang="en-US" sz="2000" dirty="0">
                <a:solidFill>
                  <a:schemeClr val="tx1"/>
                </a:solidFill>
              </a:rPr>
              <a:t>Bottom-up approach to integration testing</a:t>
            </a:r>
          </a:p>
          <a:p>
            <a:pPr marL="1260475" indent="-457200" algn="l">
              <a:buFont typeface="+mj-lt"/>
              <a:buAutoNum type="arabicParenR"/>
            </a:pPr>
            <a:r>
              <a:rPr lang="en-US" sz="2000" dirty="0">
                <a:solidFill>
                  <a:schemeClr val="tx1"/>
                </a:solidFill>
              </a:rPr>
              <a:t>Mixed (also called sandwiched ) approach to integration testing</a:t>
            </a:r>
          </a:p>
        </p:txBody>
      </p:sp>
    </p:spTree>
    <p:extLst>
      <p:ext uri="{BB962C8B-B14F-4D97-AF65-F5344CB8AC3E}">
        <p14:creationId xmlns:p14="http://schemas.microsoft.com/office/powerpoint/2010/main" val="6383154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6.8 Integration Testing</a:t>
            </a:r>
            <a:endParaRPr lang="en-US" b="1" u="sng" dirty="0" smtClean="0">
              <a:solidFill>
                <a:schemeClr val="tx1"/>
              </a:solidFill>
            </a:endParaRPr>
          </a:p>
        </p:txBody>
      </p:sp>
      <p:sp>
        <p:nvSpPr>
          <p:cNvPr id="4" name="Subtitle 2"/>
          <p:cNvSpPr txBox="1">
            <a:spLocks/>
          </p:cNvSpPr>
          <p:nvPr/>
        </p:nvSpPr>
        <p:spPr>
          <a:xfrm>
            <a:off x="152400" y="1327355"/>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AutoNum type="arabicParenR"/>
            </a:pPr>
            <a:r>
              <a:rPr lang="en-US" sz="2000" b="1" dirty="0" smtClean="0">
                <a:solidFill>
                  <a:schemeClr val="tx1"/>
                </a:solidFill>
              </a:rPr>
              <a:t>Big bang approach</a:t>
            </a:r>
          </a:p>
          <a:p>
            <a:pPr marL="342900" indent="-342900" algn="just">
              <a:buFontTx/>
              <a:buChar char="-"/>
            </a:pPr>
            <a:r>
              <a:rPr lang="en-US" sz="2000" dirty="0">
                <a:solidFill>
                  <a:schemeClr val="tx1"/>
                </a:solidFill>
              </a:rPr>
              <a:t>In this approach, all the modules making up a system are integrated in a single step.</a:t>
            </a:r>
          </a:p>
          <a:p>
            <a:pPr marL="342900" indent="-342900" algn="just">
              <a:buFontTx/>
              <a:buChar char="-"/>
            </a:pPr>
            <a:r>
              <a:rPr lang="en-US" sz="2000" dirty="0" smtClean="0">
                <a:solidFill>
                  <a:srgbClr val="00B050"/>
                </a:solidFill>
              </a:rPr>
              <a:t>Advantage:</a:t>
            </a:r>
            <a:r>
              <a:rPr lang="en-US" sz="2000" dirty="0" smtClean="0">
                <a:solidFill>
                  <a:schemeClr val="tx1"/>
                </a:solidFill>
              </a:rPr>
              <a:t> Can </a:t>
            </a:r>
            <a:r>
              <a:rPr lang="en-US" sz="2000" dirty="0">
                <a:solidFill>
                  <a:schemeClr val="tx1"/>
                </a:solidFill>
              </a:rPr>
              <a:t>be used for only small system.</a:t>
            </a:r>
          </a:p>
          <a:p>
            <a:pPr marL="342900" indent="-342900" algn="just">
              <a:buFontTx/>
              <a:buChar char="-"/>
            </a:pPr>
            <a:r>
              <a:rPr lang="en-US" sz="2000" dirty="0">
                <a:solidFill>
                  <a:srgbClr val="FF0000"/>
                </a:solidFill>
              </a:rPr>
              <a:t>Problem:</a:t>
            </a:r>
            <a:r>
              <a:rPr lang="en-US" sz="2000" dirty="0">
                <a:solidFill>
                  <a:schemeClr val="tx1"/>
                </a:solidFill>
              </a:rPr>
              <a:t> once you find an error, its difficult to localize (locating) the error. Plus it would be very expensive to fix the errors. So its bad for big </a:t>
            </a:r>
            <a:r>
              <a:rPr lang="en-US" sz="2000" dirty="0" smtClean="0">
                <a:solidFill>
                  <a:schemeClr val="tx1"/>
                </a:solidFill>
              </a:rPr>
              <a:t>software.</a:t>
            </a:r>
            <a:endParaRPr lang="en-US" sz="2000" dirty="0">
              <a:solidFill>
                <a:schemeClr val="tx1"/>
              </a:solidFill>
            </a:endParaRPr>
          </a:p>
          <a:p>
            <a:pPr marL="457200" indent="-457200" algn="just">
              <a:buFont typeface="+mj-lt"/>
              <a:buAutoNum type="arabicParenR" startAt="2"/>
            </a:pPr>
            <a:r>
              <a:rPr lang="en-US" sz="2000" b="1" dirty="0" smtClean="0">
                <a:solidFill>
                  <a:schemeClr val="tx1"/>
                </a:solidFill>
              </a:rPr>
              <a:t>Bottom up approach</a:t>
            </a:r>
            <a:r>
              <a:rPr lang="en-US" sz="2000" dirty="0" smtClean="0">
                <a:solidFill>
                  <a:schemeClr val="tx1"/>
                </a:solidFill>
              </a:rPr>
              <a:t>:</a:t>
            </a:r>
          </a:p>
          <a:p>
            <a:pPr marL="342900" indent="-342900" algn="just">
              <a:buFontTx/>
              <a:buChar char="-"/>
            </a:pPr>
            <a:r>
              <a:rPr lang="en-US" sz="2000" dirty="0" smtClean="0">
                <a:solidFill>
                  <a:schemeClr val="tx1"/>
                </a:solidFill>
              </a:rPr>
              <a:t>Large software are often broken into subsystems.</a:t>
            </a:r>
          </a:p>
          <a:p>
            <a:pPr marL="342900" indent="-342900" algn="just">
              <a:buFontTx/>
              <a:buChar char="-"/>
            </a:pPr>
            <a:r>
              <a:rPr lang="en-US" sz="2000" dirty="0" smtClean="0">
                <a:solidFill>
                  <a:schemeClr val="tx1"/>
                </a:solidFill>
              </a:rPr>
              <a:t>first </a:t>
            </a:r>
            <a:r>
              <a:rPr lang="en-US" sz="2000" dirty="0">
                <a:solidFill>
                  <a:schemeClr val="tx1"/>
                </a:solidFill>
              </a:rPr>
              <a:t>the modules for the each subsystem are </a:t>
            </a:r>
            <a:r>
              <a:rPr lang="en-US" sz="2000" dirty="0" smtClean="0">
                <a:solidFill>
                  <a:schemeClr val="tx1"/>
                </a:solidFill>
              </a:rPr>
              <a:t>integrated and tested.</a:t>
            </a:r>
          </a:p>
          <a:p>
            <a:pPr marL="342900" indent="-342900" algn="just">
              <a:buFontTx/>
              <a:buChar char="-"/>
            </a:pPr>
            <a:r>
              <a:rPr lang="en-US" sz="2000" dirty="0" smtClean="0">
                <a:solidFill>
                  <a:schemeClr val="tx1"/>
                </a:solidFill>
              </a:rPr>
              <a:t>REPEAT the process till all subsystem will be integrated and tested independently.</a:t>
            </a:r>
            <a:endParaRPr lang="en-US" sz="2000" dirty="0">
              <a:solidFill>
                <a:schemeClr val="tx1"/>
              </a:solidFill>
            </a:endParaRPr>
          </a:p>
          <a:p>
            <a:pPr marL="342900" indent="-342900" algn="just">
              <a:buFontTx/>
              <a:buChar char="-"/>
            </a:pPr>
            <a:r>
              <a:rPr lang="en-US" sz="2000" dirty="0" smtClean="0">
                <a:solidFill>
                  <a:srgbClr val="00B050"/>
                </a:solidFill>
              </a:rPr>
              <a:t>Advantage:</a:t>
            </a:r>
            <a:r>
              <a:rPr lang="en-US" sz="2000" dirty="0" smtClean="0">
                <a:solidFill>
                  <a:schemeClr val="tx1"/>
                </a:solidFill>
              </a:rPr>
              <a:t> several disjoint subsystem can be tested simultaneously.</a:t>
            </a:r>
          </a:p>
          <a:p>
            <a:pPr marL="342900" indent="-342900" algn="just">
              <a:buFontTx/>
              <a:buChar char="-"/>
            </a:pPr>
            <a:r>
              <a:rPr lang="en-US" sz="2000" dirty="0" smtClean="0">
                <a:solidFill>
                  <a:srgbClr val="00B050"/>
                </a:solidFill>
              </a:rPr>
              <a:t>Advantage:</a:t>
            </a:r>
            <a:r>
              <a:rPr lang="en-US" sz="2000" dirty="0" smtClean="0">
                <a:solidFill>
                  <a:schemeClr val="tx1"/>
                </a:solidFill>
              </a:rPr>
              <a:t> Low level modules are exercised thoroughly in each stage.</a:t>
            </a:r>
          </a:p>
          <a:p>
            <a:pPr marL="342900" indent="-342900" algn="just">
              <a:buFontTx/>
              <a:buChar char="-"/>
            </a:pPr>
            <a:r>
              <a:rPr lang="en-US" sz="2000" dirty="0" smtClean="0">
                <a:solidFill>
                  <a:srgbClr val="FF0000"/>
                </a:solidFill>
              </a:rPr>
              <a:t>Disadvantage:</a:t>
            </a:r>
            <a:r>
              <a:rPr lang="en-US" sz="2000" dirty="0" smtClean="0">
                <a:solidFill>
                  <a:schemeClr val="tx1"/>
                </a:solidFill>
              </a:rPr>
              <a:t> Complexity may occur when a software has large number of small subsystem at the same level. So in this case it will be same as big bang.</a:t>
            </a:r>
            <a:endParaRPr lang="en-US" sz="2000" dirty="0" smtClean="0"/>
          </a:p>
        </p:txBody>
      </p:sp>
    </p:spTree>
    <p:extLst>
      <p:ext uri="{BB962C8B-B14F-4D97-AF65-F5344CB8AC3E}">
        <p14:creationId xmlns:p14="http://schemas.microsoft.com/office/powerpoint/2010/main" val="1858162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6.8 Integration Testing</a:t>
            </a:r>
            <a:endParaRPr lang="en-US" b="1" u="sng" dirty="0" smtClean="0">
              <a:solidFill>
                <a:schemeClr val="tx1"/>
              </a:solidFill>
            </a:endParaRPr>
          </a:p>
        </p:txBody>
      </p:sp>
      <p:sp>
        <p:nvSpPr>
          <p:cNvPr id="4" name="Subtitle 2"/>
          <p:cNvSpPr txBox="1">
            <a:spLocks/>
          </p:cNvSpPr>
          <p:nvPr/>
        </p:nvSpPr>
        <p:spPr>
          <a:xfrm>
            <a:off x="152400" y="1327355"/>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mj-lt"/>
              <a:buAutoNum type="arabicParenR" startAt="3"/>
            </a:pPr>
            <a:r>
              <a:rPr lang="en-US" sz="2000" b="1" dirty="0" smtClean="0">
                <a:solidFill>
                  <a:schemeClr val="tx1"/>
                </a:solidFill>
              </a:rPr>
              <a:t>Top down approach:</a:t>
            </a:r>
          </a:p>
          <a:p>
            <a:pPr marL="342900" indent="-342900" algn="just">
              <a:buFontTx/>
              <a:buChar char="-"/>
            </a:pPr>
            <a:r>
              <a:rPr lang="en-US" sz="2000" dirty="0" smtClean="0">
                <a:solidFill>
                  <a:schemeClr val="tx1"/>
                </a:solidFill>
              </a:rPr>
              <a:t>Top-down </a:t>
            </a:r>
            <a:r>
              <a:rPr lang="en-US" sz="2000" dirty="0">
                <a:solidFill>
                  <a:schemeClr val="tx1"/>
                </a:solidFill>
              </a:rPr>
              <a:t>integration testing starts with the root module in the </a:t>
            </a:r>
            <a:r>
              <a:rPr lang="en-US" sz="2000" dirty="0" smtClean="0">
                <a:solidFill>
                  <a:schemeClr val="tx1"/>
                </a:solidFill>
              </a:rPr>
              <a:t>structure chart </a:t>
            </a:r>
            <a:r>
              <a:rPr lang="en-US" sz="2000" dirty="0">
                <a:solidFill>
                  <a:schemeClr val="tx1"/>
                </a:solidFill>
              </a:rPr>
              <a:t>and one or two subordinate modules of the root module. After </a:t>
            </a:r>
            <a:r>
              <a:rPr lang="en-US" sz="2000" dirty="0" smtClean="0">
                <a:solidFill>
                  <a:schemeClr val="tx1"/>
                </a:solidFill>
              </a:rPr>
              <a:t>the top-level </a:t>
            </a:r>
            <a:r>
              <a:rPr lang="en-US" sz="2000" dirty="0">
                <a:solidFill>
                  <a:schemeClr val="tx1"/>
                </a:solidFill>
              </a:rPr>
              <a:t>‘skeleton’ has been tested, the modules that are at </a:t>
            </a:r>
            <a:r>
              <a:rPr lang="en-US" sz="2000" dirty="0" smtClean="0">
                <a:solidFill>
                  <a:schemeClr val="tx1"/>
                </a:solidFill>
              </a:rPr>
              <a:t>the immediately </a:t>
            </a:r>
            <a:r>
              <a:rPr lang="en-US" sz="2000" dirty="0">
                <a:solidFill>
                  <a:schemeClr val="tx1"/>
                </a:solidFill>
              </a:rPr>
              <a:t>lower layer of the ‘skeleton’ are combined with it </a:t>
            </a:r>
            <a:r>
              <a:rPr lang="en-US" sz="2000" dirty="0" smtClean="0">
                <a:solidFill>
                  <a:schemeClr val="tx1"/>
                </a:solidFill>
              </a:rPr>
              <a:t>and tested.</a:t>
            </a:r>
          </a:p>
          <a:p>
            <a:pPr marL="342900" indent="-342900" algn="just">
              <a:buFontTx/>
              <a:buChar char="-"/>
            </a:pPr>
            <a:r>
              <a:rPr lang="en-US" sz="2000" dirty="0" smtClean="0">
                <a:solidFill>
                  <a:srgbClr val="00B050"/>
                </a:solidFill>
              </a:rPr>
              <a:t>Advantage:</a:t>
            </a:r>
            <a:r>
              <a:rPr lang="en-US" sz="2000" dirty="0" smtClean="0">
                <a:solidFill>
                  <a:schemeClr val="tx1"/>
                </a:solidFill>
              </a:rPr>
              <a:t> it requires writing only stubs and stubs are simpler to write then drivers</a:t>
            </a:r>
          </a:p>
          <a:p>
            <a:pPr marL="342900" indent="-342900" algn="just">
              <a:buFontTx/>
              <a:buChar char="-"/>
            </a:pPr>
            <a:r>
              <a:rPr lang="en-US" sz="2000" dirty="0">
                <a:solidFill>
                  <a:schemeClr val="tx1"/>
                </a:solidFill>
              </a:rPr>
              <a:t>A </a:t>
            </a:r>
            <a:r>
              <a:rPr lang="en-US" sz="2000" dirty="0">
                <a:solidFill>
                  <a:srgbClr val="FF0000"/>
                </a:solidFill>
              </a:rPr>
              <a:t>disadvantage </a:t>
            </a:r>
            <a:r>
              <a:rPr lang="en-US" sz="2000" dirty="0">
                <a:solidFill>
                  <a:schemeClr val="tx1"/>
                </a:solidFill>
              </a:rPr>
              <a:t>of the top-down </a:t>
            </a:r>
            <a:r>
              <a:rPr lang="en-US" sz="2000" dirty="0" smtClean="0">
                <a:solidFill>
                  <a:schemeClr val="tx1"/>
                </a:solidFill>
              </a:rPr>
              <a:t>integration testing </a:t>
            </a:r>
            <a:r>
              <a:rPr lang="en-US" sz="2000" dirty="0">
                <a:solidFill>
                  <a:schemeClr val="tx1"/>
                </a:solidFill>
              </a:rPr>
              <a:t>approach is that in the absence of lower-level routines, </a:t>
            </a:r>
            <a:r>
              <a:rPr lang="en-US" sz="2000" dirty="0" smtClean="0">
                <a:solidFill>
                  <a:schemeClr val="tx1"/>
                </a:solidFill>
              </a:rPr>
              <a:t>it becomes </a:t>
            </a:r>
            <a:r>
              <a:rPr lang="en-US" sz="2000" dirty="0">
                <a:solidFill>
                  <a:schemeClr val="tx1"/>
                </a:solidFill>
              </a:rPr>
              <a:t>difficult to exercise the top-level routines in the </a:t>
            </a:r>
            <a:r>
              <a:rPr lang="en-US" sz="2000" dirty="0" smtClean="0">
                <a:solidFill>
                  <a:schemeClr val="tx1"/>
                </a:solidFill>
              </a:rPr>
              <a:t>desired manner </a:t>
            </a:r>
            <a:r>
              <a:rPr lang="en-US" sz="2000" dirty="0">
                <a:solidFill>
                  <a:schemeClr val="tx1"/>
                </a:solidFill>
              </a:rPr>
              <a:t>since the lower level routines usually perform </a:t>
            </a:r>
            <a:r>
              <a:rPr lang="en-US" sz="2000" dirty="0" smtClean="0">
                <a:solidFill>
                  <a:schemeClr val="tx1"/>
                </a:solidFill>
              </a:rPr>
              <a:t>input/output (I/O</a:t>
            </a:r>
            <a:r>
              <a:rPr lang="en-US" sz="2000" dirty="0">
                <a:solidFill>
                  <a:schemeClr val="tx1"/>
                </a:solidFill>
              </a:rPr>
              <a:t>) operations</a:t>
            </a:r>
            <a:r>
              <a:rPr lang="en-US" sz="2000" dirty="0" smtClean="0">
                <a:solidFill>
                  <a:schemeClr val="tx1"/>
                </a:solidFill>
              </a:rPr>
              <a:t>.</a:t>
            </a:r>
          </a:p>
          <a:p>
            <a:pPr marL="457200" indent="-457200" algn="just">
              <a:buFont typeface="+mj-lt"/>
              <a:buAutoNum type="arabicParenR" startAt="4"/>
            </a:pPr>
            <a:r>
              <a:rPr lang="en-US" sz="2000" b="1" dirty="0" smtClean="0">
                <a:solidFill>
                  <a:schemeClr val="tx1"/>
                </a:solidFill>
              </a:rPr>
              <a:t>Mixed approach:</a:t>
            </a:r>
          </a:p>
          <a:p>
            <a:pPr marL="342900" indent="-342900" algn="just">
              <a:buFontTx/>
              <a:buChar char="-"/>
            </a:pPr>
            <a:r>
              <a:rPr lang="en-US" sz="2000" dirty="0" smtClean="0">
                <a:solidFill>
                  <a:schemeClr val="tx1"/>
                </a:solidFill>
              </a:rPr>
              <a:t>The mixed or sandwiched approach combines top down and bottom up approaches. So It </a:t>
            </a:r>
            <a:r>
              <a:rPr lang="en-US" sz="2000" dirty="0" smtClean="0">
                <a:solidFill>
                  <a:srgbClr val="00B050"/>
                </a:solidFill>
              </a:rPr>
              <a:t>overcomes</a:t>
            </a:r>
            <a:r>
              <a:rPr lang="en-US" sz="2000" dirty="0" smtClean="0">
                <a:solidFill>
                  <a:schemeClr val="tx1"/>
                </a:solidFill>
              </a:rPr>
              <a:t> all shortcomings of top down and bottom up.</a:t>
            </a:r>
          </a:p>
          <a:p>
            <a:pPr marL="342900" indent="-342900" algn="just">
              <a:buFontTx/>
              <a:buChar char="-"/>
            </a:pPr>
            <a:r>
              <a:rPr lang="en-US" sz="2000" dirty="0" smtClean="0">
                <a:solidFill>
                  <a:schemeClr val="tx1"/>
                </a:solidFill>
              </a:rPr>
              <a:t>Here, testing can start as and when modules becomes available after unit test.</a:t>
            </a:r>
          </a:p>
          <a:p>
            <a:pPr marL="342900" indent="-342900" algn="just">
              <a:buFontTx/>
              <a:buChar char="-"/>
            </a:pPr>
            <a:r>
              <a:rPr lang="en-US" sz="2000" dirty="0" smtClean="0">
                <a:solidFill>
                  <a:srgbClr val="FF0000"/>
                </a:solidFill>
              </a:rPr>
              <a:t>Disadvantage</a:t>
            </a:r>
            <a:r>
              <a:rPr lang="en-US" sz="2000" dirty="0" smtClean="0">
                <a:solidFill>
                  <a:schemeClr val="tx1"/>
                </a:solidFill>
              </a:rPr>
              <a:t> is only that you need to design both stub and drivers</a:t>
            </a:r>
          </a:p>
          <a:p>
            <a:pPr marL="342900" indent="-342900" algn="just">
              <a:buFontTx/>
              <a:buChar char="-"/>
            </a:pPr>
            <a:endParaRPr lang="en-US" sz="2000" dirty="0">
              <a:solidFill>
                <a:schemeClr val="tx1"/>
              </a:solidFill>
            </a:endParaRPr>
          </a:p>
          <a:p>
            <a:pPr algn="just"/>
            <a:endParaRPr lang="en-US" sz="2000" b="1" dirty="0" smtClean="0"/>
          </a:p>
          <a:p>
            <a:pPr algn="just"/>
            <a:endParaRPr lang="en-US" sz="2000" b="1" dirty="0" smtClean="0"/>
          </a:p>
        </p:txBody>
      </p:sp>
    </p:spTree>
    <p:extLst>
      <p:ext uri="{BB962C8B-B14F-4D97-AF65-F5344CB8AC3E}">
        <p14:creationId xmlns:p14="http://schemas.microsoft.com/office/powerpoint/2010/main" val="8323044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6.9 </a:t>
            </a:r>
            <a:r>
              <a:rPr lang="en-US" sz="2400" b="1" u="sng" dirty="0" smtClean="0">
                <a:solidFill>
                  <a:schemeClr val="tx1"/>
                </a:solidFill>
              </a:rPr>
              <a:t>System Testing</a:t>
            </a:r>
            <a:endParaRPr lang="en-US" b="1" u="sng" dirty="0" smtClean="0">
              <a:solidFill>
                <a:schemeClr val="tx1"/>
              </a:solidFill>
            </a:endParaRPr>
          </a:p>
        </p:txBody>
      </p:sp>
      <p:sp>
        <p:nvSpPr>
          <p:cNvPr id="4" name="Subtitle 2"/>
          <p:cNvSpPr txBox="1">
            <a:spLocks/>
          </p:cNvSpPr>
          <p:nvPr/>
        </p:nvSpPr>
        <p:spPr>
          <a:xfrm>
            <a:off x="152400" y="1327355"/>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buFontTx/>
              <a:buChar char="-"/>
            </a:pPr>
            <a:r>
              <a:rPr lang="en-US" sz="2000" dirty="0" smtClean="0">
                <a:solidFill>
                  <a:schemeClr val="tx1"/>
                </a:solidFill>
              </a:rPr>
              <a:t>Will be carried out when all units has integrated together and tested.</a:t>
            </a:r>
          </a:p>
          <a:p>
            <a:pPr marL="342900" indent="-342900" algn="just">
              <a:buFontTx/>
              <a:buChar char="-"/>
            </a:pPr>
            <a:r>
              <a:rPr lang="en-US" sz="2000" dirty="0">
                <a:solidFill>
                  <a:schemeClr val="tx1"/>
                </a:solidFill>
              </a:rPr>
              <a:t>System tests are designed to validate a fully developed system to assure that it </a:t>
            </a:r>
            <a:r>
              <a:rPr lang="en-US" sz="2000" dirty="0" smtClean="0">
                <a:solidFill>
                  <a:schemeClr val="tx1"/>
                </a:solidFill>
              </a:rPr>
              <a:t>meets its </a:t>
            </a:r>
            <a:r>
              <a:rPr lang="en-US" sz="2000" dirty="0">
                <a:solidFill>
                  <a:schemeClr val="tx1"/>
                </a:solidFill>
              </a:rPr>
              <a:t>requirements. The test cases are therefore designed solely based on the </a:t>
            </a:r>
            <a:r>
              <a:rPr lang="en-US" sz="2000" dirty="0" smtClean="0">
                <a:solidFill>
                  <a:schemeClr val="tx1"/>
                </a:solidFill>
              </a:rPr>
              <a:t>SRS document.</a:t>
            </a:r>
          </a:p>
          <a:p>
            <a:pPr marL="342900" indent="-342900" algn="just">
              <a:buFontTx/>
              <a:buChar char="-"/>
            </a:pPr>
            <a:r>
              <a:rPr lang="en-US" sz="2000" dirty="0" smtClean="0">
                <a:solidFill>
                  <a:schemeClr val="tx1"/>
                </a:solidFill>
              </a:rPr>
              <a:t>There are three types of system test depending upon who carries out:</a:t>
            </a:r>
          </a:p>
          <a:p>
            <a:pPr algn="just"/>
            <a:r>
              <a:rPr lang="en-US" sz="2000" dirty="0">
                <a:solidFill>
                  <a:schemeClr val="tx1"/>
                </a:solidFill>
              </a:rPr>
              <a:t>1. </a:t>
            </a:r>
            <a:r>
              <a:rPr lang="en-US" sz="2000" b="1" dirty="0">
                <a:solidFill>
                  <a:schemeClr val="accent2">
                    <a:lumMod val="50000"/>
                  </a:schemeClr>
                </a:solidFill>
              </a:rPr>
              <a:t>Alpha Testing:</a:t>
            </a:r>
            <a:r>
              <a:rPr lang="en-US" sz="2000" dirty="0">
                <a:solidFill>
                  <a:schemeClr val="tx1"/>
                </a:solidFill>
              </a:rPr>
              <a:t> Alpha testing refers to the system testing carried </a:t>
            </a:r>
            <a:r>
              <a:rPr lang="en-US" sz="2000" dirty="0" smtClean="0">
                <a:solidFill>
                  <a:schemeClr val="tx1"/>
                </a:solidFill>
              </a:rPr>
              <a:t>out by </a:t>
            </a:r>
            <a:r>
              <a:rPr lang="en-US" sz="2000" dirty="0">
                <a:solidFill>
                  <a:schemeClr val="tx1"/>
                </a:solidFill>
              </a:rPr>
              <a:t>the test </a:t>
            </a:r>
            <a:r>
              <a:rPr lang="en-US" sz="2000" dirty="0">
                <a:solidFill>
                  <a:schemeClr val="accent2">
                    <a:lumMod val="50000"/>
                  </a:schemeClr>
                </a:solidFill>
              </a:rPr>
              <a:t>team within the developing organisation</a:t>
            </a:r>
            <a:r>
              <a:rPr lang="en-US" sz="2000" dirty="0">
                <a:solidFill>
                  <a:schemeClr val="tx1"/>
                </a:solidFill>
              </a:rPr>
              <a:t>.</a:t>
            </a:r>
          </a:p>
          <a:p>
            <a:pPr algn="just"/>
            <a:r>
              <a:rPr lang="en-US" sz="2000" dirty="0">
                <a:solidFill>
                  <a:schemeClr val="tx1"/>
                </a:solidFill>
              </a:rPr>
              <a:t>2. </a:t>
            </a:r>
            <a:r>
              <a:rPr lang="en-US" sz="2000" b="1" dirty="0">
                <a:solidFill>
                  <a:schemeClr val="accent3">
                    <a:lumMod val="50000"/>
                  </a:schemeClr>
                </a:solidFill>
              </a:rPr>
              <a:t>Beta Testing:</a:t>
            </a:r>
            <a:r>
              <a:rPr lang="en-US" sz="2000" dirty="0">
                <a:solidFill>
                  <a:schemeClr val="tx1"/>
                </a:solidFill>
              </a:rPr>
              <a:t> Beta testing is the system testing performed by </a:t>
            </a:r>
            <a:r>
              <a:rPr lang="en-US" sz="2000" dirty="0" smtClean="0">
                <a:solidFill>
                  <a:schemeClr val="tx1"/>
                </a:solidFill>
              </a:rPr>
              <a:t>a </a:t>
            </a:r>
            <a:r>
              <a:rPr lang="en-US" sz="2000" dirty="0" smtClean="0">
                <a:solidFill>
                  <a:schemeClr val="accent3">
                    <a:lumMod val="50000"/>
                  </a:schemeClr>
                </a:solidFill>
              </a:rPr>
              <a:t>select </a:t>
            </a:r>
            <a:r>
              <a:rPr lang="en-US" sz="2000" dirty="0">
                <a:solidFill>
                  <a:schemeClr val="accent3">
                    <a:lumMod val="50000"/>
                  </a:schemeClr>
                </a:solidFill>
              </a:rPr>
              <a:t>group of friendly customers</a:t>
            </a:r>
            <a:r>
              <a:rPr lang="en-US" sz="2000" dirty="0">
                <a:solidFill>
                  <a:schemeClr val="tx1"/>
                </a:solidFill>
              </a:rPr>
              <a:t>.</a:t>
            </a:r>
          </a:p>
          <a:p>
            <a:pPr algn="just"/>
            <a:r>
              <a:rPr lang="en-US" sz="2000" dirty="0">
                <a:solidFill>
                  <a:schemeClr val="tx1"/>
                </a:solidFill>
              </a:rPr>
              <a:t>3. </a:t>
            </a:r>
            <a:r>
              <a:rPr lang="en-US" sz="2000" b="1" dirty="0">
                <a:solidFill>
                  <a:schemeClr val="accent4">
                    <a:lumMod val="50000"/>
                  </a:schemeClr>
                </a:solidFill>
              </a:rPr>
              <a:t>Acceptance Testing:</a:t>
            </a:r>
            <a:r>
              <a:rPr lang="en-US" sz="2000" dirty="0">
                <a:solidFill>
                  <a:schemeClr val="tx1"/>
                </a:solidFill>
              </a:rPr>
              <a:t> Acceptance testing is the system </a:t>
            </a:r>
            <a:r>
              <a:rPr lang="en-US" sz="2000" dirty="0" smtClean="0">
                <a:solidFill>
                  <a:schemeClr val="tx1"/>
                </a:solidFill>
              </a:rPr>
              <a:t>testing performed </a:t>
            </a:r>
            <a:r>
              <a:rPr lang="en-US" sz="2000" dirty="0">
                <a:solidFill>
                  <a:schemeClr val="tx1"/>
                </a:solidFill>
              </a:rPr>
              <a:t>by the </a:t>
            </a:r>
            <a:r>
              <a:rPr lang="en-US" sz="2000" dirty="0">
                <a:solidFill>
                  <a:schemeClr val="accent4">
                    <a:lumMod val="50000"/>
                  </a:schemeClr>
                </a:solidFill>
              </a:rPr>
              <a:t>customer</a:t>
            </a:r>
            <a:r>
              <a:rPr lang="en-US" sz="2000" dirty="0">
                <a:solidFill>
                  <a:schemeClr val="tx1"/>
                </a:solidFill>
              </a:rPr>
              <a:t> to determine whether to accept </a:t>
            </a:r>
            <a:r>
              <a:rPr lang="en-US" sz="2000" dirty="0" smtClean="0">
                <a:solidFill>
                  <a:schemeClr val="tx1"/>
                </a:solidFill>
              </a:rPr>
              <a:t>the delivery </a:t>
            </a:r>
            <a:r>
              <a:rPr lang="en-US" sz="2000" dirty="0">
                <a:solidFill>
                  <a:schemeClr val="tx1"/>
                </a:solidFill>
              </a:rPr>
              <a:t>of the system</a:t>
            </a:r>
            <a:r>
              <a:rPr lang="en-US" sz="2000" dirty="0" smtClean="0">
                <a:solidFill>
                  <a:schemeClr val="tx1"/>
                </a:solidFill>
              </a:rPr>
              <a:t>.</a:t>
            </a:r>
          </a:p>
          <a:p>
            <a:pPr algn="just"/>
            <a:r>
              <a:rPr lang="en-US" sz="2000" dirty="0" smtClean="0">
                <a:solidFill>
                  <a:schemeClr val="tx1"/>
                </a:solidFill>
              </a:rPr>
              <a:t>In above all methods, test cases may be the same, but the difference is who design them.</a:t>
            </a:r>
          </a:p>
          <a:p>
            <a:pPr marL="342900" indent="-342900" algn="just">
              <a:buFontTx/>
              <a:buChar char="-"/>
            </a:pPr>
            <a:r>
              <a:rPr lang="en-US" sz="2000" dirty="0" smtClean="0">
                <a:solidFill>
                  <a:schemeClr val="tx1"/>
                </a:solidFill>
              </a:rPr>
              <a:t>Before </a:t>
            </a:r>
            <a:r>
              <a:rPr lang="en-US" sz="2000" dirty="0">
                <a:solidFill>
                  <a:schemeClr val="tx1"/>
                </a:solidFill>
              </a:rPr>
              <a:t>a fully integrated system is accepted for system testing, </a:t>
            </a:r>
            <a:r>
              <a:rPr lang="en-US" sz="2000" dirty="0" smtClean="0">
                <a:solidFill>
                  <a:schemeClr val="tx1"/>
                </a:solidFill>
              </a:rPr>
              <a:t>smoke testing </a:t>
            </a:r>
            <a:r>
              <a:rPr lang="en-US" sz="2000" dirty="0">
                <a:solidFill>
                  <a:schemeClr val="tx1"/>
                </a:solidFill>
              </a:rPr>
              <a:t>is performed. Smoke testing is done to check whether at least the main functionalities of the software are working </a:t>
            </a:r>
            <a:r>
              <a:rPr lang="en-US" sz="2000" dirty="0" smtClean="0">
                <a:solidFill>
                  <a:schemeClr val="tx1"/>
                </a:solidFill>
              </a:rPr>
              <a:t>properly</a:t>
            </a:r>
          </a:p>
        </p:txBody>
      </p:sp>
    </p:spTree>
    <p:extLst>
      <p:ext uri="{BB962C8B-B14F-4D97-AF65-F5344CB8AC3E}">
        <p14:creationId xmlns:p14="http://schemas.microsoft.com/office/powerpoint/2010/main" val="9237190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6.9 </a:t>
            </a:r>
            <a:r>
              <a:rPr lang="en-US" sz="2400" b="1" u="sng" dirty="0" smtClean="0">
                <a:solidFill>
                  <a:schemeClr val="tx1"/>
                </a:solidFill>
              </a:rPr>
              <a:t>System Testing</a:t>
            </a:r>
            <a:endParaRPr lang="en-US" b="1" u="sng" dirty="0" smtClean="0">
              <a:solidFill>
                <a:schemeClr val="tx1"/>
              </a:solidFill>
            </a:endParaRPr>
          </a:p>
        </p:txBody>
      </p:sp>
      <p:sp>
        <p:nvSpPr>
          <p:cNvPr id="4" name="Subtitle 2"/>
          <p:cNvSpPr txBox="1">
            <a:spLocks/>
          </p:cNvSpPr>
          <p:nvPr/>
        </p:nvSpPr>
        <p:spPr>
          <a:xfrm>
            <a:off x="152400" y="1327355"/>
            <a:ext cx="8763000" cy="5454445"/>
          </a:xfrm>
          <a:prstGeom prst="rect">
            <a:avLst/>
          </a:prstGeom>
          <a:ln>
            <a:solidFill>
              <a:schemeClr val="tx1"/>
            </a:solidFill>
          </a:ln>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dirty="0" smtClean="0">
                <a:solidFill>
                  <a:schemeClr val="tx1"/>
                </a:solidFill>
              </a:rPr>
              <a:t>6.8.1 </a:t>
            </a:r>
            <a:r>
              <a:rPr lang="en-US" sz="2000" b="1" u="sng" dirty="0" smtClean="0">
                <a:solidFill>
                  <a:schemeClr val="tx1"/>
                </a:solidFill>
              </a:rPr>
              <a:t>Smoke Testing:</a:t>
            </a:r>
          </a:p>
          <a:p>
            <a:pPr marL="342900" indent="-342900" algn="just">
              <a:buFontTx/>
              <a:buChar char="-"/>
            </a:pPr>
            <a:r>
              <a:rPr lang="en-US" sz="2000" dirty="0" smtClean="0">
                <a:solidFill>
                  <a:schemeClr val="tx1"/>
                </a:solidFill>
              </a:rPr>
              <a:t>Smoke test will be carried out before system testing.</a:t>
            </a:r>
          </a:p>
          <a:p>
            <a:pPr marL="342900" indent="-342900" algn="just">
              <a:buFontTx/>
              <a:buChar char="-"/>
            </a:pPr>
            <a:r>
              <a:rPr lang="en-US" sz="2000" dirty="0">
                <a:solidFill>
                  <a:schemeClr val="tx1"/>
                </a:solidFill>
              </a:rPr>
              <a:t>The idea behind smoke testing is that if </a:t>
            </a:r>
            <a:r>
              <a:rPr lang="en-US" sz="2000" dirty="0" smtClean="0">
                <a:solidFill>
                  <a:schemeClr val="tx1"/>
                </a:solidFill>
              </a:rPr>
              <a:t>the integrated </a:t>
            </a:r>
            <a:r>
              <a:rPr lang="en-US" sz="2000" dirty="0">
                <a:solidFill>
                  <a:schemeClr val="tx1"/>
                </a:solidFill>
              </a:rPr>
              <a:t>program cannot pass even the basic tests, it is not ready </a:t>
            </a:r>
            <a:r>
              <a:rPr lang="en-US" sz="2000" dirty="0" smtClean="0">
                <a:solidFill>
                  <a:schemeClr val="tx1"/>
                </a:solidFill>
              </a:rPr>
              <a:t>for a </a:t>
            </a:r>
            <a:r>
              <a:rPr lang="en-US" sz="2000" dirty="0">
                <a:solidFill>
                  <a:schemeClr val="tx1"/>
                </a:solidFill>
              </a:rPr>
              <a:t>vigorous testing</a:t>
            </a:r>
            <a:r>
              <a:rPr lang="en-US" sz="2000" dirty="0" smtClean="0">
                <a:solidFill>
                  <a:schemeClr val="tx1"/>
                </a:solidFill>
              </a:rPr>
              <a:t>.</a:t>
            </a:r>
          </a:p>
          <a:p>
            <a:pPr marL="342900" indent="-342900" algn="just">
              <a:buFontTx/>
              <a:buChar char="-"/>
            </a:pPr>
            <a:r>
              <a:rPr lang="en-US" sz="2000" dirty="0" smtClean="0">
                <a:solidFill>
                  <a:schemeClr val="tx1"/>
                </a:solidFill>
              </a:rPr>
              <a:t>How to identify basic functionalities are working or not?</a:t>
            </a:r>
          </a:p>
          <a:p>
            <a:pPr marL="800100" lvl="1" indent="-342900" algn="just">
              <a:buFont typeface="Arial" pitchFamily="34" charset="0"/>
              <a:buChar char="•"/>
            </a:pPr>
            <a:r>
              <a:rPr lang="en-US" sz="2000" dirty="0">
                <a:solidFill>
                  <a:schemeClr val="tx1"/>
                </a:solidFill>
              </a:rPr>
              <a:t>for </a:t>
            </a:r>
            <a:r>
              <a:rPr lang="en-US" sz="2000" dirty="0" smtClean="0">
                <a:solidFill>
                  <a:schemeClr val="tx1"/>
                </a:solidFill>
              </a:rPr>
              <a:t>a library </a:t>
            </a:r>
            <a:r>
              <a:rPr lang="en-US" sz="2000" dirty="0">
                <a:solidFill>
                  <a:schemeClr val="tx1"/>
                </a:solidFill>
              </a:rPr>
              <a:t>automation system, the smoke tests may check whether </a:t>
            </a:r>
            <a:r>
              <a:rPr lang="en-US" sz="2000" dirty="0" smtClean="0">
                <a:solidFill>
                  <a:schemeClr val="tx1"/>
                </a:solidFill>
              </a:rPr>
              <a:t>books can </a:t>
            </a:r>
            <a:r>
              <a:rPr lang="en-US" sz="2000" dirty="0">
                <a:solidFill>
                  <a:schemeClr val="tx1"/>
                </a:solidFill>
              </a:rPr>
              <a:t>be created and deleted</a:t>
            </a:r>
            <a:r>
              <a:rPr lang="en-US" sz="2000" dirty="0" smtClean="0">
                <a:solidFill>
                  <a:schemeClr val="tx1"/>
                </a:solidFill>
              </a:rPr>
              <a:t>,</a:t>
            </a:r>
          </a:p>
          <a:p>
            <a:pPr marL="800100" lvl="1" indent="-342900" algn="just">
              <a:buFont typeface="Arial" pitchFamily="34" charset="0"/>
              <a:buChar char="•"/>
            </a:pPr>
            <a:r>
              <a:rPr lang="en-US" sz="2000" dirty="0" smtClean="0">
                <a:solidFill>
                  <a:schemeClr val="tx1"/>
                </a:solidFill>
              </a:rPr>
              <a:t>whether </a:t>
            </a:r>
            <a:r>
              <a:rPr lang="en-US" sz="2000" dirty="0">
                <a:solidFill>
                  <a:schemeClr val="tx1"/>
                </a:solidFill>
              </a:rPr>
              <a:t>member records can be </a:t>
            </a:r>
            <a:r>
              <a:rPr lang="en-US" sz="2000" dirty="0" smtClean="0">
                <a:solidFill>
                  <a:schemeClr val="tx1"/>
                </a:solidFill>
              </a:rPr>
              <a:t>created and </a:t>
            </a:r>
            <a:r>
              <a:rPr lang="en-US" sz="2000" dirty="0">
                <a:solidFill>
                  <a:schemeClr val="tx1"/>
                </a:solidFill>
              </a:rPr>
              <a:t>deleted</a:t>
            </a:r>
            <a:r>
              <a:rPr lang="en-US" sz="2000" dirty="0" smtClean="0">
                <a:solidFill>
                  <a:schemeClr val="tx1"/>
                </a:solidFill>
              </a:rPr>
              <a:t>,</a:t>
            </a:r>
          </a:p>
          <a:p>
            <a:pPr marL="800100" lvl="1" indent="-342900" algn="just">
              <a:buFont typeface="Arial" pitchFamily="34" charset="0"/>
              <a:buChar char="•"/>
            </a:pPr>
            <a:r>
              <a:rPr lang="en-US" sz="2000" dirty="0" smtClean="0">
                <a:solidFill>
                  <a:schemeClr val="tx1"/>
                </a:solidFill>
              </a:rPr>
              <a:t>and </a:t>
            </a:r>
            <a:r>
              <a:rPr lang="en-US" sz="2000" dirty="0">
                <a:solidFill>
                  <a:schemeClr val="tx1"/>
                </a:solidFill>
              </a:rPr>
              <a:t>whether books can be loaned and returned</a:t>
            </a:r>
            <a:r>
              <a:rPr lang="en-US" sz="2000" dirty="0" smtClean="0">
                <a:solidFill>
                  <a:schemeClr val="tx1"/>
                </a:solidFill>
              </a:rPr>
              <a:t>.</a:t>
            </a:r>
            <a:endParaRPr lang="en-US" sz="2000" dirty="0">
              <a:solidFill>
                <a:schemeClr val="tx1"/>
              </a:solidFill>
            </a:endParaRPr>
          </a:p>
          <a:p>
            <a:pPr marL="0" lvl="1" algn="just"/>
            <a:r>
              <a:rPr lang="en-US" sz="2000" b="1" dirty="0" smtClean="0">
                <a:solidFill>
                  <a:schemeClr val="tx1"/>
                </a:solidFill>
              </a:rPr>
              <a:t>6.8.2 </a:t>
            </a:r>
            <a:r>
              <a:rPr lang="en-US" sz="2000" b="1" u="sng" dirty="0" smtClean="0">
                <a:solidFill>
                  <a:schemeClr val="tx1"/>
                </a:solidFill>
              </a:rPr>
              <a:t>Performance Testing:</a:t>
            </a:r>
          </a:p>
          <a:p>
            <a:pPr marL="0" lvl="1" algn="just"/>
            <a:r>
              <a:rPr lang="en-US" sz="2000" dirty="0">
                <a:solidFill>
                  <a:schemeClr val="tx1"/>
                </a:solidFill>
              </a:rPr>
              <a:t>Performance testing is carried out to check whether the system meets the </a:t>
            </a:r>
            <a:r>
              <a:rPr lang="en-US" sz="2000" dirty="0" smtClean="0">
                <a:solidFill>
                  <a:schemeClr val="tx1"/>
                </a:solidFill>
              </a:rPr>
              <a:t>nonfunctional requirements </a:t>
            </a:r>
            <a:r>
              <a:rPr lang="en-US" sz="2000" dirty="0">
                <a:solidFill>
                  <a:schemeClr val="tx1"/>
                </a:solidFill>
              </a:rPr>
              <a:t>identified in the SRS document</a:t>
            </a:r>
            <a:r>
              <a:rPr lang="en-US" sz="2000" dirty="0" smtClean="0">
                <a:solidFill>
                  <a:schemeClr val="tx1"/>
                </a:solidFill>
              </a:rPr>
              <a:t>.</a:t>
            </a:r>
          </a:p>
          <a:p>
            <a:pPr lvl="1" indent="-457200" algn="just">
              <a:buAutoNum type="arabicParenR"/>
            </a:pPr>
            <a:r>
              <a:rPr lang="en-US" sz="2000" b="1" dirty="0" smtClean="0">
                <a:solidFill>
                  <a:schemeClr val="tx1"/>
                </a:solidFill>
              </a:rPr>
              <a:t>Stress Testing (a.k.a endurance testing):</a:t>
            </a:r>
            <a:endParaRPr lang="en-US" sz="2000" dirty="0" smtClean="0">
              <a:solidFill>
                <a:schemeClr val="tx1"/>
              </a:solidFill>
            </a:endParaRPr>
          </a:p>
          <a:p>
            <a:pPr marL="342900" lvl="1" indent="-342900" algn="just">
              <a:buFontTx/>
              <a:buChar char="-"/>
            </a:pPr>
            <a:r>
              <a:rPr lang="en-US" sz="2000" dirty="0" smtClean="0">
                <a:solidFill>
                  <a:schemeClr val="tx1"/>
                </a:solidFill>
              </a:rPr>
              <a:t>Stress testing evaluates </a:t>
            </a:r>
            <a:r>
              <a:rPr lang="en-US" sz="2000" dirty="0">
                <a:solidFill>
                  <a:schemeClr val="tx1"/>
                </a:solidFill>
              </a:rPr>
              <a:t>system performance when it is stressed for short periods </a:t>
            </a:r>
            <a:r>
              <a:rPr lang="en-US" sz="2000" dirty="0" smtClean="0">
                <a:solidFill>
                  <a:schemeClr val="tx1"/>
                </a:solidFill>
              </a:rPr>
              <a:t>of time</a:t>
            </a:r>
          </a:p>
          <a:p>
            <a:pPr marL="342900" lvl="1" indent="-342900" algn="just">
              <a:buFontTx/>
              <a:buChar char="-"/>
            </a:pPr>
            <a:r>
              <a:rPr lang="en-US" sz="2000" dirty="0" smtClean="0">
                <a:solidFill>
                  <a:schemeClr val="tx1"/>
                </a:solidFill>
              </a:rPr>
              <a:t>Stress the capability of software by supplying abnormal and illegal inputs.</a:t>
            </a:r>
          </a:p>
        </p:txBody>
      </p:sp>
    </p:spTree>
    <p:extLst>
      <p:ext uri="{BB962C8B-B14F-4D97-AF65-F5344CB8AC3E}">
        <p14:creationId xmlns:p14="http://schemas.microsoft.com/office/powerpoint/2010/main" val="5073710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6.9 </a:t>
            </a:r>
            <a:r>
              <a:rPr lang="en-US" sz="2400" b="1" u="sng" dirty="0" smtClean="0">
                <a:solidFill>
                  <a:schemeClr val="tx1"/>
                </a:solidFill>
              </a:rPr>
              <a:t>System Testing</a:t>
            </a:r>
            <a:endParaRPr lang="en-US" b="1" u="sng" dirty="0" smtClean="0">
              <a:solidFill>
                <a:schemeClr val="tx1"/>
              </a:solidFill>
            </a:endParaRPr>
          </a:p>
        </p:txBody>
      </p:sp>
      <p:sp>
        <p:nvSpPr>
          <p:cNvPr id="4" name="Subtitle 2"/>
          <p:cNvSpPr txBox="1">
            <a:spLocks/>
          </p:cNvSpPr>
          <p:nvPr/>
        </p:nvSpPr>
        <p:spPr>
          <a:xfrm>
            <a:off x="152400" y="1327355"/>
            <a:ext cx="8763000" cy="5454445"/>
          </a:xfrm>
          <a:prstGeom prst="rect">
            <a:avLst/>
          </a:prstGeom>
          <a:ln>
            <a:solidFill>
              <a:schemeClr val="tx1"/>
            </a:solidFill>
          </a:ln>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lvl="1" indent="-342900" algn="just">
              <a:buFontTx/>
              <a:buChar char="-"/>
            </a:pPr>
            <a:r>
              <a:rPr lang="en-US" sz="2000" dirty="0" smtClean="0">
                <a:solidFill>
                  <a:schemeClr val="tx1"/>
                </a:solidFill>
              </a:rPr>
              <a:t>What is to be testing in this? Input data volume, input data rate, processing time, utilization of memory etc.</a:t>
            </a:r>
          </a:p>
          <a:p>
            <a:pPr marL="0" lvl="1" algn="just"/>
            <a:r>
              <a:rPr lang="en-US" sz="2000" b="1" dirty="0" smtClean="0">
                <a:solidFill>
                  <a:schemeClr val="tx1"/>
                </a:solidFill>
              </a:rPr>
              <a:t>2) Volume Testing</a:t>
            </a:r>
          </a:p>
          <a:p>
            <a:pPr marL="342900" lvl="1" indent="-342900" algn="just">
              <a:buFontTx/>
              <a:buChar char="-"/>
            </a:pPr>
            <a:r>
              <a:rPr lang="en-US" sz="2000" dirty="0" smtClean="0">
                <a:solidFill>
                  <a:schemeClr val="tx1"/>
                </a:solidFill>
              </a:rPr>
              <a:t>Volume </a:t>
            </a:r>
            <a:r>
              <a:rPr lang="en-US" sz="2000" dirty="0">
                <a:solidFill>
                  <a:schemeClr val="tx1"/>
                </a:solidFill>
              </a:rPr>
              <a:t>testing checks whether the data structures (buffers, </a:t>
            </a:r>
            <a:r>
              <a:rPr lang="en-US" sz="2000" dirty="0" smtClean="0">
                <a:solidFill>
                  <a:schemeClr val="tx1"/>
                </a:solidFill>
              </a:rPr>
              <a:t>arrays, queues</a:t>
            </a:r>
            <a:r>
              <a:rPr lang="en-US" sz="2000" dirty="0">
                <a:solidFill>
                  <a:schemeClr val="tx1"/>
                </a:solidFill>
              </a:rPr>
              <a:t>, stacks, etc.) have been designed to successfully </a:t>
            </a:r>
            <a:r>
              <a:rPr lang="en-US" sz="2000" dirty="0" smtClean="0">
                <a:solidFill>
                  <a:schemeClr val="tx1"/>
                </a:solidFill>
              </a:rPr>
              <a:t>handle extraordinary </a:t>
            </a:r>
            <a:r>
              <a:rPr lang="en-US" sz="2000" dirty="0">
                <a:solidFill>
                  <a:schemeClr val="tx1"/>
                </a:solidFill>
              </a:rPr>
              <a:t>situations</a:t>
            </a:r>
            <a:r>
              <a:rPr lang="en-US" sz="2000" dirty="0" smtClean="0">
                <a:solidFill>
                  <a:schemeClr val="tx1"/>
                </a:solidFill>
              </a:rPr>
              <a:t>.</a:t>
            </a:r>
          </a:p>
          <a:p>
            <a:pPr marL="342900" lvl="1" indent="-342900" algn="just">
              <a:buFontTx/>
              <a:buChar char="-"/>
            </a:pPr>
            <a:r>
              <a:rPr lang="en-US" sz="2000" dirty="0" smtClean="0">
                <a:solidFill>
                  <a:schemeClr val="tx1"/>
                </a:solidFill>
              </a:rPr>
              <a:t>For Ex. For compiler; symbol table overflows when large program is compiled.</a:t>
            </a:r>
          </a:p>
          <a:p>
            <a:pPr marL="0" lvl="1" algn="just"/>
            <a:r>
              <a:rPr lang="en-US" sz="2000" b="1" dirty="0" smtClean="0">
                <a:solidFill>
                  <a:schemeClr val="tx1"/>
                </a:solidFill>
              </a:rPr>
              <a:t>3) Configuration Testing</a:t>
            </a:r>
          </a:p>
          <a:p>
            <a:pPr marL="342900" lvl="1" indent="-342900" algn="just">
              <a:buFontTx/>
              <a:buChar char="-"/>
            </a:pPr>
            <a:r>
              <a:rPr lang="en-US" sz="2000" dirty="0" smtClean="0">
                <a:solidFill>
                  <a:schemeClr val="tx1"/>
                </a:solidFill>
              </a:rPr>
              <a:t>To test the system behavior in various hardware and software configuration</a:t>
            </a:r>
          </a:p>
          <a:p>
            <a:pPr marL="342900" lvl="1" indent="-342900" algn="just">
              <a:buFontTx/>
              <a:buChar char="-"/>
            </a:pPr>
            <a:r>
              <a:rPr lang="en-US" sz="2000" dirty="0">
                <a:solidFill>
                  <a:schemeClr val="tx1"/>
                </a:solidFill>
              </a:rPr>
              <a:t>The system </a:t>
            </a:r>
            <a:r>
              <a:rPr lang="en-US" sz="2000" dirty="0" smtClean="0">
                <a:solidFill>
                  <a:schemeClr val="tx1"/>
                </a:solidFill>
              </a:rPr>
              <a:t>is configured </a:t>
            </a:r>
            <a:r>
              <a:rPr lang="en-US" sz="2000" dirty="0">
                <a:solidFill>
                  <a:schemeClr val="tx1"/>
                </a:solidFill>
              </a:rPr>
              <a:t>in each of the required </a:t>
            </a:r>
            <a:r>
              <a:rPr lang="en-US" sz="2000" dirty="0" smtClean="0">
                <a:solidFill>
                  <a:schemeClr val="tx1"/>
                </a:solidFill>
              </a:rPr>
              <a:t>configurations (single user, multi user) </a:t>
            </a:r>
            <a:r>
              <a:rPr lang="en-US" sz="2000" dirty="0">
                <a:solidFill>
                  <a:schemeClr val="tx1"/>
                </a:solidFill>
              </a:rPr>
              <a:t>and depending on </a:t>
            </a:r>
            <a:r>
              <a:rPr lang="en-US" sz="2000" dirty="0" smtClean="0">
                <a:solidFill>
                  <a:schemeClr val="tx1"/>
                </a:solidFill>
              </a:rPr>
              <a:t>the specific </a:t>
            </a:r>
            <a:r>
              <a:rPr lang="en-US" sz="2000" dirty="0">
                <a:solidFill>
                  <a:schemeClr val="tx1"/>
                </a:solidFill>
              </a:rPr>
              <a:t>customer requirements, it is checked if the system </a:t>
            </a:r>
            <a:r>
              <a:rPr lang="en-US" sz="2000" dirty="0" smtClean="0">
                <a:solidFill>
                  <a:schemeClr val="tx1"/>
                </a:solidFill>
              </a:rPr>
              <a:t>behaves correctly </a:t>
            </a:r>
            <a:r>
              <a:rPr lang="en-US" sz="2000" dirty="0">
                <a:solidFill>
                  <a:schemeClr val="tx1"/>
                </a:solidFill>
              </a:rPr>
              <a:t>in all required configurations</a:t>
            </a:r>
            <a:r>
              <a:rPr lang="en-US" sz="2000" dirty="0" smtClean="0">
                <a:solidFill>
                  <a:schemeClr val="tx1"/>
                </a:solidFill>
              </a:rPr>
              <a:t>.</a:t>
            </a:r>
          </a:p>
          <a:p>
            <a:pPr marL="0" lvl="1" algn="just"/>
            <a:r>
              <a:rPr lang="en-US" sz="2000" b="1" dirty="0" smtClean="0">
                <a:solidFill>
                  <a:schemeClr val="tx1"/>
                </a:solidFill>
              </a:rPr>
              <a:t>4) Compatibility Testing</a:t>
            </a:r>
          </a:p>
          <a:p>
            <a:pPr marL="342900" lvl="1" indent="-342900" algn="just">
              <a:buFontTx/>
              <a:buChar char="-"/>
            </a:pPr>
            <a:r>
              <a:rPr lang="en-US" sz="2000" dirty="0" smtClean="0">
                <a:solidFill>
                  <a:schemeClr val="tx1"/>
                </a:solidFill>
              </a:rPr>
              <a:t>requires for those software using external interface (For ex. Database, servers)</a:t>
            </a:r>
          </a:p>
          <a:p>
            <a:pPr marL="0" lvl="1" algn="just"/>
            <a:r>
              <a:rPr lang="en-US" sz="2000" b="1" dirty="0" smtClean="0">
                <a:solidFill>
                  <a:schemeClr val="tx1"/>
                </a:solidFill>
              </a:rPr>
              <a:t>5) Regression Testing</a:t>
            </a:r>
            <a:endParaRPr lang="en-US" sz="2000" b="1" dirty="0">
              <a:solidFill>
                <a:schemeClr val="tx1"/>
              </a:solidFill>
            </a:endParaRPr>
          </a:p>
          <a:p>
            <a:pPr marL="0" lvl="1" algn="just"/>
            <a:r>
              <a:rPr lang="en-US" sz="2000" dirty="0">
                <a:solidFill>
                  <a:schemeClr val="tx1"/>
                </a:solidFill>
              </a:rPr>
              <a:t>- </a:t>
            </a:r>
            <a:r>
              <a:rPr lang="en-US" sz="2000" dirty="0" smtClean="0">
                <a:solidFill>
                  <a:schemeClr val="tx1"/>
                </a:solidFill>
              </a:rPr>
              <a:t>This test will be essential when </a:t>
            </a:r>
            <a:r>
              <a:rPr lang="en-US" sz="2000" dirty="0">
                <a:solidFill>
                  <a:schemeClr val="tx1"/>
                </a:solidFill>
              </a:rPr>
              <a:t>a software is maintained to </a:t>
            </a:r>
            <a:r>
              <a:rPr lang="en-US" sz="2000" dirty="0" smtClean="0">
                <a:solidFill>
                  <a:schemeClr val="tx1"/>
                </a:solidFill>
              </a:rPr>
              <a:t>fix some </a:t>
            </a:r>
            <a:r>
              <a:rPr lang="en-US" sz="2000" dirty="0">
                <a:solidFill>
                  <a:schemeClr val="tx1"/>
                </a:solidFill>
              </a:rPr>
              <a:t>bugs or enhance functionality, performance</a:t>
            </a:r>
            <a:endParaRPr lang="en-US" sz="2000" dirty="0" smtClean="0">
              <a:solidFill>
                <a:schemeClr val="tx1"/>
              </a:solidFill>
            </a:endParaRPr>
          </a:p>
        </p:txBody>
      </p:sp>
    </p:spTree>
    <p:extLst>
      <p:ext uri="{BB962C8B-B14F-4D97-AF65-F5344CB8AC3E}">
        <p14:creationId xmlns:p14="http://schemas.microsoft.com/office/powerpoint/2010/main" val="42452943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6.9 </a:t>
            </a:r>
            <a:r>
              <a:rPr lang="en-US" sz="2400" b="1" u="sng" dirty="0" smtClean="0">
                <a:solidFill>
                  <a:schemeClr val="tx1"/>
                </a:solidFill>
              </a:rPr>
              <a:t>System Testing</a:t>
            </a:r>
            <a:endParaRPr lang="en-US" b="1" u="sng" dirty="0" smtClean="0">
              <a:solidFill>
                <a:schemeClr val="tx1"/>
              </a:solidFill>
            </a:endParaRPr>
          </a:p>
        </p:txBody>
      </p:sp>
      <p:sp>
        <p:nvSpPr>
          <p:cNvPr id="4" name="Subtitle 2"/>
          <p:cNvSpPr txBox="1">
            <a:spLocks/>
          </p:cNvSpPr>
          <p:nvPr/>
        </p:nvSpPr>
        <p:spPr>
          <a:xfrm>
            <a:off x="152400" y="1327355"/>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algn="just"/>
            <a:r>
              <a:rPr lang="en-US" sz="2000" b="1" dirty="0" smtClean="0">
                <a:solidFill>
                  <a:schemeClr val="tx1"/>
                </a:solidFill>
              </a:rPr>
              <a:t>6) Recovery Testing</a:t>
            </a:r>
          </a:p>
          <a:p>
            <a:pPr marL="342900" lvl="1" indent="-342900" algn="just">
              <a:buFontTx/>
              <a:buChar char="-"/>
            </a:pPr>
            <a:r>
              <a:rPr lang="en-US" sz="2000" dirty="0" smtClean="0">
                <a:solidFill>
                  <a:schemeClr val="tx1"/>
                </a:solidFill>
              </a:rPr>
              <a:t>Recovery </a:t>
            </a:r>
            <a:r>
              <a:rPr lang="en-US" sz="2000" dirty="0">
                <a:solidFill>
                  <a:schemeClr val="tx1"/>
                </a:solidFill>
              </a:rPr>
              <a:t>testing tests the response of the system to the presence </a:t>
            </a:r>
            <a:r>
              <a:rPr lang="en-US" sz="2000" dirty="0" smtClean="0">
                <a:solidFill>
                  <a:schemeClr val="tx1"/>
                </a:solidFill>
              </a:rPr>
              <a:t>of faults</a:t>
            </a:r>
            <a:r>
              <a:rPr lang="en-US" sz="2000" dirty="0">
                <a:solidFill>
                  <a:schemeClr val="tx1"/>
                </a:solidFill>
              </a:rPr>
              <a:t>, or loss of power, devices, services, data, etc</a:t>
            </a:r>
            <a:r>
              <a:rPr lang="en-US" sz="2000" dirty="0" smtClean="0">
                <a:solidFill>
                  <a:schemeClr val="tx1"/>
                </a:solidFill>
              </a:rPr>
              <a:t>.</a:t>
            </a:r>
          </a:p>
          <a:p>
            <a:pPr marL="342900" lvl="1" indent="-342900" algn="just">
              <a:buFontTx/>
              <a:buChar char="-"/>
            </a:pPr>
            <a:r>
              <a:rPr lang="en-US" sz="2000" dirty="0" smtClean="0">
                <a:solidFill>
                  <a:schemeClr val="tx1"/>
                </a:solidFill>
              </a:rPr>
              <a:t>For ex. Disconnect printer cause system hangs, improper shutdown cause data loss</a:t>
            </a:r>
          </a:p>
          <a:p>
            <a:pPr marL="0" lvl="1" algn="just"/>
            <a:r>
              <a:rPr lang="en-US" sz="2000" b="1" dirty="0" smtClean="0">
                <a:solidFill>
                  <a:schemeClr val="tx1"/>
                </a:solidFill>
              </a:rPr>
              <a:t>7) Maintenance Testing</a:t>
            </a:r>
          </a:p>
          <a:p>
            <a:pPr marL="342900" lvl="1" indent="-342900" algn="just">
              <a:buFontTx/>
              <a:buChar char="-"/>
            </a:pPr>
            <a:r>
              <a:rPr lang="en-US" sz="2000" dirty="0" smtClean="0">
                <a:solidFill>
                  <a:schemeClr val="tx1"/>
                </a:solidFill>
              </a:rPr>
              <a:t>Testing the diagnostic programs (</a:t>
            </a:r>
            <a:r>
              <a:rPr lang="en-US" sz="2000" dirty="0" err="1" smtClean="0">
                <a:solidFill>
                  <a:schemeClr val="tx1"/>
                </a:solidFill>
              </a:rPr>
              <a:t>e.g</a:t>
            </a:r>
            <a:r>
              <a:rPr lang="en-US" sz="2000" dirty="0" smtClean="0">
                <a:solidFill>
                  <a:schemeClr val="tx1"/>
                </a:solidFill>
              </a:rPr>
              <a:t> system restore, disk defragment)</a:t>
            </a:r>
          </a:p>
          <a:p>
            <a:pPr marL="0" lvl="1" algn="just"/>
            <a:r>
              <a:rPr lang="en-US" sz="2000" b="1" dirty="0" smtClean="0">
                <a:solidFill>
                  <a:schemeClr val="tx1"/>
                </a:solidFill>
              </a:rPr>
              <a:t>8) Documentation Testing</a:t>
            </a:r>
          </a:p>
          <a:p>
            <a:pPr marL="342900" lvl="1" indent="-342900" algn="just">
              <a:buFontTx/>
              <a:buChar char="-"/>
            </a:pPr>
            <a:r>
              <a:rPr lang="en-US" sz="2000" dirty="0" smtClean="0">
                <a:solidFill>
                  <a:schemeClr val="tx1"/>
                </a:solidFill>
              </a:rPr>
              <a:t>Check whether user manual, maintenance manual and technical manual exist.</a:t>
            </a:r>
          </a:p>
          <a:p>
            <a:pPr marL="0" lvl="1" algn="just"/>
            <a:r>
              <a:rPr lang="en-US" sz="2000" b="1" dirty="0" smtClean="0">
                <a:solidFill>
                  <a:schemeClr val="tx1"/>
                </a:solidFill>
              </a:rPr>
              <a:t>9) Usability testing</a:t>
            </a:r>
          </a:p>
          <a:p>
            <a:pPr marL="342900" lvl="1" indent="-342900" algn="just">
              <a:buFontTx/>
              <a:buChar char="-"/>
            </a:pPr>
            <a:r>
              <a:rPr lang="en-US" sz="2000" dirty="0" smtClean="0">
                <a:solidFill>
                  <a:schemeClr val="tx1"/>
                </a:solidFill>
              </a:rPr>
              <a:t>Usability </a:t>
            </a:r>
            <a:r>
              <a:rPr lang="en-US" sz="2000" dirty="0">
                <a:solidFill>
                  <a:schemeClr val="tx1"/>
                </a:solidFill>
              </a:rPr>
              <a:t>testing concerns checking the user interface to see if it </a:t>
            </a:r>
            <a:r>
              <a:rPr lang="en-US" sz="2000" dirty="0" smtClean="0">
                <a:solidFill>
                  <a:schemeClr val="tx1"/>
                </a:solidFill>
              </a:rPr>
              <a:t>meets all </a:t>
            </a:r>
            <a:r>
              <a:rPr lang="en-US" sz="2000" dirty="0">
                <a:solidFill>
                  <a:schemeClr val="tx1"/>
                </a:solidFill>
              </a:rPr>
              <a:t>user requirements concerning the user interface</a:t>
            </a:r>
            <a:r>
              <a:rPr lang="en-US" sz="2000" dirty="0" smtClean="0">
                <a:solidFill>
                  <a:schemeClr val="tx1"/>
                </a:solidFill>
              </a:rPr>
              <a:t>.</a:t>
            </a:r>
          </a:p>
          <a:p>
            <a:pPr marL="342900" lvl="1" indent="-342900" algn="just">
              <a:buFontTx/>
              <a:buChar char="-"/>
            </a:pPr>
            <a:r>
              <a:rPr lang="en-US" sz="2000" dirty="0" smtClean="0">
                <a:solidFill>
                  <a:schemeClr val="tx1"/>
                </a:solidFill>
              </a:rPr>
              <a:t>During usability testing</a:t>
            </a:r>
            <a:r>
              <a:rPr lang="en-US" sz="2000" dirty="0">
                <a:solidFill>
                  <a:schemeClr val="tx1"/>
                </a:solidFill>
              </a:rPr>
              <a:t>, the display screens, messages, report formats, and </a:t>
            </a:r>
            <a:r>
              <a:rPr lang="en-US" sz="2000" dirty="0" smtClean="0">
                <a:solidFill>
                  <a:schemeClr val="tx1"/>
                </a:solidFill>
              </a:rPr>
              <a:t>other aspects </a:t>
            </a:r>
            <a:r>
              <a:rPr lang="en-US" sz="2000" dirty="0">
                <a:solidFill>
                  <a:schemeClr val="tx1"/>
                </a:solidFill>
              </a:rPr>
              <a:t>relating to the user interface requirements are tested.</a:t>
            </a:r>
          </a:p>
          <a:p>
            <a:pPr marL="0" lvl="1" algn="just"/>
            <a:endParaRPr lang="en-US" sz="2000" dirty="0" smtClean="0">
              <a:solidFill>
                <a:schemeClr val="tx1"/>
              </a:solidFill>
            </a:endParaRPr>
          </a:p>
        </p:txBody>
      </p:sp>
    </p:spTree>
    <p:extLst>
      <p:ext uri="{BB962C8B-B14F-4D97-AF65-F5344CB8AC3E}">
        <p14:creationId xmlns:p14="http://schemas.microsoft.com/office/powerpoint/2010/main" val="3784955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6.9 </a:t>
            </a:r>
            <a:r>
              <a:rPr lang="en-US" sz="2400" b="1" u="sng" dirty="0" smtClean="0">
                <a:solidFill>
                  <a:schemeClr val="tx1"/>
                </a:solidFill>
              </a:rPr>
              <a:t>System Testing</a:t>
            </a:r>
            <a:endParaRPr lang="en-US" b="1" u="sng" dirty="0" smtClean="0">
              <a:solidFill>
                <a:schemeClr val="tx1"/>
              </a:solidFill>
            </a:endParaRPr>
          </a:p>
        </p:txBody>
      </p:sp>
      <p:sp>
        <p:nvSpPr>
          <p:cNvPr id="4" name="Subtitle 2"/>
          <p:cNvSpPr txBox="1">
            <a:spLocks/>
          </p:cNvSpPr>
          <p:nvPr/>
        </p:nvSpPr>
        <p:spPr>
          <a:xfrm>
            <a:off x="152400" y="1327355"/>
            <a:ext cx="8763000" cy="5454445"/>
          </a:xfrm>
          <a:prstGeom prst="rect">
            <a:avLst/>
          </a:prstGeom>
          <a:ln>
            <a:solidFill>
              <a:schemeClr val="tx1"/>
            </a:solidFill>
          </a:ln>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algn="just"/>
            <a:r>
              <a:rPr lang="en-US" sz="2000" b="1" dirty="0" smtClean="0">
                <a:solidFill>
                  <a:schemeClr val="tx1"/>
                </a:solidFill>
              </a:rPr>
              <a:t>6.8.3 </a:t>
            </a:r>
            <a:r>
              <a:rPr lang="en-US" sz="2000" b="1" u="sng" dirty="0" smtClean="0">
                <a:solidFill>
                  <a:schemeClr val="tx1"/>
                </a:solidFill>
              </a:rPr>
              <a:t>Security Testing</a:t>
            </a:r>
          </a:p>
          <a:p>
            <a:pPr marL="342900" lvl="1" indent="-342900" algn="just">
              <a:buFontTx/>
              <a:buChar char="-"/>
            </a:pPr>
            <a:r>
              <a:rPr lang="en-US" sz="2000" dirty="0" smtClean="0">
                <a:solidFill>
                  <a:schemeClr val="tx1"/>
                </a:solidFill>
              </a:rPr>
              <a:t>Security </a:t>
            </a:r>
            <a:r>
              <a:rPr lang="en-US" sz="2000" dirty="0">
                <a:solidFill>
                  <a:schemeClr val="tx1"/>
                </a:solidFill>
              </a:rPr>
              <a:t>testing is essential for software that handle or </a:t>
            </a:r>
            <a:r>
              <a:rPr lang="en-US" sz="2000" dirty="0" smtClean="0">
                <a:solidFill>
                  <a:schemeClr val="tx1"/>
                </a:solidFill>
              </a:rPr>
              <a:t>process confidential </a:t>
            </a:r>
            <a:r>
              <a:rPr lang="en-US" sz="2000" dirty="0">
                <a:solidFill>
                  <a:schemeClr val="tx1"/>
                </a:solidFill>
              </a:rPr>
              <a:t>data that is to be </a:t>
            </a:r>
            <a:r>
              <a:rPr lang="en-US" sz="2000" dirty="0" smtClean="0">
                <a:solidFill>
                  <a:schemeClr val="tx1"/>
                </a:solidFill>
              </a:rPr>
              <a:t>guarded </a:t>
            </a:r>
            <a:r>
              <a:rPr lang="en-US" sz="2000" dirty="0">
                <a:solidFill>
                  <a:schemeClr val="tx1"/>
                </a:solidFill>
              </a:rPr>
              <a:t>against pilfering. It needs to </a:t>
            </a:r>
            <a:r>
              <a:rPr lang="en-US" sz="2000" dirty="0" smtClean="0">
                <a:solidFill>
                  <a:schemeClr val="tx1"/>
                </a:solidFill>
              </a:rPr>
              <a:t>be tested </a:t>
            </a:r>
            <a:r>
              <a:rPr lang="en-US" sz="2000" dirty="0">
                <a:solidFill>
                  <a:schemeClr val="tx1"/>
                </a:solidFill>
              </a:rPr>
              <a:t>whether the system is fool-proof from security attacks such </a:t>
            </a:r>
            <a:r>
              <a:rPr lang="en-US" sz="2000" dirty="0" smtClean="0">
                <a:solidFill>
                  <a:schemeClr val="tx1"/>
                </a:solidFill>
              </a:rPr>
              <a:t>as intrusion </a:t>
            </a:r>
            <a:r>
              <a:rPr lang="en-US" sz="2000" dirty="0">
                <a:solidFill>
                  <a:schemeClr val="tx1"/>
                </a:solidFill>
              </a:rPr>
              <a:t>by hackers</a:t>
            </a:r>
            <a:r>
              <a:rPr lang="en-US" sz="2000" dirty="0" smtClean="0">
                <a:solidFill>
                  <a:schemeClr val="tx1"/>
                </a:solidFill>
              </a:rPr>
              <a:t>.</a:t>
            </a:r>
          </a:p>
          <a:p>
            <a:pPr marL="342900" lvl="1" indent="-342900" algn="just">
              <a:buFontTx/>
              <a:buChar char="-"/>
            </a:pPr>
            <a:r>
              <a:rPr lang="en-US" sz="2000" dirty="0" smtClean="0">
                <a:solidFill>
                  <a:schemeClr val="tx1"/>
                </a:solidFill>
              </a:rPr>
              <a:t>Over </a:t>
            </a:r>
            <a:r>
              <a:rPr lang="en-US" sz="2000" dirty="0">
                <a:solidFill>
                  <a:schemeClr val="tx1"/>
                </a:solidFill>
              </a:rPr>
              <a:t>the last few years, a large number of </a:t>
            </a:r>
            <a:r>
              <a:rPr lang="en-US" sz="2000" dirty="0" smtClean="0">
                <a:solidFill>
                  <a:schemeClr val="tx1"/>
                </a:solidFill>
              </a:rPr>
              <a:t>security testing </a:t>
            </a:r>
            <a:r>
              <a:rPr lang="en-US" sz="2000" dirty="0">
                <a:solidFill>
                  <a:schemeClr val="tx1"/>
                </a:solidFill>
              </a:rPr>
              <a:t>techniques have been proposed, and these include </a:t>
            </a:r>
            <a:r>
              <a:rPr lang="en-US" sz="2000" dirty="0" smtClean="0">
                <a:solidFill>
                  <a:schemeClr val="tx1"/>
                </a:solidFill>
              </a:rPr>
              <a:t>password cracking</a:t>
            </a:r>
            <a:r>
              <a:rPr lang="en-US" sz="2000" dirty="0">
                <a:solidFill>
                  <a:schemeClr val="tx1"/>
                </a:solidFill>
              </a:rPr>
              <a:t>, penetration testing, and attacks on specific </a:t>
            </a:r>
            <a:r>
              <a:rPr lang="en-US" sz="2000" dirty="0" smtClean="0">
                <a:solidFill>
                  <a:schemeClr val="tx1"/>
                </a:solidFill>
              </a:rPr>
              <a:t>ports etc.</a:t>
            </a:r>
            <a:endParaRPr lang="en-US" sz="2000" dirty="0">
              <a:solidFill>
                <a:schemeClr val="tx1"/>
              </a:solidFill>
            </a:endParaRPr>
          </a:p>
          <a:p>
            <a:pPr marL="0" lvl="1" algn="just"/>
            <a:r>
              <a:rPr lang="en-US" sz="2000" b="1" dirty="0" smtClean="0">
                <a:solidFill>
                  <a:schemeClr val="tx1"/>
                </a:solidFill>
              </a:rPr>
              <a:t>6.8.4 </a:t>
            </a:r>
            <a:r>
              <a:rPr lang="en-US" sz="2000" b="1" u="sng" dirty="0" smtClean="0">
                <a:solidFill>
                  <a:schemeClr val="tx1"/>
                </a:solidFill>
              </a:rPr>
              <a:t>Error Seeding</a:t>
            </a:r>
          </a:p>
          <a:p>
            <a:pPr marL="342900" lvl="1" indent="-342900" algn="just">
              <a:buFontTx/>
              <a:buChar char="-"/>
            </a:pPr>
            <a:r>
              <a:rPr lang="en-US" sz="2000" dirty="0" smtClean="0">
                <a:solidFill>
                  <a:schemeClr val="tx1"/>
                </a:solidFill>
              </a:rPr>
              <a:t>Sometimes customer specifies no. of allowed errors per line of source code.</a:t>
            </a:r>
          </a:p>
          <a:p>
            <a:pPr marL="342900" lvl="1" indent="-342900" algn="just">
              <a:buFontTx/>
              <a:buChar char="-"/>
            </a:pPr>
            <a:r>
              <a:rPr lang="en-US" sz="2000" dirty="0">
                <a:solidFill>
                  <a:schemeClr val="tx1"/>
                </a:solidFill>
              </a:rPr>
              <a:t>The error seeding technique can be used </a:t>
            </a:r>
            <a:r>
              <a:rPr lang="en-US" sz="2000" dirty="0" smtClean="0">
                <a:solidFill>
                  <a:schemeClr val="tx1"/>
                </a:solidFill>
              </a:rPr>
              <a:t>to estimate </a:t>
            </a:r>
            <a:r>
              <a:rPr lang="en-US" sz="2000" dirty="0">
                <a:solidFill>
                  <a:schemeClr val="tx1"/>
                </a:solidFill>
              </a:rPr>
              <a:t>the number of residual errors in a </a:t>
            </a:r>
            <a:r>
              <a:rPr lang="en-US" sz="2000" dirty="0" smtClean="0">
                <a:solidFill>
                  <a:schemeClr val="tx1"/>
                </a:solidFill>
              </a:rPr>
              <a:t>software</a:t>
            </a:r>
          </a:p>
          <a:p>
            <a:pPr marL="342900" lvl="1" indent="-342900" algn="just">
              <a:buFontTx/>
              <a:buChar char="-"/>
            </a:pPr>
            <a:r>
              <a:rPr lang="en-US" sz="2000" dirty="0">
                <a:solidFill>
                  <a:schemeClr val="tx1"/>
                </a:solidFill>
              </a:rPr>
              <a:t>In this technique, some artificial errors are introduced (</a:t>
            </a:r>
            <a:r>
              <a:rPr lang="en-US" sz="2000" dirty="0" smtClean="0">
                <a:solidFill>
                  <a:schemeClr val="tx1"/>
                </a:solidFill>
              </a:rPr>
              <a:t>seeded) into </a:t>
            </a:r>
            <a:r>
              <a:rPr lang="en-US" sz="2000" dirty="0">
                <a:solidFill>
                  <a:schemeClr val="tx1"/>
                </a:solidFill>
              </a:rPr>
              <a:t>the </a:t>
            </a:r>
            <a:r>
              <a:rPr lang="en-US" sz="2000" dirty="0" smtClean="0">
                <a:solidFill>
                  <a:schemeClr val="tx1"/>
                </a:solidFill>
              </a:rPr>
              <a:t>program</a:t>
            </a:r>
          </a:p>
          <a:p>
            <a:pPr marL="342900" lvl="1" indent="-342900" algn="just">
              <a:buFontTx/>
              <a:buChar char="-"/>
            </a:pPr>
            <a:r>
              <a:rPr lang="en-US" sz="2000" dirty="0">
                <a:solidFill>
                  <a:schemeClr val="tx1"/>
                </a:solidFill>
              </a:rPr>
              <a:t>The number of these seeded errors that are detected in </a:t>
            </a:r>
            <a:r>
              <a:rPr lang="en-US" sz="2000" dirty="0" smtClean="0">
                <a:solidFill>
                  <a:schemeClr val="tx1"/>
                </a:solidFill>
              </a:rPr>
              <a:t>the course </a:t>
            </a:r>
            <a:r>
              <a:rPr lang="en-US" sz="2000" dirty="0">
                <a:solidFill>
                  <a:schemeClr val="tx1"/>
                </a:solidFill>
              </a:rPr>
              <a:t>of standard testing is </a:t>
            </a:r>
            <a:r>
              <a:rPr lang="en-US" sz="2000" dirty="0" smtClean="0">
                <a:solidFill>
                  <a:schemeClr val="tx1"/>
                </a:solidFill>
              </a:rPr>
              <a:t>determined These </a:t>
            </a:r>
            <a:r>
              <a:rPr lang="en-US" sz="2000" dirty="0">
                <a:solidFill>
                  <a:schemeClr val="tx1"/>
                </a:solidFill>
              </a:rPr>
              <a:t>values in conjunction </a:t>
            </a:r>
            <a:r>
              <a:rPr lang="en-US" sz="2000" dirty="0" smtClean="0">
                <a:solidFill>
                  <a:schemeClr val="tx1"/>
                </a:solidFill>
              </a:rPr>
              <a:t>with the </a:t>
            </a:r>
            <a:r>
              <a:rPr lang="en-US" sz="2000" dirty="0">
                <a:solidFill>
                  <a:schemeClr val="tx1"/>
                </a:solidFill>
              </a:rPr>
              <a:t>number of unseeded errors detected during testing can be used to </a:t>
            </a:r>
            <a:r>
              <a:rPr lang="en-US" sz="2000" dirty="0" smtClean="0">
                <a:solidFill>
                  <a:schemeClr val="tx1"/>
                </a:solidFill>
              </a:rPr>
              <a:t>predict the </a:t>
            </a:r>
            <a:r>
              <a:rPr lang="en-US" sz="2000" dirty="0">
                <a:solidFill>
                  <a:schemeClr val="tx1"/>
                </a:solidFill>
              </a:rPr>
              <a:t>following aspects of a program:</a:t>
            </a:r>
            <a:endParaRPr lang="en-US" sz="2000" dirty="0" smtClean="0">
              <a:solidFill>
                <a:schemeClr val="tx1"/>
              </a:solidFill>
            </a:endParaRPr>
          </a:p>
        </p:txBody>
      </p:sp>
    </p:spTree>
    <p:extLst>
      <p:ext uri="{BB962C8B-B14F-4D97-AF65-F5344CB8AC3E}">
        <p14:creationId xmlns:p14="http://schemas.microsoft.com/office/powerpoint/2010/main" val="2200418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6.2 Coding: Coding Standards and Guidelines</a:t>
            </a:r>
            <a:r>
              <a:rPr lang="en-US" sz="2400" b="1" dirty="0" smtClean="0">
                <a:solidFill>
                  <a:schemeClr val="tx1"/>
                </a:solidFill>
              </a:rPr>
              <a:t>	</a:t>
            </a:r>
          </a:p>
          <a:p>
            <a:pPr algn="l"/>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Coding Standards:</a:t>
            </a:r>
          </a:p>
          <a:p>
            <a:pPr marL="457200" indent="-457200" algn="just">
              <a:buFont typeface="+mj-lt"/>
              <a:buAutoNum type="arabicPeriod"/>
            </a:pPr>
            <a:r>
              <a:rPr lang="en-US" sz="2000" dirty="0" smtClean="0">
                <a:solidFill>
                  <a:schemeClr val="tx1"/>
                </a:solidFill>
              </a:rPr>
              <a:t>Rules for limiting the use of global variable. </a:t>
            </a:r>
          </a:p>
          <a:p>
            <a:pPr marL="457200" indent="-457200" algn="just">
              <a:buFont typeface="+mj-lt"/>
              <a:buAutoNum type="arabicPeriod"/>
            </a:pPr>
            <a:r>
              <a:rPr lang="en-US" sz="2000" dirty="0" smtClean="0">
                <a:solidFill>
                  <a:schemeClr val="tx1"/>
                </a:solidFill>
              </a:rPr>
              <a:t>Standard headers for different modules.</a:t>
            </a:r>
          </a:p>
          <a:p>
            <a:pPr lvl="1" algn="just"/>
            <a:r>
              <a:rPr lang="en-US" sz="2000" dirty="0">
                <a:solidFill>
                  <a:schemeClr val="tx1"/>
                </a:solidFill>
              </a:rPr>
              <a:t>	</a:t>
            </a:r>
            <a:r>
              <a:rPr lang="en-US" sz="2000" dirty="0" smtClean="0">
                <a:solidFill>
                  <a:schemeClr val="tx1"/>
                </a:solidFill>
              </a:rPr>
              <a:t> Example: /*	</a:t>
            </a:r>
            <a:r>
              <a:rPr lang="en-US" sz="2000" b="1" i="1" dirty="0" smtClean="0">
                <a:solidFill>
                  <a:schemeClr val="tx1"/>
                </a:solidFill>
              </a:rPr>
              <a:t>Module Name:</a:t>
            </a:r>
            <a:r>
              <a:rPr lang="en-US" sz="2000" dirty="0" smtClean="0">
                <a:solidFill>
                  <a:schemeClr val="tx1"/>
                </a:solidFill>
              </a:rPr>
              <a:t> Checkout option in E-Commerce</a:t>
            </a:r>
          </a:p>
          <a:p>
            <a:pPr lvl="1" algn="just"/>
            <a:r>
              <a:rPr lang="en-US" sz="2000" dirty="0" smtClean="0">
                <a:solidFill>
                  <a:schemeClr val="tx1"/>
                </a:solidFill>
              </a:rPr>
              <a:t>		</a:t>
            </a:r>
            <a:r>
              <a:rPr lang="en-US" sz="2000" b="1" i="1" dirty="0" smtClean="0">
                <a:solidFill>
                  <a:schemeClr val="tx1"/>
                </a:solidFill>
              </a:rPr>
              <a:t>Module Creation Date:</a:t>
            </a:r>
            <a:r>
              <a:rPr lang="en-US" sz="2000" dirty="0" smtClean="0">
                <a:solidFill>
                  <a:schemeClr val="tx1"/>
                </a:solidFill>
              </a:rPr>
              <a:t> 25/11/2011</a:t>
            </a:r>
          </a:p>
          <a:p>
            <a:pPr lvl="1" algn="just"/>
            <a:r>
              <a:rPr lang="en-US" sz="2000" dirty="0" smtClean="0">
                <a:solidFill>
                  <a:schemeClr val="tx1"/>
                </a:solidFill>
              </a:rPr>
              <a:t>		</a:t>
            </a:r>
            <a:r>
              <a:rPr lang="en-US" sz="2000" b="1" i="1" dirty="0" smtClean="0">
                <a:solidFill>
                  <a:schemeClr val="tx1"/>
                </a:solidFill>
              </a:rPr>
              <a:t>Author’s Name:</a:t>
            </a:r>
            <a:r>
              <a:rPr lang="en-US" sz="2000" dirty="0" smtClean="0">
                <a:solidFill>
                  <a:schemeClr val="tx1"/>
                </a:solidFill>
              </a:rPr>
              <a:t> Mr. ABC DEF, Senior Programmer</a:t>
            </a:r>
          </a:p>
          <a:p>
            <a:pPr lvl="1" algn="just"/>
            <a:r>
              <a:rPr lang="en-US" sz="2000" dirty="0" smtClean="0">
                <a:solidFill>
                  <a:schemeClr val="tx1"/>
                </a:solidFill>
              </a:rPr>
              <a:t>		</a:t>
            </a:r>
            <a:r>
              <a:rPr lang="en-US" sz="2000" b="1" i="1" dirty="0" smtClean="0">
                <a:solidFill>
                  <a:schemeClr val="tx1"/>
                </a:solidFill>
              </a:rPr>
              <a:t>Modification history:</a:t>
            </a:r>
            <a:r>
              <a:rPr lang="en-US" sz="2000" dirty="0" smtClean="0">
                <a:solidFill>
                  <a:schemeClr val="tx1"/>
                </a:solidFill>
              </a:rPr>
              <a:t> &lt;version number&gt;</a:t>
            </a:r>
            <a:r>
              <a:rPr lang="en-US" sz="1800" dirty="0" smtClean="0">
                <a:solidFill>
                  <a:schemeClr val="tx1"/>
                </a:solidFill>
              </a:rPr>
              <a:t> </a:t>
            </a:r>
          </a:p>
          <a:p>
            <a:pPr lvl="1" algn="just"/>
            <a:r>
              <a:rPr lang="en-US" sz="1800" dirty="0" smtClean="0">
                <a:solidFill>
                  <a:schemeClr val="tx1"/>
                </a:solidFill>
              </a:rPr>
              <a:t>		</a:t>
            </a:r>
            <a:r>
              <a:rPr lang="en-US" sz="1800" b="1" i="1" dirty="0" smtClean="0">
                <a:solidFill>
                  <a:schemeClr val="tx1"/>
                </a:solidFill>
              </a:rPr>
              <a:t>Synopsis:</a:t>
            </a:r>
            <a:r>
              <a:rPr lang="en-US" sz="1800" dirty="0" smtClean="0">
                <a:solidFill>
                  <a:schemeClr val="tx1"/>
                </a:solidFill>
              </a:rPr>
              <a:t> &lt;Brief details about the operation of module&gt;</a:t>
            </a:r>
          </a:p>
          <a:p>
            <a:pPr lvl="1" algn="just"/>
            <a:r>
              <a:rPr lang="en-US" sz="1800" dirty="0" smtClean="0">
                <a:solidFill>
                  <a:schemeClr val="tx1"/>
                </a:solidFill>
              </a:rPr>
              <a:t>		</a:t>
            </a:r>
            <a:r>
              <a:rPr lang="en-US" sz="1800" b="1" i="1" dirty="0" smtClean="0">
                <a:solidFill>
                  <a:schemeClr val="tx1"/>
                </a:solidFill>
              </a:rPr>
              <a:t>List of function supported:</a:t>
            </a:r>
            <a:r>
              <a:rPr lang="en-US" sz="1800" dirty="0" smtClean="0">
                <a:solidFill>
                  <a:schemeClr val="tx1"/>
                </a:solidFill>
              </a:rPr>
              <a:t> fun1(), Fun2() with parameters</a:t>
            </a:r>
          </a:p>
          <a:p>
            <a:pPr lvl="1" algn="just"/>
            <a:r>
              <a:rPr lang="en-US" sz="1800" dirty="0" smtClean="0">
                <a:solidFill>
                  <a:schemeClr val="tx1"/>
                </a:solidFill>
              </a:rPr>
              <a:t>		</a:t>
            </a:r>
            <a:r>
              <a:rPr lang="en-US" sz="1800" b="1" i="1" dirty="0" smtClean="0">
                <a:solidFill>
                  <a:schemeClr val="tx1"/>
                </a:solidFill>
              </a:rPr>
              <a:t>Global variables accessed/modified:</a:t>
            </a:r>
            <a:r>
              <a:rPr lang="en-US" sz="1800" dirty="0" smtClean="0">
                <a:solidFill>
                  <a:schemeClr val="tx1"/>
                </a:solidFill>
              </a:rPr>
              <a:t> list of all such variables */</a:t>
            </a:r>
            <a:endParaRPr lang="en-US" sz="2000" dirty="0" smtClean="0">
              <a:solidFill>
                <a:schemeClr val="tx1"/>
              </a:solidFill>
            </a:endParaRPr>
          </a:p>
          <a:p>
            <a:pPr marL="457200" indent="-457200" algn="just">
              <a:buFont typeface="+mj-lt"/>
              <a:buAutoNum type="arabicPeriod"/>
            </a:pPr>
            <a:r>
              <a:rPr lang="en-US" sz="2000" dirty="0" smtClean="0">
                <a:solidFill>
                  <a:schemeClr val="tx1"/>
                </a:solidFill>
              </a:rPr>
              <a:t>Naming conventions for global variables, local variables, and constant identifiers.</a:t>
            </a:r>
          </a:p>
          <a:p>
            <a:pPr marL="457200" indent="-457200" algn="just">
              <a:buFont typeface="+mj-lt"/>
              <a:buAutoNum type="arabicPeriod"/>
            </a:pPr>
            <a:r>
              <a:rPr lang="en-US" sz="2000" dirty="0" smtClean="0">
                <a:solidFill>
                  <a:schemeClr val="tx1"/>
                </a:solidFill>
              </a:rPr>
              <a:t>Conventions regarding error return values and exception handling.</a:t>
            </a:r>
            <a:endParaRPr lang="en-US" sz="1800" dirty="0" smtClean="0">
              <a:solidFill>
                <a:schemeClr val="tx1"/>
              </a:solidFill>
            </a:endParaRPr>
          </a:p>
          <a:p>
            <a:pPr lvl="1" algn="just"/>
            <a:endParaRPr lang="en-US" sz="1600" dirty="0">
              <a:solidFill>
                <a:schemeClr val="tx1"/>
              </a:solidFill>
            </a:endParaRPr>
          </a:p>
        </p:txBody>
      </p:sp>
    </p:spTree>
    <p:extLst>
      <p:ext uri="{BB962C8B-B14F-4D97-AF65-F5344CB8AC3E}">
        <p14:creationId xmlns:p14="http://schemas.microsoft.com/office/powerpoint/2010/main" val="27713337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6.9 </a:t>
            </a:r>
            <a:r>
              <a:rPr lang="en-US" sz="2400" b="1" u="sng" dirty="0" smtClean="0">
                <a:solidFill>
                  <a:schemeClr val="tx1"/>
                </a:solidFill>
              </a:rPr>
              <a:t>System Testing</a:t>
            </a:r>
            <a:endParaRPr lang="en-US" b="1" u="sng" dirty="0" smtClean="0">
              <a:solidFill>
                <a:schemeClr val="tx1"/>
              </a:solidFill>
            </a:endParaRPr>
          </a:p>
        </p:txBody>
      </p:sp>
      <mc:AlternateContent xmlns:mc="http://schemas.openxmlformats.org/markup-compatibility/2006">
        <mc:Choice xmlns:a14="http://schemas.microsoft.com/office/drawing/2010/main" Requires="a14">
          <p:sp>
            <p:nvSpPr>
              <p:cNvPr id="4" name="Subtitle 2"/>
              <p:cNvSpPr txBox="1">
                <a:spLocks/>
              </p:cNvSpPr>
              <p:nvPr/>
            </p:nvSpPr>
            <p:spPr>
              <a:xfrm>
                <a:off x="152400" y="1327355"/>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371600" lvl="1" indent="-290513" algn="just">
                  <a:buFont typeface="Arial" pitchFamily="34" charset="0"/>
                  <a:buChar char="•"/>
                </a:pPr>
                <a:r>
                  <a:rPr lang="en-US" sz="2000" dirty="0" smtClean="0">
                    <a:solidFill>
                      <a:schemeClr val="tx1"/>
                    </a:solidFill>
                    <a:latin typeface="+mj-lt"/>
                  </a:rPr>
                  <a:t>The number of errors remaining in the product.</a:t>
                </a:r>
              </a:p>
              <a:p>
                <a:pPr marL="1371600" lvl="1" indent="-290513" algn="just">
                  <a:buFont typeface="Arial" pitchFamily="34" charset="0"/>
                  <a:buChar char="•"/>
                </a:pPr>
                <a:r>
                  <a:rPr lang="en-US" sz="2000" dirty="0">
                    <a:solidFill>
                      <a:schemeClr val="tx1"/>
                    </a:solidFill>
                    <a:latin typeface="+mj-lt"/>
                  </a:rPr>
                  <a:t>The effectiveness of the testing </a:t>
                </a:r>
                <a:r>
                  <a:rPr lang="en-US" sz="2000" dirty="0" smtClean="0">
                    <a:solidFill>
                      <a:schemeClr val="tx1"/>
                    </a:solidFill>
                    <a:latin typeface="+mj-lt"/>
                  </a:rPr>
                  <a:t>strategy</a:t>
                </a:r>
                <a:endParaRPr lang="en-US" sz="2000" dirty="0">
                  <a:solidFill>
                    <a:schemeClr val="tx1"/>
                  </a:solidFill>
                  <a:latin typeface="+mj-lt"/>
                </a:endParaRPr>
              </a:p>
              <a:p>
                <a:pPr marL="0" lvl="1" algn="just"/>
                <a:r>
                  <a:rPr lang="en-US" sz="2000" dirty="0" smtClean="0">
                    <a:solidFill>
                      <a:schemeClr val="tx1"/>
                    </a:solidFill>
                    <a:latin typeface="+mj-lt"/>
                  </a:rPr>
                  <a:t>Let, 	N=number of defects in the system</a:t>
                </a:r>
              </a:p>
              <a:p>
                <a:pPr marL="0" lvl="1" algn="just"/>
                <a:r>
                  <a:rPr lang="en-US" sz="2000" dirty="0" smtClean="0">
                    <a:solidFill>
                      <a:schemeClr val="tx1"/>
                    </a:solidFill>
                    <a:latin typeface="+mj-lt"/>
                  </a:rPr>
                  <a:t>	n=these defects found by testing</a:t>
                </a:r>
              </a:p>
              <a:p>
                <a:pPr marL="0" lvl="1" algn="just"/>
                <a:r>
                  <a:rPr lang="en-US" sz="2000" dirty="0" smtClean="0">
                    <a:solidFill>
                      <a:schemeClr val="tx1"/>
                    </a:solidFill>
                    <a:latin typeface="+mj-lt"/>
                  </a:rPr>
                  <a:t>	S=total number of seeded defects</a:t>
                </a:r>
              </a:p>
              <a:p>
                <a:pPr marL="0" lvl="1" algn="just"/>
                <a:r>
                  <a:rPr lang="en-US" sz="2000" dirty="0">
                    <a:solidFill>
                      <a:schemeClr val="tx1"/>
                    </a:solidFill>
                    <a:latin typeface="+mj-lt"/>
                  </a:rPr>
                  <a:t>	</a:t>
                </a:r>
                <a:r>
                  <a:rPr lang="en-US" sz="2000" dirty="0" smtClean="0">
                    <a:solidFill>
                      <a:schemeClr val="tx1"/>
                    </a:solidFill>
                    <a:latin typeface="+mj-lt"/>
                  </a:rPr>
                  <a:t>s=these defects found during testing. Therefore, we get </a:t>
                </a:r>
                <a14:m>
                  <m:oMath xmlns:m="http://schemas.openxmlformats.org/officeDocument/2006/math">
                    <m:f>
                      <m:fPr>
                        <m:ctrlPr>
                          <a:rPr lang="en-US" sz="2000" i="1" smtClean="0">
                            <a:solidFill>
                              <a:schemeClr val="tx1"/>
                            </a:solidFill>
                            <a:latin typeface="+mj-lt"/>
                          </a:rPr>
                        </m:ctrlPr>
                      </m:fPr>
                      <m:num>
                        <m:r>
                          <a:rPr lang="en-US" sz="2000" b="0" i="1" smtClean="0">
                            <a:solidFill>
                              <a:schemeClr val="tx1"/>
                            </a:solidFill>
                            <a:latin typeface="+mj-lt"/>
                          </a:rPr>
                          <m:t>𝑛</m:t>
                        </m:r>
                      </m:num>
                      <m:den>
                        <m:r>
                          <a:rPr lang="en-US" sz="2000" b="0" i="1" smtClean="0">
                            <a:solidFill>
                              <a:schemeClr val="tx1"/>
                            </a:solidFill>
                            <a:latin typeface="+mj-lt"/>
                          </a:rPr>
                          <m:t>𝑁</m:t>
                        </m:r>
                      </m:den>
                    </m:f>
                    <m:r>
                      <a:rPr lang="en-US" sz="2000" b="0" i="1" smtClean="0">
                        <a:solidFill>
                          <a:schemeClr val="tx1"/>
                        </a:solidFill>
                        <a:latin typeface="+mj-lt"/>
                      </a:rPr>
                      <m:t>=</m:t>
                    </m:r>
                    <m:f>
                      <m:fPr>
                        <m:ctrlPr>
                          <a:rPr lang="en-US" sz="2000" i="1">
                            <a:solidFill>
                              <a:schemeClr val="tx1"/>
                            </a:solidFill>
                            <a:latin typeface="+mj-lt"/>
                          </a:rPr>
                        </m:ctrlPr>
                      </m:fPr>
                      <m:num>
                        <m:r>
                          <a:rPr lang="en-US" sz="2000" b="0" i="1" smtClean="0">
                            <a:solidFill>
                              <a:schemeClr val="tx1"/>
                            </a:solidFill>
                            <a:latin typeface="+mj-lt"/>
                          </a:rPr>
                          <m:t>𝑠</m:t>
                        </m:r>
                      </m:num>
                      <m:den>
                        <m:r>
                          <a:rPr lang="en-US" sz="2000" b="0" i="1" smtClean="0">
                            <a:solidFill>
                              <a:schemeClr val="tx1"/>
                            </a:solidFill>
                            <a:latin typeface="+mj-lt"/>
                          </a:rPr>
                          <m:t>𝑆</m:t>
                        </m:r>
                      </m:den>
                    </m:f>
                  </m:oMath>
                </a14:m>
                <a:endParaRPr lang="en-US" sz="2000" dirty="0" smtClean="0">
                  <a:solidFill>
                    <a:schemeClr val="tx1"/>
                  </a:solidFill>
                  <a:latin typeface="+mj-lt"/>
                </a:endParaRPr>
              </a:p>
              <a:p>
                <a:pPr marL="0" lvl="1" algn="just"/>
                <a14:m>
                  <m:oMathPara xmlns:m="http://schemas.openxmlformats.org/officeDocument/2006/math">
                    <m:oMathParaPr>
                      <m:jc m:val="centerGroup"/>
                    </m:oMathParaPr>
                    <m:oMath xmlns:m="http://schemas.openxmlformats.org/officeDocument/2006/math">
                      <m:r>
                        <a:rPr lang="en-US" sz="2000" b="0" i="1" smtClean="0">
                          <a:solidFill>
                            <a:schemeClr val="tx1"/>
                          </a:solidFill>
                          <a:latin typeface="+mj-lt"/>
                        </a:rPr>
                        <m:t>𝑜𝑟</m:t>
                      </m:r>
                      <m:r>
                        <a:rPr lang="en-US" sz="2000" b="0" i="1" smtClean="0">
                          <a:solidFill>
                            <a:schemeClr val="tx1"/>
                          </a:solidFill>
                          <a:latin typeface="+mj-lt"/>
                        </a:rPr>
                        <m:t>,  </m:t>
                      </m:r>
                      <m:r>
                        <a:rPr lang="en-US" sz="2000" b="0" i="1" smtClean="0">
                          <a:solidFill>
                            <a:schemeClr val="tx1"/>
                          </a:solidFill>
                          <a:latin typeface="+mj-lt"/>
                        </a:rPr>
                        <m:t>𝑁</m:t>
                      </m:r>
                      <m:r>
                        <a:rPr lang="en-US" sz="2000" b="0" i="1" smtClean="0">
                          <a:solidFill>
                            <a:schemeClr val="tx1"/>
                          </a:solidFill>
                          <a:latin typeface="+mj-lt"/>
                        </a:rPr>
                        <m:t>=</m:t>
                      </m:r>
                      <m:r>
                        <a:rPr lang="en-US" sz="2000" b="0" i="1" smtClean="0">
                          <a:solidFill>
                            <a:schemeClr val="tx1"/>
                          </a:solidFill>
                          <a:latin typeface="+mj-lt"/>
                        </a:rPr>
                        <m:t>𝑆</m:t>
                      </m:r>
                      <m:r>
                        <a:rPr lang="en-US" sz="2000" b="0" i="1" smtClean="0">
                          <a:solidFill>
                            <a:schemeClr val="tx1"/>
                          </a:solidFill>
                          <a:latin typeface="+mj-lt"/>
                        </a:rPr>
                        <m:t> ×</m:t>
                      </m:r>
                      <m:f>
                        <m:fPr>
                          <m:ctrlPr>
                            <a:rPr lang="en-US" sz="2000" i="1" smtClean="0">
                              <a:solidFill>
                                <a:schemeClr val="tx1"/>
                              </a:solidFill>
                              <a:latin typeface="+mj-lt"/>
                            </a:rPr>
                          </m:ctrlPr>
                        </m:fPr>
                        <m:num>
                          <m:r>
                            <a:rPr lang="en-US" sz="2000" b="0" i="1" smtClean="0">
                              <a:solidFill>
                                <a:schemeClr val="tx1"/>
                              </a:solidFill>
                              <a:latin typeface="+mj-lt"/>
                            </a:rPr>
                            <m:t>𝑛</m:t>
                          </m:r>
                        </m:num>
                        <m:den>
                          <m:r>
                            <a:rPr lang="en-US" sz="2000" b="0" i="1" smtClean="0">
                              <a:solidFill>
                                <a:schemeClr val="tx1"/>
                              </a:solidFill>
                              <a:latin typeface="+mj-lt"/>
                            </a:rPr>
                            <m:t>𝑠</m:t>
                          </m:r>
                        </m:den>
                      </m:f>
                    </m:oMath>
                  </m:oMathPara>
                </a14:m>
                <a:endParaRPr lang="en-US" sz="2000" dirty="0" smtClean="0">
                  <a:solidFill>
                    <a:schemeClr val="tx1"/>
                  </a:solidFill>
                  <a:latin typeface="+mj-lt"/>
                </a:endParaRPr>
              </a:p>
              <a:p>
                <a:pPr marL="0" lvl="1" algn="just"/>
                <a:r>
                  <a:rPr lang="en-US" sz="2000" dirty="0">
                    <a:solidFill>
                      <a:schemeClr val="tx1"/>
                    </a:solidFill>
                    <a:latin typeface="+mj-lt"/>
                  </a:rPr>
                  <a:t>Defects still remaining in the program after testing can be given </a:t>
                </a:r>
                <a:r>
                  <a:rPr lang="en-US" sz="2000" dirty="0" smtClean="0">
                    <a:solidFill>
                      <a:schemeClr val="tx1"/>
                    </a:solidFill>
                    <a:latin typeface="+mj-lt"/>
                  </a:rPr>
                  <a:t>by:</a:t>
                </a:r>
              </a:p>
              <a:p>
                <a:pPr marL="0" lvl="1" algn="just"/>
                <a:r>
                  <a:rPr lang="en-US" sz="2000" dirty="0" smtClean="0">
                    <a:solidFill>
                      <a:schemeClr val="tx1"/>
                    </a:solidFill>
                    <a:latin typeface="+mj-lt"/>
                  </a:rPr>
                  <a:t> 				</a:t>
                </a:r>
                <a14:m>
                  <m:oMath xmlns:m="http://schemas.openxmlformats.org/officeDocument/2006/math">
                    <m:r>
                      <m:rPr>
                        <m:sty m:val="p"/>
                      </m:rPr>
                      <a:rPr lang="en-US" sz="2000" b="0" i="0" smtClean="0">
                        <a:solidFill>
                          <a:schemeClr val="tx1"/>
                        </a:solidFill>
                        <a:latin typeface="+mj-lt"/>
                      </a:rPr>
                      <m:t>N</m:t>
                    </m:r>
                    <m:r>
                      <a:rPr lang="en-US" sz="2000" b="0" i="0" smtClean="0">
                        <a:solidFill>
                          <a:schemeClr val="tx1"/>
                        </a:solidFill>
                        <a:latin typeface="+mj-lt"/>
                      </a:rPr>
                      <m:t>−</m:t>
                    </m:r>
                    <m:r>
                      <a:rPr lang="en-US" sz="2000" b="0" i="1" smtClean="0">
                        <a:solidFill>
                          <a:schemeClr val="tx1"/>
                        </a:solidFill>
                        <a:latin typeface="+mj-lt"/>
                      </a:rPr>
                      <m:t>𝑛</m:t>
                    </m:r>
                    <m:r>
                      <a:rPr lang="en-US" sz="2000" b="0" i="1" smtClean="0">
                        <a:solidFill>
                          <a:schemeClr val="tx1"/>
                        </a:solidFill>
                        <a:latin typeface="+mj-lt"/>
                      </a:rPr>
                      <m:t>=</m:t>
                    </m:r>
                    <m:r>
                      <a:rPr lang="en-US" sz="2000" b="0" i="1" smtClean="0">
                        <a:solidFill>
                          <a:schemeClr val="tx1"/>
                        </a:solidFill>
                        <a:latin typeface="+mj-lt"/>
                      </a:rPr>
                      <m:t>𝑛</m:t>
                    </m:r>
                    <m:r>
                      <a:rPr lang="en-US" sz="2000" i="1">
                        <a:solidFill>
                          <a:schemeClr val="tx1"/>
                        </a:solidFill>
                        <a:latin typeface="+mj-lt"/>
                        <a:ea typeface="Cambria Math"/>
                      </a:rPr>
                      <m:t>×</m:t>
                    </m:r>
                    <m:f>
                      <m:fPr>
                        <m:ctrlPr>
                          <a:rPr lang="en-US" sz="2000" i="1" smtClean="0">
                            <a:solidFill>
                              <a:schemeClr val="tx1"/>
                            </a:solidFill>
                            <a:latin typeface="+mj-lt"/>
                          </a:rPr>
                        </m:ctrlPr>
                      </m:fPr>
                      <m:num>
                        <m:d>
                          <m:dPr>
                            <m:ctrlPr>
                              <a:rPr lang="en-US" sz="2000" b="0" i="1" smtClean="0">
                                <a:solidFill>
                                  <a:schemeClr val="tx1"/>
                                </a:solidFill>
                                <a:latin typeface="+mj-lt"/>
                              </a:rPr>
                            </m:ctrlPr>
                          </m:dPr>
                          <m:e>
                            <m:r>
                              <a:rPr lang="en-US" sz="2000" b="0" i="1" smtClean="0">
                                <a:solidFill>
                                  <a:schemeClr val="tx1"/>
                                </a:solidFill>
                                <a:latin typeface="+mj-lt"/>
                              </a:rPr>
                              <m:t>𝑆</m:t>
                            </m:r>
                            <m:r>
                              <a:rPr lang="en-US" sz="2000" b="0" i="1" smtClean="0">
                                <a:solidFill>
                                  <a:schemeClr val="tx1"/>
                                </a:solidFill>
                                <a:latin typeface="+mj-lt"/>
                              </a:rPr>
                              <m:t>−1</m:t>
                            </m:r>
                          </m:e>
                        </m:d>
                      </m:num>
                      <m:den>
                        <m:r>
                          <a:rPr lang="en-US" sz="2000" b="0" i="1" smtClean="0">
                            <a:solidFill>
                              <a:schemeClr val="tx1"/>
                            </a:solidFill>
                            <a:latin typeface="+mj-lt"/>
                          </a:rPr>
                          <m:t>𝑠</m:t>
                        </m:r>
                      </m:den>
                    </m:f>
                  </m:oMath>
                </a14:m>
                <a:endParaRPr lang="en-US" sz="2000" dirty="0" smtClean="0">
                  <a:solidFill>
                    <a:schemeClr val="tx1"/>
                  </a:solidFill>
                  <a:latin typeface="+mj-lt"/>
                </a:endParaRPr>
              </a:p>
              <a:p>
                <a:pPr marL="342900" lvl="1" indent="-342900" algn="just">
                  <a:buFontTx/>
                  <a:buChar char="-"/>
                </a:pPr>
                <a:r>
                  <a:rPr lang="en-US" sz="2000" dirty="0" smtClean="0">
                    <a:solidFill>
                      <a:schemeClr val="tx1"/>
                    </a:solidFill>
                    <a:latin typeface="+mj-lt"/>
                  </a:rPr>
                  <a:t>This methods works well only if you seeded errors occurs actually occurs frequently. So it is difficult to predict type of errors that exist in a software. You can only estimate such errors by analyzing historical data collected from similar projects.</a:t>
                </a:r>
              </a:p>
              <a:p>
                <a:pPr marL="0" lvl="1" algn="just"/>
                <a:r>
                  <a:rPr lang="en-US" sz="2000" dirty="0" smtClean="0">
                    <a:solidFill>
                      <a:schemeClr val="tx1"/>
                    </a:solidFill>
                    <a:latin typeface="+mj-lt"/>
                  </a:rPr>
                  <a:t>=========================== END OF CHAPTER =========================</a:t>
                </a:r>
              </a:p>
            </p:txBody>
          </p:sp>
        </mc:Choice>
        <mc:Fallback>
          <p:sp>
            <p:nvSpPr>
              <p:cNvPr id="4" name="Subtitle 2"/>
              <p:cNvSpPr txBox="1">
                <a:spLocks noRot="1" noChangeAspect="1" noMove="1" noResize="1" noEditPoints="1" noAdjustHandles="1" noChangeArrowheads="1" noChangeShapeType="1" noTextEdit="1"/>
              </p:cNvSpPr>
              <p:nvPr/>
            </p:nvSpPr>
            <p:spPr>
              <a:xfrm>
                <a:off x="152400" y="1327355"/>
                <a:ext cx="8763000" cy="5454445"/>
              </a:xfrm>
              <a:prstGeom prst="rect">
                <a:avLst/>
              </a:prstGeom>
              <a:blipFill rotWithShape="1">
                <a:blip r:embed="rId3"/>
                <a:stretch>
                  <a:fillRect l="-625" t="-446" r="-1181" b="-1226"/>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79531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6.2 Coding: Coding Standards and Guidelines</a:t>
            </a:r>
            <a:endParaRPr lang="en-US" sz="2400" b="1" dirty="0" smtClean="0">
              <a:solidFill>
                <a:schemeClr val="tx1"/>
              </a:solidFill>
            </a:endParaRPr>
          </a:p>
          <a:p>
            <a:pPr algn="l"/>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000" b="1" u="sng" dirty="0" smtClean="0">
                <a:solidFill>
                  <a:schemeClr val="tx1"/>
                </a:solidFill>
              </a:rPr>
              <a:t>Coding Guidelines</a:t>
            </a:r>
            <a:endParaRPr lang="en-US" sz="1600" b="1" u="sng" dirty="0" smtClean="0">
              <a:solidFill>
                <a:schemeClr val="tx1"/>
              </a:solidFill>
            </a:endParaRPr>
          </a:p>
          <a:p>
            <a:pPr marL="457200" indent="-457200" algn="just">
              <a:buAutoNum type="arabicPeriod"/>
            </a:pPr>
            <a:r>
              <a:rPr lang="en-US" sz="2000" dirty="0" smtClean="0">
                <a:solidFill>
                  <a:schemeClr val="tx1"/>
                </a:solidFill>
              </a:rPr>
              <a:t>Do not use a coding style that is too clever or too difficult to understand</a:t>
            </a:r>
          </a:p>
          <a:p>
            <a:pPr marL="457200" indent="-457200" algn="just">
              <a:buAutoNum type="arabicPeriod"/>
            </a:pPr>
            <a:r>
              <a:rPr lang="en-US" sz="2000" dirty="0" smtClean="0">
                <a:solidFill>
                  <a:schemeClr val="tx1"/>
                </a:solidFill>
              </a:rPr>
              <a:t>Avoid </a:t>
            </a:r>
            <a:r>
              <a:rPr lang="en-US" sz="2000" dirty="0">
                <a:solidFill>
                  <a:schemeClr val="tx1"/>
                </a:solidFill>
              </a:rPr>
              <a:t>obscure side </a:t>
            </a:r>
            <a:r>
              <a:rPr lang="en-US" sz="2000" dirty="0" smtClean="0">
                <a:solidFill>
                  <a:schemeClr val="tx1"/>
                </a:solidFill>
              </a:rPr>
              <a:t>effects.</a:t>
            </a:r>
          </a:p>
          <a:p>
            <a:pPr algn="just"/>
            <a:r>
              <a:rPr lang="en-US" sz="2000" dirty="0" smtClean="0">
                <a:solidFill>
                  <a:schemeClr val="tx1"/>
                </a:solidFill>
              </a:rPr>
              <a:t>	- value of a global variable is changed.</a:t>
            </a:r>
          </a:p>
          <a:p>
            <a:pPr algn="just"/>
            <a:r>
              <a:rPr lang="en-US" sz="2000" dirty="0" smtClean="0">
                <a:solidFill>
                  <a:schemeClr val="tx1"/>
                </a:solidFill>
              </a:rPr>
              <a:t>	- some file I/O is performed obscurely.</a:t>
            </a:r>
          </a:p>
          <a:p>
            <a:pPr algn="just"/>
            <a:r>
              <a:rPr lang="en-US" sz="2000" dirty="0" smtClean="0">
                <a:solidFill>
                  <a:schemeClr val="tx1"/>
                </a:solidFill>
              </a:rPr>
              <a:t>	- modification to the parameters passed by reference.</a:t>
            </a:r>
          </a:p>
          <a:p>
            <a:pPr marL="457200" indent="-457200" algn="just">
              <a:buFont typeface="+mj-lt"/>
              <a:buAutoNum type="arabicPeriod" startAt="3"/>
            </a:pPr>
            <a:r>
              <a:rPr lang="en-US" sz="2000" dirty="0" smtClean="0">
                <a:solidFill>
                  <a:schemeClr val="tx1"/>
                </a:solidFill>
              </a:rPr>
              <a:t>Do </a:t>
            </a:r>
            <a:r>
              <a:rPr lang="en-US" sz="2000" dirty="0">
                <a:solidFill>
                  <a:schemeClr val="tx1"/>
                </a:solidFill>
              </a:rPr>
              <a:t>not use an identifier for multiple </a:t>
            </a:r>
            <a:r>
              <a:rPr lang="en-US" sz="2000" dirty="0" smtClean="0">
                <a:solidFill>
                  <a:schemeClr val="tx1"/>
                </a:solidFill>
              </a:rPr>
              <a:t>purposes.</a:t>
            </a:r>
          </a:p>
          <a:p>
            <a:pPr algn="just"/>
            <a:r>
              <a:rPr lang="en-US" sz="2000" dirty="0" smtClean="0">
                <a:solidFill>
                  <a:schemeClr val="tx1"/>
                </a:solidFill>
              </a:rPr>
              <a:t>	problems of using an identifier multiple times:</a:t>
            </a:r>
          </a:p>
          <a:p>
            <a:pPr algn="just"/>
            <a:r>
              <a:rPr lang="en-US" sz="2000" dirty="0">
                <a:solidFill>
                  <a:schemeClr val="tx1"/>
                </a:solidFill>
              </a:rPr>
              <a:t>	</a:t>
            </a:r>
            <a:r>
              <a:rPr lang="en-US" sz="2000" dirty="0" smtClean="0">
                <a:solidFill>
                  <a:schemeClr val="tx1"/>
                </a:solidFill>
              </a:rPr>
              <a:t>- use of one identifier for multiple purpose leads to confusion.</a:t>
            </a:r>
          </a:p>
          <a:p>
            <a:pPr algn="just"/>
            <a:r>
              <a:rPr lang="en-US" sz="2000" dirty="0">
                <a:solidFill>
                  <a:schemeClr val="tx1"/>
                </a:solidFill>
              </a:rPr>
              <a:t>	</a:t>
            </a:r>
            <a:r>
              <a:rPr lang="en-US" sz="2000" dirty="0" smtClean="0">
                <a:solidFill>
                  <a:schemeClr val="tx1"/>
                </a:solidFill>
              </a:rPr>
              <a:t>-  Future enhancement will be more difficult.</a:t>
            </a:r>
          </a:p>
          <a:p>
            <a:pPr marL="457200" indent="-457200" algn="just">
              <a:buFont typeface="+mj-lt"/>
              <a:buAutoNum type="arabicPeriod" startAt="4"/>
            </a:pPr>
            <a:r>
              <a:rPr lang="en-US" sz="2000" dirty="0" smtClean="0">
                <a:solidFill>
                  <a:schemeClr val="tx1"/>
                </a:solidFill>
              </a:rPr>
              <a:t>Code Should be well documented (1 comment / 3 source code line)</a:t>
            </a:r>
          </a:p>
          <a:p>
            <a:pPr marL="457200" indent="-457200" algn="just">
              <a:buFont typeface="+mj-lt"/>
              <a:buAutoNum type="arabicPeriod" startAt="4"/>
            </a:pPr>
            <a:r>
              <a:rPr lang="en-US" sz="2000" dirty="0" smtClean="0">
                <a:solidFill>
                  <a:schemeClr val="tx1"/>
                </a:solidFill>
              </a:rPr>
              <a:t>Length of any function should not exceed 10 source code line.</a:t>
            </a:r>
          </a:p>
          <a:p>
            <a:pPr marL="457200" indent="-457200" algn="just">
              <a:buFont typeface="+mj-lt"/>
              <a:buAutoNum type="arabicPeriod" startAt="4"/>
            </a:pPr>
            <a:r>
              <a:rPr lang="en-US" sz="2000" dirty="0" smtClean="0">
                <a:solidFill>
                  <a:schemeClr val="tx1"/>
                </a:solidFill>
              </a:rPr>
              <a:t>Do not use GOTO Statement.</a:t>
            </a:r>
            <a:endParaRPr lang="en-US" sz="2000" dirty="0">
              <a:solidFill>
                <a:schemeClr val="tx1"/>
              </a:solidFill>
            </a:endParaRPr>
          </a:p>
        </p:txBody>
      </p:sp>
    </p:spTree>
    <p:extLst>
      <p:ext uri="{BB962C8B-B14F-4D97-AF65-F5344CB8AC3E}">
        <p14:creationId xmlns:p14="http://schemas.microsoft.com/office/powerpoint/2010/main" val="324734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6.3 Code Review</a:t>
            </a:r>
            <a:endParaRPr lang="en-US" sz="2400" b="1" dirty="0" smtClean="0">
              <a:solidFill>
                <a:schemeClr val="tx1"/>
              </a:solidFill>
            </a:endParaRPr>
          </a:p>
          <a:p>
            <a:pPr algn="l"/>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buFontTx/>
              <a:buChar char="-"/>
            </a:pPr>
            <a:r>
              <a:rPr lang="en-US" sz="2000" dirty="0" smtClean="0">
                <a:solidFill>
                  <a:schemeClr val="tx1"/>
                </a:solidFill>
              </a:rPr>
              <a:t>Code review will be carried out when the module is successfully compiled (i.e. all syntax error is removed). Code reviews are extremely cost-effective strategies for eliminating coding errors and for producing high quality code.</a:t>
            </a:r>
          </a:p>
          <a:p>
            <a:pPr marL="285750" indent="-285750" algn="just">
              <a:buFontTx/>
              <a:buChar char="-"/>
            </a:pPr>
            <a:r>
              <a:rPr lang="en-US" sz="2000" dirty="0" smtClean="0">
                <a:solidFill>
                  <a:schemeClr val="tx1"/>
                </a:solidFill>
              </a:rPr>
              <a:t>Normally, there are two following types of reviews are carried out:</a:t>
            </a:r>
          </a:p>
          <a:p>
            <a:pPr algn="just"/>
            <a:r>
              <a:rPr lang="en-US" sz="2000" dirty="0">
                <a:solidFill>
                  <a:schemeClr val="tx1"/>
                </a:solidFill>
              </a:rPr>
              <a:t>	</a:t>
            </a:r>
            <a:r>
              <a:rPr lang="en-US" sz="2000" dirty="0" smtClean="0">
                <a:solidFill>
                  <a:schemeClr val="tx1"/>
                </a:solidFill>
              </a:rPr>
              <a:t>(1) Code walkthrough 	and 	(2) Code Inspection</a:t>
            </a:r>
          </a:p>
          <a:p>
            <a:pPr algn="just"/>
            <a:r>
              <a:rPr lang="en-US" sz="2000" b="1" dirty="0" smtClean="0">
                <a:solidFill>
                  <a:schemeClr val="tx1"/>
                </a:solidFill>
              </a:rPr>
              <a:t>(1) </a:t>
            </a:r>
            <a:r>
              <a:rPr lang="en-US" sz="2000" b="1" u="sng" dirty="0" smtClean="0">
                <a:solidFill>
                  <a:schemeClr val="tx1"/>
                </a:solidFill>
              </a:rPr>
              <a:t>Code Walkthrough</a:t>
            </a:r>
          </a:p>
          <a:p>
            <a:pPr algn="just"/>
            <a:r>
              <a:rPr lang="en-US" sz="2000" dirty="0" smtClean="0">
                <a:solidFill>
                  <a:schemeClr val="tx1"/>
                </a:solidFill>
              </a:rPr>
              <a:t>The Main objective of code walkthrough is to discover the algorithmic and logical errors in the code.</a:t>
            </a:r>
          </a:p>
          <a:p>
            <a:pPr marL="342900" indent="-342900" algn="just">
              <a:buFontTx/>
              <a:buChar char="-"/>
            </a:pPr>
            <a:r>
              <a:rPr lang="en-US" sz="2000" dirty="0" smtClean="0">
                <a:solidFill>
                  <a:schemeClr val="tx1"/>
                </a:solidFill>
              </a:rPr>
              <a:t>Give the compiled code to few development member before walk through meeting. Each member will select some test case, apply it on the code and note the traces of execution.</a:t>
            </a:r>
          </a:p>
          <a:p>
            <a:pPr marL="342900" indent="-342900" algn="just">
              <a:buFontTx/>
              <a:buChar char="-"/>
            </a:pPr>
            <a:r>
              <a:rPr lang="en-US" sz="2000" dirty="0" smtClean="0">
                <a:solidFill>
                  <a:schemeClr val="tx1"/>
                </a:solidFill>
              </a:rPr>
              <a:t>In the meeting of code walkthrough they will discuss about their findings.</a:t>
            </a:r>
          </a:p>
          <a:p>
            <a:pPr marL="342900" indent="-342900" algn="just">
              <a:buFontTx/>
              <a:buChar char="-"/>
            </a:pPr>
            <a:r>
              <a:rPr lang="en-US" sz="2000" dirty="0" smtClean="0">
                <a:solidFill>
                  <a:schemeClr val="tx1"/>
                </a:solidFill>
              </a:rPr>
              <a:t>There are some guidelines for code walkthrough however code walk through is based on personal experience, common sense and other subjective factors. Some guidelines are:</a:t>
            </a:r>
            <a:endParaRPr lang="en-US" sz="2000" dirty="0">
              <a:solidFill>
                <a:schemeClr val="tx1"/>
              </a:solidFill>
            </a:endParaRPr>
          </a:p>
        </p:txBody>
      </p:sp>
    </p:spTree>
    <p:extLst>
      <p:ext uri="{BB962C8B-B14F-4D97-AF65-F5344CB8AC3E}">
        <p14:creationId xmlns:p14="http://schemas.microsoft.com/office/powerpoint/2010/main" val="2390114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6.3 Code Review</a:t>
            </a:r>
            <a:endParaRPr lang="en-US" sz="2400" b="1" dirty="0" smtClean="0">
              <a:solidFill>
                <a:schemeClr val="tx1"/>
              </a:solidFill>
            </a:endParaRPr>
          </a:p>
          <a:p>
            <a:pPr algn="l"/>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mj-lt"/>
              <a:buAutoNum type="alphaLcParenR"/>
            </a:pPr>
            <a:r>
              <a:rPr lang="en-US" sz="2000" dirty="0" smtClean="0">
                <a:solidFill>
                  <a:schemeClr val="tx1"/>
                </a:solidFill>
              </a:rPr>
              <a:t>The team member of code walkthrough should consist of 3 to 7 members only.</a:t>
            </a:r>
          </a:p>
          <a:p>
            <a:pPr marL="457200" indent="-457200" algn="just">
              <a:buFont typeface="+mj-lt"/>
              <a:buAutoNum type="alphaLcParenR"/>
            </a:pPr>
            <a:r>
              <a:rPr lang="en-US" sz="2000" dirty="0" smtClean="0">
                <a:solidFill>
                  <a:schemeClr val="tx1"/>
                </a:solidFill>
              </a:rPr>
              <a:t>Discuss about discovery of errors. Avoid discussion of how to solve it</a:t>
            </a:r>
          </a:p>
          <a:p>
            <a:pPr marL="457200" indent="-457200" algn="just">
              <a:buFont typeface="+mj-lt"/>
              <a:buAutoNum type="alphaLcParenR"/>
            </a:pPr>
            <a:r>
              <a:rPr lang="en-US" sz="2000" dirty="0" smtClean="0">
                <a:solidFill>
                  <a:schemeClr val="tx1"/>
                </a:solidFill>
              </a:rPr>
              <a:t>Manager should not attend the meeting so engineers won’t feel that they are being watched or evaluated.</a:t>
            </a:r>
            <a:endParaRPr lang="en-US" sz="2000" dirty="0">
              <a:solidFill>
                <a:schemeClr val="tx1"/>
              </a:solidFill>
            </a:endParaRPr>
          </a:p>
          <a:p>
            <a:pPr algn="just"/>
            <a:r>
              <a:rPr lang="en-US" sz="2000" b="1" dirty="0" smtClean="0">
                <a:solidFill>
                  <a:schemeClr val="tx1"/>
                </a:solidFill>
              </a:rPr>
              <a:t>(2) </a:t>
            </a:r>
            <a:r>
              <a:rPr lang="en-US" sz="2000" b="1" u="sng" dirty="0" smtClean="0">
                <a:solidFill>
                  <a:schemeClr val="tx1"/>
                </a:solidFill>
              </a:rPr>
              <a:t>Code Inspection</a:t>
            </a:r>
          </a:p>
          <a:p>
            <a:pPr marL="342900" indent="-342900" algn="just">
              <a:buFontTx/>
              <a:buChar char="-"/>
            </a:pPr>
            <a:r>
              <a:rPr lang="en-US" sz="2000" dirty="0" smtClean="0">
                <a:solidFill>
                  <a:schemeClr val="tx1"/>
                </a:solidFill>
              </a:rPr>
              <a:t>During </a:t>
            </a:r>
            <a:r>
              <a:rPr lang="en-US" sz="2000" dirty="0">
                <a:solidFill>
                  <a:schemeClr val="tx1"/>
                </a:solidFill>
              </a:rPr>
              <a:t>code inspection, the code is examined for the presence of </a:t>
            </a:r>
            <a:r>
              <a:rPr lang="en-US" sz="2000" dirty="0" smtClean="0">
                <a:solidFill>
                  <a:schemeClr val="tx1"/>
                </a:solidFill>
              </a:rPr>
              <a:t>some common </a:t>
            </a:r>
            <a:r>
              <a:rPr lang="en-US" sz="2000" dirty="0">
                <a:solidFill>
                  <a:schemeClr val="tx1"/>
                </a:solidFill>
              </a:rPr>
              <a:t>programming errors. This is in contrast to the hand simulation </a:t>
            </a:r>
            <a:r>
              <a:rPr lang="en-US" sz="2000" dirty="0" smtClean="0">
                <a:solidFill>
                  <a:schemeClr val="tx1"/>
                </a:solidFill>
              </a:rPr>
              <a:t>of code </a:t>
            </a:r>
            <a:r>
              <a:rPr lang="en-US" sz="2000" dirty="0">
                <a:solidFill>
                  <a:schemeClr val="tx1"/>
                </a:solidFill>
              </a:rPr>
              <a:t>execution carried out during code walkthroughs</a:t>
            </a:r>
            <a:r>
              <a:rPr lang="en-US" sz="2000" dirty="0" smtClean="0">
                <a:solidFill>
                  <a:schemeClr val="tx1"/>
                </a:solidFill>
              </a:rPr>
              <a:t>.</a:t>
            </a:r>
          </a:p>
          <a:p>
            <a:pPr marL="342900" indent="-342900" algn="just">
              <a:buFontTx/>
              <a:buChar char="-"/>
            </a:pPr>
            <a:r>
              <a:rPr lang="en-US" sz="2000" dirty="0" smtClean="0">
                <a:solidFill>
                  <a:schemeClr val="tx1"/>
                </a:solidFill>
              </a:rPr>
              <a:t>The </a:t>
            </a:r>
            <a:r>
              <a:rPr lang="en-US" sz="2000" dirty="0">
                <a:solidFill>
                  <a:schemeClr val="tx1"/>
                </a:solidFill>
              </a:rPr>
              <a:t>principal aim of code inspection is to check for the presence of some </a:t>
            </a:r>
            <a:r>
              <a:rPr lang="en-US" sz="2000" dirty="0" smtClean="0">
                <a:solidFill>
                  <a:schemeClr val="tx1"/>
                </a:solidFill>
              </a:rPr>
              <a:t>common types </a:t>
            </a:r>
            <a:r>
              <a:rPr lang="en-US" sz="2000" dirty="0">
                <a:solidFill>
                  <a:schemeClr val="tx1"/>
                </a:solidFill>
              </a:rPr>
              <a:t>of errors that usually creep into code due to programmer mistakes </a:t>
            </a:r>
            <a:r>
              <a:rPr lang="en-US" sz="2000" dirty="0" smtClean="0">
                <a:solidFill>
                  <a:schemeClr val="tx1"/>
                </a:solidFill>
              </a:rPr>
              <a:t>and oversights </a:t>
            </a:r>
            <a:r>
              <a:rPr lang="en-US" sz="2000" dirty="0">
                <a:solidFill>
                  <a:schemeClr val="tx1"/>
                </a:solidFill>
              </a:rPr>
              <a:t>and to check whether coding standards have been adhered to</a:t>
            </a:r>
            <a:r>
              <a:rPr lang="en-US" sz="2000" dirty="0" smtClean="0">
                <a:solidFill>
                  <a:schemeClr val="tx1"/>
                </a:solidFill>
              </a:rPr>
              <a:t>.</a:t>
            </a:r>
          </a:p>
          <a:p>
            <a:pPr marL="342900" indent="-342900" algn="just">
              <a:buFontTx/>
              <a:buChar char="-"/>
            </a:pPr>
            <a:r>
              <a:rPr lang="en-US" sz="2000" dirty="0" smtClean="0">
                <a:solidFill>
                  <a:schemeClr val="tx1"/>
                </a:solidFill>
              </a:rPr>
              <a:t>Some Examples of classical programming errors:</a:t>
            </a:r>
          </a:p>
          <a:p>
            <a:pPr marL="457200" indent="-457200" algn="just">
              <a:buFont typeface="+mj-lt"/>
              <a:buAutoNum type="arabicParenR"/>
            </a:pPr>
            <a:r>
              <a:rPr lang="en-US" sz="2000" dirty="0" smtClean="0">
                <a:solidFill>
                  <a:schemeClr val="tx1"/>
                </a:solidFill>
              </a:rPr>
              <a:t>Use of uninitialized variable.</a:t>
            </a:r>
          </a:p>
          <a:p>
            <a:pPr marL="457200" indent="-457200" algn="just">
              <a:buFont typeface="+mj-lt"/>
              <a:buAutoNum type="arabicParenR"/>
            </a:pPr>
            <a:r>
              <a:rPr lang="en-US" sz="2000" dirty="0" smtClean="0">
                <a:solidFill>
                  <a:schemeClr val="tx1"/>
                </a:solidFill>
              </a:rPr>
              <a:t>Jump into loops.</a:t>
            </a:r>
          </a:p>
          <a:p>
            <a:pPr algn="just"/>
            <a:endParaRPr lang="en-US" sz="2000" dirty="0" smtClean="0">
              <a:solidFill>
                <a:schemeClr val="tx1"/>
              </a:solidFill>
            </a:endParaRPr>
          </a:p>
        </p:txBody>
      </p:sp>
    </p:spTree>
    <p:extLst>
      <p:ext uri="{BB962C8B-B14F-4D97-AF65-F5344CB8AC3E}">
        <p14:creationId xmlns:p14="http://schemas.microsoft.com/office/powerpoint/2010/main" val="2414091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6.3 Code Review</a:t>
            </a:r>
            <a:endParaRPr lang="en-US" sz="2400" b="1" dirty="0" smtClean="0">
              <a:solidFill>
                <a:schemeClr val="tx1"/>
              </a:solidFill>
            </a:endParaRPr>
          </a:p>
          <a:p>
            <a:pPr algn="l"/>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mj-lt"/>
              <a:buAutoNum type="arabicParenR" startAt="3"/>
            </a:pPr>
            <a:r>
              <a:rPr lang="en-US" sz="2000" dirty="0" smtClean="0">
                <a:solidFill>
                  <a:schemeClr val="tx1"/>
                </a:solidFill>
              </a:rPr>
              <a:t>Non-terminating loops (infinite loops)</a:t>
            </a:r>
          </a:p>
          <a:p>
            <a:pPr marL="457200" indent="-457200" algn="just">
              <a:buFont typeface="+mj-lt"/>
              <a:buAutoNum type="arabicParenR" startAt="3"/>
            </a:pPr>
            <a:r>
              <a:rPr lang="en-US" sz="2000" dirty="0">
                <a:solidFill>
                  <a:schemeClr val="tx1"/>
                </a:solidFill>
              </a:rPr>
              <a:t>Incompatible assignments.</a:t>
            </a:r>
          </a:p>
          <a:p>
            <a:pPr marL="457200" indent="-457200" algn="just">
              <a:buFont typeface="+mj-lt"/>
              <a:buAutoNum type="arabicParenR" startAt="3"/>
            </a:pPr>
            <a:r>
              <a:rPr lang="en-US" sz="2000" dirty="0">
                <a:solidFill>
                  <a:schemeClr val="tx1"/>
                </a:solidFill>
              </a:rPr>
              <a:t>Array indices out of bounds.</a:t>
            </a:r>
          </a:p>
          <a:p>
            <a:pPr marL="457200" indent="-457200" algn="just">
              <a:buFont typeface="+mj-lt"/>
              <a:buAutoNum type="arabicParenR" startAt="3"/>
            </a:pPr>
            <a:r>
              <a:rPr lang="en-US" sz="2000" dirty="0">
                <a:solidFill>
                  <a:schemeClr val="tx1"/>
                </a:solidFill>
              </a:rPr>
              <a:t>Improper storage allocation and </a:t>
            </a:r>
            <a:r>
              <a:rPr lang="en-US" sz="2000" dirty="0" smtClean="0">
                <a:solidFill>
                  <a:schemeClr val="tx1"/>
                </a:solidFill>
              </a:rPr>
              <a:t>de-allocation</a:t>
            </a:r>
            <a:r>
              <a:rPr lang="en-US" sz="2000" dirty="0">
                <a:solidFill>
                  <a:schemeClr val="tx1"/>
                </a:solidFill>
              </a:rPr>
              <a:t>.</a:t>
            </a:r>
          </a:p>
          <a:p>
            <a:pPr marL="457200" indent="-457200" algn="just">
              <a:buFont typeface="+mj-lt"/>
              <a:buAutoNum type="arabicParenR" startAt="3"/>
            </a:pPr>
            <a:r>
              <a:rPr lang="en-US" sz="2000" dirty="0">
                <a:solidFill>
                  <a:schemeClr val="tx1"/>
                </a:solidFill>
              </a:rPr>
              <a:t>Mismatch between actual and formal parameter in procedure calls.</a:t>
            </a:r>
          </a:p>
          <a:p>
            <a:pPr marL="457200" indent="-457200" algn="just">
              <a:buFont typeface="+mj-lt"/>
              <a:buAutoNum type="arabicParenR" startAt="3"/>
            </a:pPr>
            <a:r>
              <a:rPr lang="en-US" sz="2000" dirty="0">
                <a:solidFill>
                  <a:schemeClr val="tx1"/>
                </a:solidFill>
              </a:rPr>
              <a:t>Use of incorrect logical operators or incorrect precedence </a:t>
            </a:r>
            <a:r>
              <a:rPr lang="en-US" sz="2000" dirty="0" smtClean="0">
                <a:solidFill>
                  <a:schemeClr val="tx1"/>
                </a:solidFill>
              </a:rPr>
              <a:t>among operators</a:t>
            </a:r>
            <a:r>
              <a:rPr lang="en-US" sz="2000" dirty="0">
                <a:solidFill>
                  <a:schemeClr val="tx1"/>
                </a:solidFill>
              </a:rPr>
              <a:t>.</a:t>
            </a:r>
          </a:p>
          <a:p>
            <a:pPr marL="457200" indent="-457200" algn="just">
              <a:buFont typeface="+mj-lt"/>
              <a:buAutoNum type="arabicParenR" startAt="3"/>
            </a:pPr>
            <a:r>
              <a:rPr lang="en-US" sz="2000" dirty="0">
                <a:solidFill>
                  <a:schemeClr val="tx1"/>
                </a:solidFill>
              </a:rPr>
              <a:t>Improper modification of loop variables.</a:t>
            </a:r>
          </a:p>
          <a:p>
            <a:pPr marL="457200" indent="-457200" algn="just">
              <a:buFont typeface="+mj-lt"/>
              <a:buAutoNum type="arabicParenR" startAt="3"/>
            </a:pPr>
            <a:r>
              <a:rPr lang="en-US" sz="2000" dirty="0">
                <a:solidFill>
                  <a:schemeClr val="tx1"/>
                </a:solidFill>
              </a:rPr>
              <a:t>Comparison of equality of floating point values.</a:t>
            </a:r>
          </a:p>
          <a:p>
            <a:pPr marL="457200" indent="-457200" algn="just">
              <a:buFont typeface="+mj-lt"/>
              <a:buAutoNum type="arabicParenR" startAt="3"/>
            </a:pPr>
            <a:r>
              <a:rPr lang="en-US" sz="2000" dirty="0">
                <a:solidFill>
                  <a:schemeClr val="tx1"/>
                </a:solidFill>
              </a:rPr>
              <a:t>Dangling reference caused when the referenced memory has not </a:t>
            </a:r>
            <a:r>
              <a:rPr lang="en-US" sz="2000" dirty="0" smtClean="0">
                <a:solidFill>
                  <a:schemeClr val="tx1"/>
                </a:solidFill>
              </a:rPr>
              <a:t>been allocated</a:t>
            </a:r>
            <a:endParaRPr lang="en-US" sz="2000" dirty="0">
              <a:solidFill>
                <a:schemeClr val="tx1"/>
              </a:solidFill>
            </a:endParaRPr>
          </a:p>
          <a:p>
            <a:pPr algn="just"/>
            <a:r>
              <a:rPr lang="en-US" sz="2000" b="1" dirty="0" smtClean="0">
                <a:solidFill>
                  <a:schemeClr val="tx1"/>
                </a:solidFill>
              </a:rPr>
              <a:t>(3) </a:t>
            </a:r>
            <a:r>
              <a:rPr lang="en-US" sz="2000" b="1" u="sng" dirty="0" smtClean="0">
                <a:solidFill>
                  <a:schemeClr val="tx1"/>
                </a:solidFill>
              </a:rPr>
              <a:t>Classroom Testing: </a:t>
            </a:r>
            <a:r>
              <a:rPr lang="en-US" sz="2000" dirty="0">
                <a:solidFill>
                  <a:schemeClr val="tx1"/>
                </a:solidFill>
              </a:rPr>
              <a:t>Clean room testing was pioneered at IBM. This type of testing </a:t>
            </a:r>
            <a:r>
              <a:rPr lang="en-US" sz="2000" dirty="0" smtClean="0">
                <a:solidFill>
                  <a:schemeClr val="tx1"/>
                </a:solidFill>
              </a:rPr>
              <a:t>relies heavily </a:t>
            </a:r>
            <a:r>
              <a:rPr lang="en-US" sz="2000" dirty="0">
                <a:solidFill>
                  <a:schemeClr val="tx1"/>
                </a:solidFill>
              </a:rPr>
              <a:t>on walkthroughs, inspection, and formal verification. </a:t>
            </a:r>
            <a:r>
              <a:rPr lang="en-US" sz="2000" dirty="0" smtClean="0">
                <a:solidFill>
                  <a:schemeClr val="tx1"/>
                </a:solidFill>
              </a:rPr>
              <a:t>The programmers </a:t>
            </a:r>
            <a:r>
              <a:rPr lang="en-US" sz="2000" dirty="0">
                <a:solidFill>
                  <a:schemeClr val="tx1"/>
                </a:solidFill>
              </a:rPr>
              <a:t>are not allowed to test any of their code by executing </a:t>
            </a:r>
            <a:r>
              <a:rPr lang="en-US" sz="2000" dirty="0" smtClean="0">
                <a:solidFill>
                  <a:schemeClr val="tx1"/>
                </a:solidFill>
              </a:rPr>
              <a:t>the code </a:t>
            </a:r>
            <a:r>
              <a:rPr lang="en-US" sz="2000" dirty="0">
                <a:solidFill>
                  <a:schemeClr val="tx1"/>
                </a:solidFill>
              </a:rPr>
              <a:t>other than doing some syntax testing using a compiler. It </a:t>
            </a:r>
            <a:r>
              <a:rPr lang="en-US" sz="2000" dirty="0" smtClean="0">
                <a:solidFill>
                  <a:schemeClr val="tx1"/>
                </a:solidFill>
              </a:rPr>
              <a:t>is interesting </a:t>
            </a:r>
            <a:r>
              <a:rPr lang="en-US" sz="2000" dirty="0">
                <a:solidFill>
                  <a:schemeClr val="tx1"/>
                </a:solidFill>
              </a:rPr>
              <a:t>to note that the term cleanroom was first coined at IBM </a:t>
            </a:r>
            <a:r>
              <a:rPr lang="en-US" sz="2000" dirty="0" smtClean="0">
                <a:solidFill>
                  <a:schemeClr val="tx1"/>
                </a:solidFill>
              </a:rPr>
              <a:t>by drawing </a:t>
            </a:r>
            <a:r>
              <a:rPr lang="en-US" sz="2000" dirty="0">
                <a:solidFill>
                  <a:schemeClr val="tx1"/>
                </a:solidFill>
              </a:rPr>
              <a:t>analogy to the semiconductor fabrication units where </a:t>
            </a:r>
            <a:r>
              <a:rPr lang="en-US" sz="2000" dirty="0" smtClean="0">
                <a:solidFill>
                  <a:schemeClr val="tx1"/>
                </a:solidFill>
              </a:rPr>
              <a:t>defects are </a:t>
            </a:r>
            <a:r>
              <a:rPr lang="en-US" sz="2000" dirty="0">
                <a:solidFill>
                  <a:schemeClr val="tx1"/>
                </a:solidFill>
              </a:rPr>
              <a:t>avoided by manufacturing in an ultra-clean atmosphere.</a:t>
            </a:r>
            <a:endParaRPr lang="en-US" sz="2000" b="1" u="sng" dirty="0" smtClean="0">
              <a:solidFill>
                <a:schemeClr val="tx1"/>
              </a:solidFill>
            </a:endParaRPr>
          </a:p>
        </p:txBody>
      </p:sp>
    </p:spTree>
    <p:extLst>
      <p:ext uri="{BB962C8B-B14F-4D97-AF65-F5344CB8AC3E}">
        <p14:creationId xmlns:p14="http://schemas.microsoft.com/office/powerpoint/2010/main" val="4249307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sz="4000" b="1" dirty="0" smtClean="0"/>
              <a:t>Unit 6: Coding and Testing (Chap 10 </a:t>
            </a:r>
            <a:r>
              <a:rPr lang="en-US" sz="4000" b="1" dirty="0" err="1" smtClean="0"/>
              <a:t>Rajib</a:t>
            </a:r>
            <a:r>
              <a:rPr lang="en-US" sz="4000" b="1" dirty="0" smtClean="0"/>
              <a:t> Mall)</a:t>
            </a:r>
            <a:endParaRPr lang="en-US" b="1" dirty="0"/>
          </a:p>
        </p:txBody>
      </p:sp>
      <p:sp>
        <p:nvSpPr>
          <p:cNvPr id="3" name="Subtitle 2"/>
          <p:cNvSpPr>
            <a:spLocks noGrp="1"/>
          </p:cNvSpPr>
          <p:nvPr>
            <p:ph type="subTitle" idx="1"/>
          </p:nvPr>
        </p:nvSpPr>
        <p:spPr>
          <a:xfrm>
            <a:off x="152400" y="685800"/>
            <a:ext cx="8763000" cy="533400"/>
          </a:xfrm>
          <a:ln>
            <a:solidFill>
              <a:schemeClr val="tx1"/>
            </a:solidFill>
          </a:ln>
        </p:spPr>
        <p:txBody>
          <a:bodyPr>
            <a:normAutofit/>
          </a:bodyPr>
          <a:lstStyle/>
          <a:p>
            <a:pPr algn="l"/>
            <a:r>
              <a:rPr lang="en-US" sz="2400" b="1" u="sng" dirty="0" smtClean="0">
                <a:solidFill>
                  <a:schemeClr val="tx1"/>
                </a:solidFill>
              </a:rPr>
              <a:t>6.4 What is testing?</a:t>
            </a:r>
            <a:endParaRPr lang="en-US" sz="2400" b="1" dirty="0" smtClean="0">
              <a:solidFill>
                <a:schemeClr val="tx1"/>
              </a:solidFill>
            </a:endParaRPr>
          </a:p>
          <a:p>
            <a:pPr algn="l"/>
            <a:endParaRPr lang="en-US" b="1" u="sng" dirty="0" smtClean="0">
              <a:solidFill>
                <a:schemeClr val="tx1"/>
              </a:solidFill>
            </a:endParaRPr>
          </a:p>
        </p:txBody>
      </p:sp>
      <p:sp>
        <p:nvSpPr>
          <p:cNvPr id="4" name="Subtitle 2"/>
          <p:cNvSpPr txBox="1">
            <a:spLocks/>
          </p:cNvSpPr>
          <p:nvPr/>
        </p:nvSpPr>
        <p:spPr>
          <a:xfrm>
            <a:off x="152400" y="1327354"/>
            <a:ext cx="8763000" cy="54544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buFontTx/>
              <a:buChar char="-"/>
            </a:pPr>
            <a:r>
              <a:rPr lang="en-US" sz="2000" dirty="0" smtClean="0">
                <a:solidFill>
                  <a:schemeClr val="tx1"/>
                </a:solidFill>
              </a:rPr>
              <a:t>Testing </a:t>
            </a:r>
            <a:r>
              <a:rPr lang="en-US" sz="2000" dirty="0">
                <a:solidFill>
                  <a:schemeClr val="tx1"/>
                </a:solidFill>
              </a:rPr>
              <a:t>a program involves executing the program with a set of </a:t>
            </a:r>
            <a:r>
              <a:rPr lang="en-US" sz="2000" dirty="0" smtClean="0">
                <a:solidFill>
                  <a:schemeClr val="tx1"/>
                </a:solidFill>
              </a:rPr>
              <a:t>test inputs </a:t>
            </a:r>
            <a:r>
              <a:rPr lang="en-US" sz="2000" dirty="0">
                <a:solidFill>
                  <a:schemeClr val="tx1"/>
                </a:solidFill>
              </a:rPr>
              <a:t>and observing if the program behaves as expected. If the program fails to behave as expected, then the input data and </a:t>
            </a:r>
            <a:r>
              <a:rPr lang="en-US" sz="2000" dirty="0" smtClean="0">
                <a:solidFill>
                  <a:schemeClr val="tx1"/>
                </a:solidFill>
              </a:rPr>
              <a:t>the conditions </a:t>
            </a:r>
            <a:r>
              <a:rPr lang="en-US" sz="2000" dirty="0">
                <a:solidFill>
                  <a:schemeClr val="tx1"/>
                </a:solidFill>
              </a:rPr>
              <a:t>under which it fails are noted for later debugging and </a:t>
            </a:r>
            <a:r>
              <a:rPr lang="en-US" sz="2000" dirty="0" smtClean="0">
                <a:solidFill>
                  <a:schemeClr val="tx1"/>
                </a:solidFill>
              </a:rPr>
              <a:t>error correction.</a:t>
            </a:r>
          </a:p>
          <a:p>
            <a:pPr algn="just"/>
            <a:r>
              <a:rPr lang="en-US" sz="2000" b="1" u="sng" dirty="0" smtClean="0">
                <a:solidFill>
                  <a:schemeClr val="tx1"/>
                </a:solidFill>
              </a:rPr>
              <a:t>Terminologies (standardized by IEEE90):</a:t>
            </a:r>
          </a:p>
          <a:p>
            <a:pPr marL="342900" indent="-342900" algn="just">
              <a:buFontTx/>
              <a:buChar char="-"/>
            </a:pPr>
            <a:r>
              <a:rPr lang="en-US" sz="2000" dirty="0" smtClean="0">
                <a:solidFill>
                  <a:schemeClr val="tx1"/>
                </a:solidFill>
              </a:rPr>
              <a:t>A </a:t>
            </a:r>
            <a:r>
              <a:rPr lang="en-US" sz="2000" b="1" dirty="0">
                <a:solidFill>
                  <a:srgbClr val="FF0000"/>
                </a:solidFill>
              </a:rPr>
              <a:t>mistake</a:t>
            </a:r>
            <a:r>
              <a:rPr lang="en-US" sz="2000" dirty="0">
                <a:solidFill>
                  <a:schemeClr val="tx1"/>
                </a:solidFill>
              </a:rPr>
              <a:t> is essentially any programmer action that later shows up </a:t>
            </a:r>
            <a:r>
              <a:rPr lang="en-US" sz="2000" dirty="0" smtClean="0">
                <a:solidFill>
                  <a:schemeClr val="tx1"/>
                </a:solidFill>
              </a:rPr>
              <a:t>as an </a:t>
            </a:r>
            <a:r>
              <a:rPr lang="en-US" sz="2000" dirty="0">
                <a:solidFill>
                  <a:schemeClr val="tx1"/>
                </a:solidFill>
              </a:rPr>
              <a:t>incorrect result during program execution</a:t>
            </a:r>
            <a:r>
              <a:rPr lang="en-US" sz="2000" dirty="0" smtClean="0">
                <a:solidFill>
                  <a:schemeClr val="tx1"/>
                </a:solidFill>
              </a:rPr>
              <a:t>. Ex: Variable uninitialized, </a:t>
            </a:r>
            <a:r>
              <a:rPr lang="en-US" sz="2000" dirty="0" err="1" smtClean="0">
                <a:solidFill>
                  <a:schemeClr val="tx1"/>
                </a:solidFill>
              </a:rPr>
              <a:t>Div</a:t>
            </a:r>
            <a:r>
              <a:rPr lang="en-US" sz="2000" dirty="0" smtClean="0">
                <a:solidFill>
                  <a:schemeClr val="tx1"/>
                </a:solidFill>
              </a:rPr>
              <a:t> by 0.</a:t>
            </a:r>
          </a:p>
          <a:p>
            <a:pPr marL="342900" indent="-342900" algn="just">
              <a:buFontTx/>
              <a:buChar char="-"/>
            </a:pPr>
            <a:r>
              <a:rPr lang="en-US" sz="2000" dirty="0">
                <a:solidFill>
                  <a:schemeClr val="tx1"/>
                </a:solidFill>
              </a:rPr>
              <a:t>An </a:t>
            </a:r>
            <a:r>
              <a:rPr lang="en-US" sz="2000" b="1" dirty="0">
                <a:solidFill>
                  <a:srgbClr val="FF0000"/>
                </a:solidFill>
              </a:rPr>
              <a:t>error</a:t>
            </a:r>
            <a:r>
              <a:rPr lang="en-US" sz="2000" dirty="0">
                <a:solidFill>
                  <a:schemeClr val="tx1"/>
                </a:solidFill>
              </a:rPr>
              <a:t> is the result of a mistake committed by a developer in any </a:t>
            </a:r>
            <a:r>
              <a:rPr lang="en-US" sz="2000" dirty="0" smtClean="0">
                <a:solidFill>
                  <a:schemeClr val="tx1"/>
                </a:solidFill>
              </a:rPr>
              <a:t>of the </a:t>
            </a:r>
            <a:r>
              <a:rPr lang="en-US" sz="2000" dirty="0">
                <a:solidFill>
                  <a:schemeClr val="tx1"/>
                </a:solidFill>
              </a:rPr>
              <a:t>development </a:t>
            </a:r>
            <a:r>
              <a:rPr lang="en-US" sz="2000" dirty="0" smtClean="0">
                <a:solidFill>
                  <a:schemeClr val="tx1"/>
                </a:solidFill>
              </a:rPr>
              <a:t>activities. An error is also referred as </a:t>
            </a:r>
            <a:r>
              <a:rPr lang="en-US" sz="2000" b="1" dirty="0" smtClean="0">
                <a:solidFill>
                  <a:schemeClr val="tx1"/>
                </a:solidFill>
              </a:rPr>
              <a:t>fault</a:t>
            </a:r>
            <a:r>
              <a:rPr lang="en-US" sz="2000" dirty="0" smtClean="0">
                <a:solidFill>
                  <a:schemeClr val="tx1"/>
                </a:solidFill>
              </a:rPr>
              <a:t>, </a:t>
            </a:r>
            <a:r>
              <a:rPr lang="en-US" sz="2000" b="1" dirty="0" smtClean="0">
                <a:solidFill>
                  <a:schemeClr val="tx1"/>
                </a:solidFill>
              </a:rPr>
              <a:t>bug</a:t>
            </a:r>
            <a:r>
              <a:rPr lang="en-US" sz="2000" dirty="0" smtClean="0">
                <a:solidFill>
                  <a:schemeClr val="tx1"/>
                </a:solidFill>
              </a:rPr>
              <a:t> or a </a:t>
            </a:r>
            <a:r>
              <a:rPr lang="en-US" sz="2000" b="1" dirty="0" smtClean="0">
                <a:solidFill>
                  <a:schemeClr val="tx1"/>
                </a:solidFill>
              </a:rPr>
              <a:t>defect</a:t>
            </a:r>
            <a:r>
              <a:rPr lang="en-US" sz="2000" dirty="0" smtClean="0">
                <a:solidFill>
                  <a:schemeClr val="tx1"/>
                </a:solidFill>
              </a:rPr>
              <a:t>. Ex: Call made to a wrong function.</a:t>
            </a:r>
          </a:p>
          <a:p>
            <a:pPr marL="342900" indent="-342900" algn="just">
              <a:buFontTx/>
              <a:buChar char="-"/>
            </a:pPr>
            <a:r>
              <a:rPr lang="en-US" sz="2000" dirty="0">
                <a:solidFill>
                  <a:schemeClr val="tx1"/>
                </a:solidFill>
              </a:rPr>
              <a:t>A </a:t>
            </a:r>
            <a:r>
              <a:rPr lang="en-US" sz="2000" b="1" dirty="0">
                <a:solidFill>
                  <a:srgbClr val="FF0000"/>
                </a:solidFill>
              </a:rPr>
              <a:t>failure</a:t>
            </a:r>
            <a:r>
              <a:rPr lang="en-US" sz="2000" dirty="0">
                <a:solidFill>
                  <a:schemeClr val="tx1"/>
                </a:solidFill>
              </a:rPr>
              <a:t> is a manifestation of an error. A failure of a program essentially denotes an incorrect </a:t>
            </a:r>
            <a:r>
              <a:rPr lang="en-US" sz="2000" dirty="0" smtClean="0">
                <a:solidFill>
                  <a:schemeClr val="tx1"/>
                </a:solidFill>
              </a:rPr>
              <a:t>behavior exhibited </a:t>
            </a:r>
            <a:r>
              <a:rPr lang="en-US" sz="2000" dirty="0">
                <a:solidFill>
                  <a:schemeClr val="tx1"/>
                </a:solidFill>
              </a:rPr>
              <a:t>by the program during its execution</a:t>
            </a:r>
            <a:r>
              <a:rPr lang="en-US" sz="2000" dirty="0" smtClean="0">
                <a:solidFill>
                  <a:schemeClr val="tx1"/>
                </a:solidFill>
              </a:rPr>
              <a:t>. The reasons of failure can be in large number of ways. Some Random examples:</a:t>
            </a:r>
          </a:p>
          <a:p>
            <a:pPr marL="515938" indent="-176213" algn="just">
              <a:buFont typeface="Arial" pitchFamily="34" charset="0"/>
              <a:buChar char="•"/>
            </a:pPr>
            <a:r>
              <a:rPr lang="en-US" sz="2000" dirty="0" smtClean="0">
                <a:solidFill>
                  <a:schemeClr val="tx1"/>
                </a:solidFill>
              </a:rPr>
              <a:t>The result of computed program is 0, where as the correct result should be 10</a:t>
            </a:r>
          </a:p>
          <a:p>
            <a:pPr marL="515938" indent="-176213" algn="just">
              <a:buFont typeface="Arial" pitchFamily="34" charset="0"/>
              <a:buChar char="•"/>
            </a:pPr>
            <a:r>
              <a:rPr lang="en-US" sz="2000" dirty="0" smtClean="0">
                <a:solidFill>
                  <a:schemeClr val="tx1"/>
                </a:solidFill>
              </a:rPr>
              <a:t>A program crashed when giving some input. (</a:t>
            </a:r>
            <a:r>
              <a:rPr lang="en-US" sz="2000" dirty="0" err="1" smtClean="0">
                <a:solidFill>
                  <a:schemeClr val="tx1"/>
                </a:solidFill>
              </a:rPr>
              <a:t>e.g</a:t>
            </a:r>
            <a:r>
              <a:rPr lang="en-US" sz="2000" dirty="0" smtClean="0">
                <a:solidFill>
                  <a:schemeClr val="tx1"/>
                </a:solidFill>
              </a:rPr>
              <a:t>: Enter number: </a:t>
            </a:r>
            <a:r>
              <a:rPr lang="en-US" sz="2000" dirty="0" smtClean="0">
                <a:solidFill>
                  <a:srgbClr val="FF0000"/>
                </a:solidFill>
              </a:rPr>
              <a:t>Hello</a:t>
            </a:r>
            <a:r>
              <a:rPr lang="en-US" sz="2000" dirty="0" smtClean="0">
                <a:solidFill>
                  <a:schemeClr val="tx1"/>
                </a:solidFill>
              </a:rPr>
              <a:t>)</a:t>
            </a:r>
          </a:p>
          <a:p>
            <a:pPr marL="515938" indent="-176213" algn="just">
              <a:buFont typeface="Arial" pitchFamily="34" charset="0"/>
              <a:buChar char="•"/>
            </a:pPr>
            <a:r>
              <a:rPr lang="en-US" sz="2000" dirty="0" smtClean="0">
                <a:solidFill>
                  <a:schemeClr val="tx1"/>
                </a:solidFill>
              </a:rPr>
              <a:t>A robot fails to avoid an obstacle and collides with it.</a:t>
            </a:r>
            <a:endParaRPr lang="en-US" sz="1600" dirty="0">
              <a:solidFill>
                <a:schemeClr val="tx1"/>
              </a:solidFill>
            </a:endParaRPr>
          </a:p>
          <a:p>
            <a:pPr marL="342900" indent="-342900" algn="just">
              <a:buFontTx/>
              <a:buChar char="-"/>
            </a:pPr>
            <a:endParaRPr lang="en-US" sz="2000" dirty="0" smtClean="0">
              <a:solidFill>
                <a:schemeClr val="tx1"/>
              </a:solidFill>
            </a:endParaRPr>
          </a:p>
        </p:txBody>
      </p:sp>
    </p:spTree>
    <p:extLst>
      <p:ext uri="{BB962C8B-B14F-4D97-AF65-F5344CB8AC3E}">
        <p14:creationId xmlns:p14="http://schemas.microsoft.com/office/powerpoint/2010/main" val="4191645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1660</TotalTime>
  <Words>5106</Words>
  <Application>Microsoft Office PowerPoint</Application>
  <PresentationFormat>On-screen Show (4:3)</PresentationFormat>
  <Paragraphs>561</Paragraphs>
  <Slides>40</Slides>
  <Notes>5</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lpstr>Unit 6: Coding and Testing (Chap 10 Rajib Mall)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 Coding and Testing (Ch 10 Rajib Mall)</dc:title>
  <dc:creator>Ravi</dc:creator>
  <cp:lastModifiedBy>Ravi</cp:lastModifiedBy>
  <cp:revision>90</cp:revision>
  <dcterms:created xsi:type="dcterms:W3CDTF">2020-03-25T12:24:09Z</dcterms:created>
  <dcterms:modified xsi:type="dcterms:W3CDTF">2020-04-05T18:05:47Z</dcterms:modified>
</cp:coreProperties>
</file>