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5" r:id="rId7"/>
    <p:sldId id="264" r:id="rId8"/>
    <p:sldId id="263" r:id="rId9"/>
    <p:sldId id="266" r:id="rId10"/>
    <p:sldId id="267" r:id="rId11"/>
    <p:sldId id="27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Non-Deterministic Push Down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038600"/>
            <a:ext cx="8229600" cy="1905000"/>
          </a:xfrm>
        </p:spPr>
        <p:txBody>
          <a:bodyPr>
            <a:normAutofit fontScale="92500"/>
          </a:bodyPr>
          <a:lstStyle/>
          <a:p>
            <a:pPr lvl="0" algn="ctr">
              <a:buNone/>
            </a:pPr>
            <a:r>
              <a:rPr lang="en-US" altLang="en-US" dirty="0" smtClean="0">
                <a:solidFill>
                  <a:prstClr val="black"/>
                </a:solidFill>
              </a:rPr>
              <a:t>Prof. </a:t>
            </a:r>
            <a:r>
              <a:rPr lang="en-US" altLang="en-US" dirty="0" err="1" smtClean="0">
                <a:solidFill>
                  <a:prstClr val="black"/>
                </a:solidFill>
              </a:rPr>
              <a:t>Ritesh</a:t>
            </a:r>
            <a:r>
              <a:rPr lang="en-US" altLang="en-US" dirty="0" smtClean="0">
                <a:solidFill>
                  <a:prstClr val="black"/>
                </a:solidFill>
              </a:rPr>
              <a:t> </a:t>
            </a:r>
            <a:r>
              <a:rPr lang="en-US" altLang="en-US" dirty="0" err="1" smtClean="0">
                <a:solidFill>
                  <a:prstClr val="black"/>
                </a:solidFill>
              </a:rPr>
              <a:t>Upadhyay</a:t>
            </a:r>
            <a:endParaRPr lang="en-US" altLang="en-US" dirty="0" smtClean="0">
              <a:solidFill>
                <a:prstClr val="black"/>
              </a:solidFill>
            </a:endParaRPr>
          </a:p>
          <a:p>
            <a:pPr lvl="0" algn="ctr">
              <a:buNone/>
            </a:pPr>
            <a:r>
              <a:rPr lang="en-US" altLang="en-US" dirty="0" smtClean="0">
                <a:solidFill>
                  <a:prstClr val="black"/>
                </a:solidFill>
              </a:rPr>
              <a:t>Assistant Professor, Dept. of Computer Engineering.</a:t>
            </a:r>
          </a:p>
          <a:p>
            <a:pPr lvl="0" algn="ctr">
              <a:buNone/>
            </a:pPr>
            <a:r>
              <a:rPr lang="en-US" altLang="en-US" dirty="0" smtClean="0">
                <a:solidFill>
                  <a:prstClr val="black"/>
                </a:solidFill>
              </a:rPr>
              <a:t>UVPCE, </a:t>
            </a:r>
            <a:r>
              <a:rPr lang="en-US" altLang="en-US" dirty="0" err="1" smtClean="0">
                <a:solidFill>
                  <a:prstClr val="black"/>
                </a:solidFill>
              </a:rPr>
              <a:t>Ganpat</a:t>
            </a:r>
            <a:r>
              <a:rPr lang="en-US" altLang="en-US" dirty="0" smtClean="0">
                <a:solidFill>
                  <a:prstClr val="black"/>
                </a:solidFill>
              </a:rPr>
              <a:t> University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05518"/>
            <a:ext cx="7696200" cy="44469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990600"/>
            <a:ext cx="8728364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405"/>
            <a:ext cx="8305800" cy="62871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1279"/>
            <a:ext cx="8763000" cy="65554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+mn-lt"/>
              </a:rPr>
              <a:t>Previously Completed Topic</a:t>
            </a:r>
            <a:endParaRPr lang="en-US" sz="4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Formal Grammar &amp; it’s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Grammar to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Language to 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Simplification of 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Normal Form of 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Push Down Automata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Construction of PDA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Push Down Automata(PDA)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dirty="0" smtClean="0"/>
              <a:t>Pushdown Automata is a finite automata with extra memory called</a:t>
            </a:r>
          </a:p>
          <a:p>
            <a:pPr fontAlgn="base">
              <a:buNone/>
            </a:pPr>
            <a:r>
              <a:rPr lang="en-US" dirty="0" smtClean="0"/>
              <a:t>stack which helps Pushdown automata to recognize Context Free</a:t>
            </a:r>
          </a:p>
          <a:p>
            <a:pPr fontAlgn="base">
              <a:buNone/>
            </a:pPr>
            <a:r>
              <a:rPr lang="en-US" dirty="0" smtClean="0"/>
              <a:t>Languages.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A Pushdown Automata (PDA) can be defined as :</a:t>
            </a:r>
          </a:p>
          <a:p>
            <a:pPr fontAlgn="base"/>
            <a:r>
              <a:rPr lang="en-US" dirty="0" smtClean="0"/>
              <a:t>Q is the set of states</a:t>
            </a:r>
          </a:p>
          <a:p>
            <a:pPr fontAlgn="base"/>
            <a:r>
              <a:rPr lang="en-US" dirty="0" smtClean="0"/>
              <a:t>∑is the set of input symbols</a:t>
            </a:r>
          </a:p>
          <a:p>
            <a:pPr fontAlgn="base"/>
            <a:r>
              <a:rPr lang="en-US" dirty="0" smtClean="0"/>
              <a:t>Γ is the set of pushdown symbols (which can be pushed and popped from stack)</a:t>
            </a:r>
          </a:p>
          <a:p>
            <a:pPr fontAlgn="base"/>
            <a:r>
              <a:rPr lang="en-US" dirty="0" smtClean="0"/>
              <a:t>q0 is the initial state</a:t>
            </a:r>
          </a:p>
          <a:p>
            <a:pPr fontAlgn="base"/>
            <a:r>
              <a:rPr lang="en-US" dirty="0" smtClean="0"/>
              <a:t>Z is the initial pushdown symbol (which is initially present in stack)</a:t>
            </a:r>
          </a:p>
          <a:p>
            <a:pPr fontAlgn="base"/>
            <a:r>
              <a:rPr lang="en-US" dirty="0" smtClean="0"/>
              <a:t>F is the set of final states</a:t>
            </a:r>
          </a:p>
          <a:p>
            <a:pPr fontAlgn="base"/>
            <a:r>
              <a:rPr lang="en-US" dirty="0" smtClean="0"/>
              <a:t>δ is a transition function which maps Q x {Σ ∪ ∈} x Γ into Q x Γ*. In a given state, PDA will read input symbol and stack symbol (top of the stack) and move to a new state and change the symbol of stack.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fontAlgn="base">
              <a:buNone/>
            </a:pPr>
            <a:r>
              <a:rPr lang="en-US" b="1" dirty="0" smtClean="0"/>
              <a:t>Example :</a:t>
            </a:r>
            <a:r>
              <a:rPr lang="en-US" dirty="0" smtClean="0"/>
              <a:t> Define the pushdown automata for language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smtClean="0"/>
              <a:t> | n &gt; 0}</a:t>
            </a:r>
          </a:p>
          <a:p>
            <a:pPr fontAlgn="base">
              <a:buNone/>
            </a:pPr>
            <a:r>
              <a:rPr lang="en-US" b="1" dirty="0" smtClean="0"/>
              <a:t>Solution : </a:t>
            </a:r>
            <a:r>
              <a:rPr lang="en-US" dirty="0" smtClean="0"/>
              <a:t>M = where Q = { q0, q1 } and </a:t>
            </a:r>
            <a:r>
              <a:rPr lang="el-GR" dirty="0" smtClean="0"/>
              <a:t>Σ = { </a:t>
            </a:r>
            <a:r>
              <a:rPr lang="en-US" dirty="0" smtClean="0"/>
              <a:t>a, b} and </a:t>
            </a:r>
            <a:r>
              <a:rPr lang="el-GR" dirty="0" smtClean="0"/>
              <a:t>Γ = { </a:t>
            </a:r>
            <a:r>
              <a:rPr lang="en-US" dirty="0" smtClean="0"/>
              <a:t>A } and delta(</a:t>
            </a:r>
            <a:r>
              <a:rPr lang="el-GR" dirty="0" smtClean="0"/>
              <a:t>δ</a:t>
            </a:r>
            <a:r>
              <a:rPr lang="en-US" dirty="0" smtClean="0"/>
              <a:t>) is given by :</a:t>
            </a:r>
          </a:p>
          <a:p>
            <a:pPr fontAlgn="base">
              <a:buNone/>
            </a:pPr>
            <a:r>
              <a:rPr lang="el-GR" dirty="0" smtClean="0"/>
              <a:t>δ</a:t>
            </a:r>
            <a:r>
              <a:rPr lang="en-US" dirty="0" smtClean="0"/>
              <a:t>( q0, a, Z ) = { ( q0, AZ ) }</a:t>
            </a:r>
          </a:p>
          <a:p>
            <a:pPr fontAlgn="base">
              <a:buNone/>
            </a:pPr>
            <a:r>
              <a:rPr lang="el-GR" dirty="0" smtClean="0"/>
              <a:t>δ</a:t>
            </a:r>
            <a:r>
              <a:rPr lang="en-US" dirty="0" smtClean="0"/>
              <a:t>( q0, a, A) = { ( q0, AA ) }</a:t>
            </a:r>
          </a:p>
          <a:p>
            <a:pPr fontAlgn="base">
              <a:buNone/>
            </a:pPr>
            <a:r>
              <a:rPr lang="el-GR" dirty="0" smtClean="0"/>
              <a:t>δ</a:t>
            </a:r>
            <a:r>
              <a:rPr lang="en-US" dirty="0" smtClean="0"/>
              <a:t>( q0, b, A) = { ( q1, ∈) }</a:t>
            </a:r>
          </a:p>
          <a:p>
            <a:pPr fontAlgn="base">
              <a:buNone/>
            </a:pPr>
            <a:r>
              <a:rPr lang="el-GR" dirty="0" smtClean="0"/>
              <a:t>δ</a:t>
            </a:r>
            <a:r>
              <a:rPr lang="en-US" dirty="0" smtClean="0"/>
              <a:t>( q1, b, A) = { ( q1, ∈) }</a:t>
            </a:r>
          </a:p>
          <a:p>
            <a:pPr fontAlgn="base">
              <a:buNone/>
            </a:pPr>
            <a:r>
              <a:rPr lang="el-GR" dirty="0" smtClean="0"/>
              <a:t>δ</a:t>
            </a:r>
            <a:r>
              <a:rPr lang="en-US" dirty="0" smtClean="0"/>
              <a:t>( q1, ∈, Z) = { ( q1, ∈)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4800"/>
            <a:ext cx="8305800" cy="609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543800" cy="762000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Previously Question of PDA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L = { x</a:t>
            </a:r>
            <a:r>
              <a:rPr lang="en-US" baseline="-25000" dirty="0" smtClean="0"/>
              <a:t>(a)</a:t>
            </a:r>
            <a:r>
              <a:rPr lang="en-US" dirty="0" smtClean="0"/>
              <a:t>=x</a:t>
            </a:r>
            <a:r>
              <a:rPr lang="en-US" baseline="-25000" dirty="0" smtClean="0"/>
              <a:t>(b)</a:t>
            </a:r>
            <a:r>
              <a:rPr lang="en-US" dirty="0" smtClean="0"/>
              <a:t>|x € (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  <a:r>
              <a:rPr lang="en-US" baseline="30000" dirty="0" smtClean="0"/>
              <a:t>* </a:t>
            </a:r>
            <a:r>
              <a:rPr lang="en-US" dirty="0" smtClean="0"/>
              <a:t>}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L = { </a:t>
            </a:r>
            <a:r>
              <a:rPr lang="en-US" dirty="0" err="1" smtClean="0"/>
              <a:t>x|x</a:t>
            </a:r>
            <a:r>
              <a:rPr lang="en-US" dirty="0" smtClean="0"/>
              <a:t> € (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  <a:r>
              <a:rPr lang="en-US" baseline="30000" dirty="0" smtClean="0"/>
              <a:t>* </a:t>
            </a:r>
            <a:r>
              <a:rPr lang="en-US" dirty="0" smtClean="0"/>
              <a:t>where n</a:t>
            </a:r>
            <a:r>
              <a:rPr lang="en-US" baseline="-25000" dirty="0" smtClean="0"/>
              <a:t>(a)</a:t>
            </a:r>
            <a:r>
              <a:rPr lang="en-US" dirty="0" smtClean="0"/>
              <a:t> &gt;n</a:t>
            </a:r>
            <a:r>
              <a:rPr lang="en-US" baseline="-25000" dirty="0" smtClean="0"/>
              <a:t>(b)</a:t>
            </a:r>
            <a:r>
              <a:rPr lang="en-US" dirty="0" smtClean="0"/>
              <a:t> }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L = {a</a:t>
            </a:r>
            <a:r>
              <a:rPr lang="en-US" baseline="30000" dirty="0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|m&gt;n}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L ={ a</a:t>
            </a:r>
            <a:r>
              <a:rPr lang="en-US" baseline="30000" dirty="0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smtClean="0"/>
              <a:t> |m ,n &gt;=1}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L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m+n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| m ,n &gt;=1}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L = { a</a:t>
            </a:r>
            <a:r>
              <a:rPr lang="en-US" baseline="30000" dirty="0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baseline="30000" dirty="0" err="1" smtClean="0"/>
              <a:t>m+n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smtClean="0"/>
              <a:t> | m ,n &gt;=1}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L = { Balanced </a:t>
            </a:r>
            <a:r>
              <a:rPr lang="en-US" dirty="0" smtClean="0"/>
              <a:t>parentheses </a:t>
            </a:r>
            <a:r>
              <a:rPr lang="en-US" dirty="0" smtClean="0"/>
              <a:t>of a programming language}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L ={ a</a:t>
            </a:r>
            <a:r>
              <a:rPr lang="en-US" baseline="30000" dirty="0" smtClean="0"/>
              <a:t>n</a:t>
            </a:r>
            <a:r>
              <a:rPr lang="en-US" dirty="0" smtClean="0"/>
              <a:t> b</a:t>
            </a:r>
            <a:r>
              <a:rPr lang="en-US" baseline="30000" dirty="0" smtClean="0"/>
              <a:t>2n</a:t>
            </a:r>
            <a:r>
              <a:rPr lang="en-US" dirty="0" smtClean="0"/>
              <a:t> |n&gt;=1}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 ={ a</a:t>
            </a:r>
            <a:r>
              <a:rPr lang="en-US" baseline="30000" dirty="0" smtClean="0"/>
              <a:t>n</a:t>
            </a:r>
            <a:r>
              <a:rPr lang="en-US" dirty="0" smtClean="0"/>
              <a:t> b</a:t>
            </a:r>
            <a:r>
              <a:rPr lang="en-US" baseline="30000" dirty="0" smtClean="0"/>
              <a:t>3n</a:t>
            </a:r>
            <a:r>
              <a:rPr lang="en-US" dirty="0" smtClean="0"/>
              <a:t> |n&gt;=1</a:t>
            </a:r>
            <a:r>
              <a:rPr lang="en-US" dirty="0" smtClean="0"/>
              <a:t>}</a:t>
            </a:r>
            <a:r>
              <a:rPr lang="en-US" dirty="0" smtClean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 </a:t>
            </a:r>
            <a:r>
              <a:rPr lang="en-US" dirty="0" smtClean="0"/>
              <a:t>= {WCW</a:t>
            </a:r>
            <a:r>
              <a:rPr lang="en-US" baseline="30000" dirty="0" smtClean="0"/>
              <a:t>R</a:t>
            </a:r>
            <a:r>
              <a:rPr lang="en-US" dirty="0" smtClean="0"/>
              <a:t>|W € (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  <a:r>
              <a:rPr lang="en-US" baseline="30000" dirty="0" smtClean="0"/>
              <a:t>*</a:t>
            </a:r>
            <a:r>
              <a:rPr lang="en-US" dirty="0" smtClean="0"/>
              <a:t>}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Types of 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Deterministic push down automata</a:t>
            </a:r>
          </a:p>
          <a:p>
            <a:pPr>
              <a:buNone/>
            </a:pPr>
            <a:r>
              <a:rPr lang="en-US" dirty="0" smtClean="0"/>
              <a:t>PDA is called non-deterministic if there exist</a:t>
            </a:r>
          </a:p>
          <a:p>
            <a:pPr>
              <a:buNone/>
            </a:pPr>
            <a:r>
              <a:rPr lang="en-US" dirty="0" smtClean="0"/>
              <a:t>Exactly one  possible transitions from a</a:t>
            </a:r>
          </a:p>
          <a:p>
            <a:pPr>
              <a:buNone/>
            </a:pPr>
            <a:r>
              <a:rPr lang="en-US" dirty="0" smtClean="0"/>
              <a:t>Particular situation (current state q, input</a:t>
            </a:r>
          </a:p>
          <a:p>
            <a:pPr>
              <a:buNone/>
            </a:pPr>
            <a:r>
              <a:rPr lang="en-US" dirty="0" smtClean="0"/>
              <a:t>symbol ∑ and stack symbol x).</a:t>
            </a:r>
          </a:p>
          <a:p>
            <a:pPr>
              <a:buNone/>
            </a:pPr>
            <a:r>
              <a:rPr lang="en-US" dirty="0" smtClean="0"/>
              <a:t> if </a:t>
            </a:r>
            <a:r>
              <a:rPr lang="el-GR" dirty="0" smtClean="0"/>
              <a:t>δ</a:t>
            </a:r>
            <a:r>
              <a:rPr lang="en-US" dirty="0" smtClean="0"/>
              <a:t>( q0, a, Z ) = { ( q0, AZ ) } is Allowed then </a:t>
            </a:r>
          </a:p>
          <a:p>
            <a:pPr>
              <a:buNone/>
            </a:pPr>
            <a:r>
              <a:rPr lang="en-US" dirty="0" smtClean="0"/>
              <a:t> if </a:t>
            </a:r>
            <a:r>
              <a:rPr lang="el-GR" dirty="0" smtClean="0"/>
              <a:t>δ</a:t>
            </a:r>
            <a:r>
              <a:rPr lang="en-US" dirty="0" smtClean="0"/>
              <a:t>( q0, a, Z ) = { ( q0, € ) }  is </a:t>
            </a:r>
            <a:r>
              <a:rPr lang="en-US" b="1" dirty="0" smtClean="0"/>
              <a:t>NOT</a:t>
            </a:r>
            <a:r>
              <a:rPr lang="en-US" dirty="0" smtClean="0"/>
              <a:t> Allowed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Non-deterministic push down automata</a:t>
            </a:r>
          </a:p>
          <a:p>
            <a:pPr>
              <a:buNone/>
            </a:pPr>
            <a:r>
              <a:rPr lang="en-US" dirty="0" smtClean="0"/>
              <a:t> The formal definition of a PDA allows non-determinism</a:t>
            </a:r>
          </a:p>
          <a:p>
            <a:pPr>
              <a:buNone/>
            </a:pPr>
            <a:r>
              <a:rPr lang="en-US" dirty="0" smtClean="0"/>
              <a:t>A PDA is called non-deterministic if there exist at least two possible transitions from a particular situation (current state q, input symbol ∑ and stack symbol x).</a:t>
            </a:r>
          </a:p>
          <a:p>
            <a:pPr>
              <a:buNone/>
            </a:pPr>
            <a:r>
              <a:rPr lang="en-US" dirty="0" smtClean="0"/>
              <a:t> if </a:t>
            </a:r>
            <a:r>
              <a:rPr lang="el-GR" dirty="0" smtClean="0"/>
              <a:t>δ</a:t>
            </a:r>
            <a:r>
              <a:rPr lang="en-US" dirty="0" smtClean="0"/>
              <a:t>( q0, a, Z ) = { ( q0, AZ ) } is Allowed and </a:t>
            </a:r>
          </a:p>
          <a:p>
            <a:pPr>
              <a:buNone/>
            </a:pPr>
            <a:r>
              <a:rPr lang="en-US" dirty="0" smtClean="0"/>
              <a:t> if </a:t>
            </a:r>
            <a:r>
              <a:rPr lang="el-GR" dirty="0" smtClean="0"/>
              <a:t>δ</a:t>
            </a:r>
            <a:r>
              <a:rPr lang="en-US" dirty="0" smtClean="0"/>
              <a:t>( q0, a, Z ) = { ( q0, €) }  is also Allowed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L </a:t>
            </a:r>
            <a:r>
              <a:rPr lang="en-US" dirty="0" smtClean="0">
                <a:solidFill>
                  <a:srgbClr val="FF0000"/>
                </a:solidFill>
              </a:rPr>
              <a:t>= {WW</a:t>
            </a:r>
            <a:r>
              <a:rPr lang="en-US" baseline="30000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|W € (</a:t>
            </a:r>
            <a:r>
              <a:rPr lang="en-US" dirty="0" err="1" smtClean="0">
                <a:solidFill>
                  <a:srgbClr val="FF0000"/>
                </a:solidFill>
              </a:rPr>
              <a:t>a+b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baseline="30000" dirty="0" smtClean="0">
                <a:solidFill>
                  <a:srgbClr val="FF0000"/>
                </a:solidFill>
              </a:rPr>
              <a:t>*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this problem Deterministic PDA is not possible because in DPDA	 , it can not able to differentiate W and  W</a:t>
            </a:r>
            <a:r>
              <a:rPr lang="en-US" baseline="30000" dirty="0" smtClean="0"/>
              <a:t>R</a:t>
            </a:r>
            <a:r>
              <a:rPr lang="en-US" dirty="0" smtClean="0"/>
              <a:t> .</a:t>
            </a:r>
          </a:p>
          <a:p>
            <a:pPr>
              <a:buNone/>
            </a:pPr>
            <a:r>
              <a:rPr lang="en-US" dirty="0" smtClean="0"/>
              <a:t>So for this problem we can construct NPDA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362</Words>
  <Application>Microsoft Office PowerPoint</Application>
  <PresentationFormat>On-screen Show (4:3)</PresentationFormat>
  <Paragraphs>59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Non-Deterministic Push Down Automata</vt:lpstr>
      <vt:lpstr>Previously Completed Topic</vt:lpstr>
      <vt:lpstr>Push Down Automata(PDA)</vt:lpstr>
      <vt:lpstr>Slide 4</vt:lpstr>
      <vt:lpstr>Slide 5</vt:lpstr>
      <vt:lpstr>Previously Question of PDA</vt:lpstr>
      <vt:lpstr>Types of PDA</vt:lpstr>
      <vt:lpstr>Slide 8</vt:lpstr>
      <vt:lpstr> L = {WWR|W € (a+b)*} 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Pakhi</dc:creator>
  <cp:lastModifiedBy>jaideep computer</cp:lastModifiedBy>
  <cp:revision>25</cp:revision>
  <dcterms:created xsi:type="dcterms:W3CDTF">2006-08-16T00:00:00Z</dcterms:created>
  <dcterms:modified xsi:type="dcterms:W3CDTF">2020-04-07T05:25:03Z</dcterms:modified>
</cp:coreProperties>
</file>