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Recursive Language &amp; Recursively Enumerable Language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Prof. </a:t>
            </a:r>
            <a:r>
              <a:rPr lang="en-US" altLang="en-US" dirty="0" err="1" smtClean="0">
                <a:solidFill>
                  <a:prstClr val="black"/>
                </a:solidFill>
              </a:rPr>
              <a:t>Ritesh</a:t>
            </a:r>
            <a:r>
              <a:rPr lang="en-US" altLang="en-US" dirty="0" smtClean="0">
                <a:solidFill>
                  <a:prstClr val="black"/>
                </a:solidFill>
              </a:rPr>
              <a:t> </a:t>
            </a:r>
            <a:r>
              <a:rPr lang="en-US" altLang="en-US" dirty="0" err="1" smtClean="0">
                <a:solidFill>
                  <a:prstClr val="black"/>
                </a:solidFill>
              </a:rPr>
              <a:t>Upadhyay</a:t>
            </a:r>
            <a:endParaRPr lang="en-US" altLang="en-US" dirty="0" smtClean="0">
              <a:solidFill>
                <a:prstClr val="black"/>
              </a:solidFill>
            </a:endParaRP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Assistant Professor, Dept. of Computer Engineering.</a:t>
            </a:r>
          </a:p>
          <a:p>
            <a:pPr lvl="0" algn="ctr">
              <a:buNone/>
            </a:pPr>
            <a:r>
              <a:rPr lang="en-US" altLang="en-US" dirty="0" smtClean="0">
                <a:solidFill>
                  <a:prstClr val="black"/>
                </a:solidFill>
              </a:rPr>
              <a:t>UVPCE, </a:t>
            </a:r>
            <a:r>
              <a:rPr lang="en-US" altLang="en-US" dirty="0" err="1" smtClean="0">
                <a:solidFill>
                  <a:prstClr val="black"/>
                </a:solidFill>
              </a:rPr>
              <a:t>Ganpat</a:t>
            </a:r>
            <a:r>
              <a:rPr lang="en-US" altLang="en-US" dirty="0" smtClean="0">
                <a:solidFill>
                  <a:prstClr val="black"/>
                </a:solidFill>
              </a:rPr>
              <a:t> University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L = { Odd length palindrome string over input (</a:t>
            </a:r>
            <a:r>
              <a:rPr lang="en-US" dirty="0" err="1" smtClean="0"/>
              <a:t>a,b</a:t>
            </a:r>
            <a:r>
              <a:rPr lang="en-US" dirty="0" smtClean="0"/>
              <a:t>) }</a:t>
            </a:r>
          </a:p>
          <a:p>
            <a:pPr marL="514350" indent="-514350" algn="ctr">
              <a:buNone/>
            </a:pPr>
            <a:r>
              <a:rPr lang="en-US" dirty="0" smtClean="0"/>
              <a:t>OR</a:t>
            </a:r>
          </a:p>
          <a:p>
            <a:pPr marL="514350" indent="-514350" algn="ctr">
              <a:buNone/>
            </a:pPr>
            <a:r>
              <a:rPr lang="en-US" dirty="0" smtClean="0"/>
              <a:t>L = { WXW</a:t>
            </a:r>
            <a:r>
              <a:rPr lang="en-US" baseline="30000" dirty="0" smtClean="0"/>
              <a:t>R</a:t>
            </a:r>
            <a:r>
              <a:rPr lang="en-US" dirty="0" smtClean="0"/>
              <a:t> | X €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en-US" baseline="30000" dirty="0" smtClean="0"/>
              <a:t>  </a:t>
            </a:r>
            <a:r>
              <a:rPr lang="en-US" dirty="0" smtClean="0"/>
              <a:t>W €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}</a:t>
            </a:r>
          </a:p>
          <a:p>
            <a:pPr marL="514350" indent="-514350" algn="ctr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aba</a:t>
            </a:r>
            <a:r>
              <a:rPr lang="en-US" dirty="0" smtClean="0"/>
              <a:t>, </a:t>
            </a:r>
            <a:r>
              <a:rPr lang="en-US" dirty="0" err="1" smtClean="0"/>
              <a:t>bab</a:t>
            </a:r>
            <a:r>
              <a:rPr lang="en-US" dirty="0" smtClean="0"/>
              <a:t>, </a:t>
            </a:r>
            <a:r>
              <a:rPr lang="en-US" dirty="0" err="1" smtClean="0"/>
              <a:t>aaa,bbb</a:t>
            </a:r>
            <a:r>
              <a:rPr lang="en-US" dirty="0" smtClean="0"/>
              <a:t>, </a:t>
            </a:r>
            <a:r>
              <a:rPr lang="en-US" dirty="0" err="1" smtClean="0"/>
              <a:t>aaaaaaa</a:t>
            </a:r>
            <a:r>
              <a:rPr lang="en-US" dirty="0" smtClean="0"/>
              <a:t>, </a:t>
            </a:r>
            <a:r>
              <a:rPr lang="en-US" dirty="0" err="1" smtClean="0"/>
              <a:t>abbabba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447802" y="-533401"/>
            <a:ext cx="6019800" cy="7848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Chomsky’s classification of Formal Language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stb20120103f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248400" cy="515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Recursive Language(REC)</a:t>
            </a:r>
            <a:r>
              <a:rPr lang="en-US" dirty="0" smtClean="0">
                <a:solidFill>
                  <a:schemeClr val="tx1"/>
                </a:solidFill>
              </a:rPr>
              <a:t>:  If the strings of language are  producing by Turing machine effectively enumerated in, alphabetically or canonical order(Dictionary order) then the language is known as Recursive Language.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Recursive Language(REC)</a:t>
            </a:r>
            <a:r>
              <a:rPr lang="en-US" b="1" u="sng" dirty="0" smtClean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By Reading every string of ‘x’ of language , then TM halts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if it’s halts in final state then string is Accepted and if it’s halts into non-final state then string is Rejected, so such kind of language is Recursive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Recursively Enumerable Language (R.E.)</a:t>
            </a:r>
            <a:r>
              <a:rPr lang="en-US" dirty="0" smtClean="0"/>
              <a:t>: If the strings of language are  producing by Turing machine effectively enumerated in, alphabetically or canonical order(Dictionary order) or any order then the language is known as Recursively Enumerable Language.</a:t>
            </a:r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Recursively Enumerable Language(R.E)</a:t>
            </a:r>
            <a:r>
              <a:rPr lang="en-US" b="1" u="sng" dirty="0" smtClean="0"/>
              <a:t>: </a:t>
            </a:r>
            <a:r>
              <a:rPr lang="en-US" dirty="0" smtClean="0"/>
              <a:t>By Reading every string of ‘x’ of language , then TM halts or for every string of language TM may halts or may not halts and entering to infinite loop, so such kind of language is Recursively Language.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791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According to definition its clear that all Recursive language is the subset of Recursively Enumerable language.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 descr="467414_eadeb60e-1ac7-42ae-8df5-3ed239744d73_l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447788"/>
            <a:ext cx="5867400" cy="2276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b"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Closure Properties of Recursive Languages</a:t>
            </a:r>
          </a:p>
          <a:p>
            <a:pPr fontAlgn="base"/>
            <a:r>
              <a:rPr lang="en-US" b="1" dirty="0" smtClean="0"/>
              <a:t>Union</a:t>
            </a:r>
            <a:r>
              <a:rPr lang="en-US" dirty="0" smtClean="0"/>
              <a:t>: If L1 and If L2 are two recursive languages, their union L1∪L2 will also be recursive because if TM halts for L1 and halts for L2, it will also halt for L1∪L2.</a:t>
            </a:r>
          </a:p>
          <a:p>
            <a:pPr fontAlgn="base"/>
            <a:r>
              <a:rPr lang="en-US" b="1" dirty="0" smtClean="0"/>
              <a:t>Concatenation:</a:t>
            </a:r>
            <a:r>
              <a:rPr lang="en-US" dirty="0" smtClean="0"/>
              <a:t> If L1 and If L2 are two recursive languages, their concatenation L1.L2 will also be recursive. For Example:</a:t>
            </a:r>
          </a:p>
          <a:p>
            <a:pPr>
              <a:buNone/>
            </a:pPr>
            <a:r>
              <a:rPr lang="en-US" dirty="0" smtClean="0"/>
              <a:t>L1=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|n</a:t>
            </a:r>
            <a:r>
              <a:rPr lang="en-US" dirty="0" smtClean="0"/>
              <a:t>&gt;=0} </a:t>
            </a:r>
          </a:p>
          <a:p>
            <a:pPr>
              <a:buNone/>
            </a:pPr>
            <a:r>
              <a:rPr lang="en-US" dirty="0" smtClean="0"/>
              <a:t>L2= {</a:t>
            </a:r>
            <a:r>
              <a:rPr lang="en-US" dirty="0" err="1" smtClean="0"/>
              <a:t>d</a:t>
            </a:r>
            <a:r>
              <a:rPr lang="en-US" baseline="30000" dirty="0" err="1" smtClean="0"/>
              <a:t>m</a:t>
            </a:r>
            <a:r>
              <a:rPr lang="en-US" dirty="0" err="1" smtClean="0"/>
              <a:t>e</a:t>
            </a:r>
            <a:r>
              <a:rPr lang="en-US" baseline="30000" dirty="0" err="1" smtClean="0"/>
              <a:t>m</a:t>
            </a:r>
            <a:r>
              <a:rPr lang="en-US" dirty="0" err="1" smtClean="0"/>
              <a:t>f</a:t>
            </a:r>
            <a:r>
              <a:rPr lang="en-US" baseline="30000" dirty="0" err="1" smtClean="0"/>
              <a:t>m</a:t>
            </a:r>
            <a:r>
              <a:rPr lang="en-US" dirty="0" err="1" smtClean="0"/>
              <a:t>|m</a:t>
            </a:r>
            <a:r>
              <a:rPr lang="en-US" dirty="0" smtClean="0"/>
              <a:t>&gt;=0} </a:t>
            </a:r>
          </a:p>
          <a:p>
            <a:pPr>
              <a:buNone/>
            </a:pPr>
            <a:r>
              <a:rPr lang="en-US" dirty="0" smtClean="0"/>
              <a:t>L3= L1.L2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d</a:t>
            </a:r>
            <a:r>
              <a:rPr lang="en-US" baseline="30000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30000" dirty="0" err="1" smtClean="0"/>
              <a:t>m</a:t>
            </a:r>
            <a:r>
              <a:rPr lang="en-US" dirty="0" err="1" smtClean="0"/>
              <a:t>f</a:t>
            </a:r>
            <a:r>
              <a:rPr lang="en-US" baseline="30000" dirty="0" err="1" smtClean="0"/>
              <a:t>m</a:t>
            </a:r>
            <a:r>
              <a:rPr lang="en-US" dirty="0" err="1" smtClean="0"/>
              <a:t>|m</a:t>
            </a:r>
            <a:r>
              <a:rPr lang="en-US" dirty="0" smtClean="0"/>
              <a:t>&gt;=0 and n&gt;=0} is also recursive.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Kleene</a:t>
            </a:r>
            <a:r>
              <a:rPr lang="en-US" b="1" dirty="0" smtClean="0"/>
              <a:t> Closure:</a:t>
            </a:r>
            <a:r>
              <a:rPr lang="en-US" dirty="0" smtClean="0"/>
              <a:t> If L1is recursive, its </a:t>
            </a:r>
            <a:r>
              <a:rPr lang="en-US" dirty="0" err="1" smtClean="0"/>
              <a:t>kleene</a:t>
            </a:r>
            <a:r>
              <a:rPr lang="en-US" dirty="0" smtClean="0"/>
              <a:t> closure L1* will also be recursive. For Example: </a:t>
            </a:r>
          </a:p>
          <a:p>
            <a:pPr>
              <a:buNone/>
            </a:pPr>
            <a:r>
              <a:rPr lang="en-US" dirty="0" smtClean="0"/>
              <a:t>L1=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|n</a:t>
            </a:r>
            <a:r>
              <a:rPr lang="en-US" dirty="0" smtClean="0"/>
              <a:t>&gt;=0} </a:t>
            </a:r>
          </a:p>
          <a:p>
            <a:pPr>
              <a:buNone/>
            </a:pPr>
            <a:r>
              <a:rPr lang="en-US" dirty="0" smtClean="0"/>
              <a:t>L1*=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||n&gt;=0}* is also recursive.</a:t>
            </a:r>
          </a:p>
          <a:p>
            <a:pPr>
              <a:buNone/>
            </a:pPr>
            <a:r>
              <a:rPr lang="en-US" b="1" dirty="0" smtClean="0"/>
              <a:t>Intersection and complement</a:t>
            </a:r>
            <a:r>
              <a:rPr lang="en-US" dirty="0" smtClean="0"/>
              <a:t>: If L1 and If L2 are two recursive languages, their intersection </a:t>
            </a:r>
          </a:p>
          <a:p>
            <a:pPr>
              <a:buNone/>
            </a:pPr>
            <a:r>
              <a:rPr lang="en-US" dirty="0" smtClean="0"/>
              <a:t>L1 ∩ L2 will also be recursive.</a:t>
            </a:r>
          </a:p>
          <a:p>
            <a:pPr>
              <a:buNone/>
            </a:pPr>
            <a:r>
              <a:rPr lang="en-US" dirty="0" smtClean="0"/>
              <a:t> For Example: L1=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dm|n</a:t>
            </a:r>
            <a:r>
              <a:rPr lang="en-US" dirty="0" smtClean="0"/>
              <a:t>&gt;=0 and m&gt;=0} L2=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d</a:t>
            </a:r>
            <a:r>
              <a:rPr lang="en-US" baseline="30000" dirty="0" err="1" smtClean="0"/>
              <a:t>n</a:t>
            </a:r>
            <a:r>
              <a:rPr lang="en-US" dirty="0" err="1" smtClean="0"/>
              <a:t>|n</a:t>
            </a:r>
            <a:r>
              <a:rPr lang="en-US" dirty="0" smtClean="0"/>
              <a:t>&gt;=0 and m&gt;=0} </a:t>
            </a:r>
          </a:p>
          <a:p>
            <a:pPr>
              <a:buNone/>
            </a:pPr>
            <a:r>
              <a:rPr lang="en-US" dirty="0" smtClean="0"/>
              <a:t>L3=L1 ∩ L2 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err="1" smtClean="0"/>
              <a:t>d</a:t>
            </a:r>
            <a:r>
              <a:rPr lang="en-US" baseline="30000" dirty="0" err="1" smtClean="0"/>
              <a:t>n</a:t>
            </a:r>
            <a:r>
              <a:rPr lang="en-US" dirty="0" smtClean="0"/>
              <a:t> |n&gt;=0} will be recursive.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Closure Properties of Recursively Enumerable Languages</a:t>
            </a:r>
          </a:p>
          <a:p>
            <a:pPr>
              <a:buNone/>
            </a:pPr>
            <a:r>
              <a:rPr lang="en-US" b="1" dirty="0" smtClean="0"/>
              <a:t>Union</a:t>
            </a:r>
            <a:r>
              <a:rPr lang="en-US" dirty="0" smtClean="0"/>
              <a:t>: If L1 and If L2 are two recursively enumerable  languages, their union L1∪L2 will also be recursively enumerable language.</a:t>
            </a:r>
          </a:p>
          <a:p>
            <a:pPr>
              <a:buNone/>
            </a:pPr>
            <a:r>
              <a:rPr lang="en-US" dirty="0" smtClean="0"/>
              <a:t>Recursively enumerable languages are closed under concatenation and Intersection.</a:t>
            </a:r>
          </a:p>
          <a:p>
            <a:pPr>
              <a:buNone/>
            </a:pPr>
            <a:r>
              <a:rPr lang="en-US" b="1" dirty="0" smtClean="0"/>
              <a:t>But Recursively enumerable languages are not closed under compliment and </a:t>
            </a:r>
            <a:r>
              <a:rPr lang="en-US" b="1" dirty="0" err="1" smtClean="0"/>
              <a:t>Kleene</a:t>
            </a:r>
            <a:r>
              <a:rPr lang="en-US" b="1" dirty="0" smtClean="0"/>
              <a:t> </a:t>
            </a:r>
            <a:r>
              <a:rPr lang="en-US" b="1" dirty="0" err="1" smtClean="0"/>
              <a:t>clouser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Decidability and Un-decidability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Decidability : </a:t>
            </a:r>
            <a:r>
              <a:rPr lang="en-US" dirty="0" smtClean="0"/>
              <a:t>For any Language or problem, if there exist Halting Turing machine then the problem is said to decidable.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Un-decidability</a:t>
            </a:r>
            <a:r>
              <a:rPr lang="en-US" dirty="0" smtClean="0"/>
              <a:t> : For any Language or problem, if there exist  No Halting Turing machine then the problem is said to un- decidable. </a:t>
            </a:r>
          </a:p>
          <a:p>
            <a:pPr>
              <a:buNone/>
            </a:pPr>
            <a:r>
              <a:rPr lang="en-US" dirty="0" smtClean="0"/>
              <a:t>Example of Un-decidable problems</a:t>
            </a:r>
          </a:p>
          <a:p>
            <a:pPr marL="514350" indent="-514350">
              <a:buAutoNum type="arabicPeriod"/>
            </a:pPr>
            <a:r>
              <a:rPr lang="en-US" dirty="0" smtClean="0"/>
              <a:t>Halting problem of a Turing machine</a:t>
            </a:r>
          </a:p>
          <a:p>
            <a:pPr marL="514350" indent="-514350">
              <a:buAutoNum type="arabicPeriod"/>
            </a:pPr>
            <a:r>
              <a:rPr lang="en-US" dirty="0" smtClean="0"/>
              <a:t>Post correspondent Problem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Recursive Language &amp; Recursively Enumerable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Decidability and Un-decidability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Language &amp; Recursively Enumerable Language</dc:title>
  <dc:creator>Pakhi</dc:creator>
  <cp:lastModifiedBy>Dharmay Sureja</cp:lastModifiedBy>
  <cp:revision>24</cp:revision>
  <dcterms:created xsi:type="dcterms:W3CDTF">2006-08-16T00:00:00Z</dcterms:created>
  <dcterms:modified xsi:type="dcterms:W3CDTF">2020-04-13T05:43:17Z</dcterms:modified>
</cp:coreProperties>
</file>