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6" r:id="rId2"/>
    <p:sldId id="256" r:id="rId3"/>
    <p:sldId id="259" r:id="rId4"/>
    <p:sldId id="260" r:id="rId5"/>
    <p:sldId id="261" r:id="rId6"/>
    <p:sldId id="262" r:id="rId7"/>
    <p:sldId id="263" r:id="rId8"/>
    <p:sldId id="264" r:id="rId9"/>
    <p:sldId id="265" r:id="rId10"/>
    <p:sldId id="257" r:id="rId11"/>
    <p:sldId id="267" r:id="rId12"/>
    <p:sldId id="273" r:id="rId13"/>
    <p:sldId id="268" r:id="rId14"/>
    <p:sldId id="269"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8AE218-312A-46BB-8A03-34B8B28F30BE}" type="datetimeFigureOut">
              <a:rPr lang="en-US" smtClean="0"/>
              <a:pPr/>
              <a:t>6/5/2020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575F34-D287-4984-B4D5-047334D18BA3}" type="slidenum">
              <a:rPr lang="en-US" smtClean="0"/>
              <a:pPr/>
              <a:t>‹#›</a:t>
            </a:fld>
            <a:endParaRPr lang="en-US"/>
          </a:p>
        </p:txBody>
      </p:sp>
    </p:spTree>
    <p:extLst>
      <p:ext uri="{BB962C8B-B14F-4D97-AF65-F5344CB8AC3E}">
        <p14:creationId xmlns:p14="http://schemas.microsoft.com/office/powerpoint/2010/main" val="9949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D575F34-D287-4984-B4D5-047334D18BA3}" type="slidenum">
              <a:rPr lang="en-US" smtClean="0"/>
              <a:pPr/>
              <a:t>2</a:t>
            </a:fld>
            <a:endParaRPr lang="en-US"/>
          </a:p>
        </p:txBody>
      </p:sp>
    </p:spTree>
    <p:extLst>
      <p:ext uri="{BB962C8B-B14F-4D97-AF65-F5344CB8AC3E}">
        <p14:creationId xmlns:p14="http://schemas.microsoft.com/office/powerpoint/2010/main" val="3806583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4E49B3-9072-473D-B82B-04939DB7C0BB}" type="datetime1">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914786-7E6D-4914-A41C-CCD07D6DB80E}" type="datetime1">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38F346-D55A-4C4D-9698-AACC4A4A2821}" type="datetime1">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DE5A3F-EDE6-4191-899B-5E5D094E04B2}" type="datetime1">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986205-F9B9-4AD9-9CEC-A1D6B4ED3588}" type="datetime1">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8F4A68-7A9B-4AEF-8985-E1857D419F1D}" type="datetime1">
              <a:rPr lang="en-US" smtClean="0"/>
              <a:pPr/>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181A34-46BD-42CF-90FF-53DBA5731564}" type="datetime1">
              <a:rPr lang="en-US" smtClean="0"/>
              <a:pPr/>
              <a:t>6/5/2020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42143C-5EAB-4E6D-A182-887D222DE76D}" type="datetime1">
              <a:rPr lang="en-US" smtClean="0"/>
              <a:pPr/>
              <a:t>6/5/2020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BFFBC6-5D5B-48D3-9799-B16FC41ABF4E}" type="datetime1">
              <a:rPr lang="en-US" smtClean="0"/>
              <a:pPr/>
              <a:t>6/5/2020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347A83-0963-4486-9930-B6002BE0230B}" type="datetime1">
              <a:rPr lang="en-US" smtClean="0"/>
              <a:pPr/>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7CC7F0-AED9-4A42-BD54-6B94DC7B3F63}" type="datetime1">
              <a:rPr lang="en-US" smtClean="0"/>
              <a:pPr/>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16682-55CB-4607-BF7B-98B8CA47828A}" type="datetime1">
              <a:rPr lang="en-US" smtClean="0"/>
              <a:pPr/>
              <a:t>6/5/2020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r"/>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6324600" cy="2697162"/>
          </a:xfrm>
        </p:spPr>
        <p:txBody>
          <a:bodyPr/>
          <a:lstStyle/>
          <a:p>
            <a:r>
              <a:rPr lang="en-US" b="1" dirty="0" smtClean="0">
                <a:solidFill>
                  <a:srgbClr val="FF0000"/>
                </a:solidFill>
              </a:rPr>
              <a:t>Theory of Computation</a:t>
            </a:r>
            <a:br>
              <a:rPr lang="en-US" b="1" dirty="0" smtClean="0">
                <a:solidFill>
                  <a:srgbClr val="FF0000"/>
                </a:solidFill>
              </a:rPr>
            </a:br>
            <a:r>
              <a:rPr lang="en-US" b="1" dirty="0" smtClean="0">
                <a:solidFill>
                  <a:srgbClr val="FF0000"/>
                </a:solidFill>
              </a:rPr>
              <a:t>Unit # 7</a:t>
            </a:r>
            <a:br>
              <a:rPr lang="en-US" b="1" dirty="0" smtClean="0">
                <a:solidFill>
                  <a:srgbClr val="FF0000"/>
                </a:solidFill>
              </a:rPr>
            </a:br>
            <a:r>
              <a:rPr lang="en-US" b="1" dirty="0" smtClean="0">
                <a:solidFill>
                  <a:srgbClr val="FF0000"/>
                </a:solidFill>
              </a:rPr>
              <a:t>Turing Machine</a:t>
            </a:r>
            <a:endParaRPr lang="en-US" dirty="0">
              <a:solidFill>
                <a:srgbClr val="FF0000"/>
              </a:solidFill>
            </a:endParaRPr>
          </a:p>
        </p:txBody>
      </p:sp>
      <p:sp>
        <p:nvSpPr>
          <p:cNvPr id="3" name="Content Placeholder 2"/>
          <p:cNvSpPr>
            <a:spLocks noGrp="1"/>
          </p:cNvSpPr>
          <p:nvPr>
            <p:ph idx="1"/>
          </p:nvPr>
        </p:nvSpPr>
        <p:spPr>
          <a:xfrm>
            <a:off x="838200" y="3810000"/>
            <a:ext cx="7848600" cy="2316163"/>
          </a:xfrm>
        </p:spPr>
        <p:txBody>
          <a:bodyPr/>
          <a:lstStyle/>
          <a:p>
            <a:pPr algn="ctr">
              <a:buNone/>
            </a:pPr>
            <a:r>
              <a:rPr lang="en-US" altLang="en-US" dirty="0" smtClean="0"/>
              <a:t>Prof. </a:t>
            </a:r>
            <a:r>
              <a:rPr lang="en-US" altLang="en-US" dirty="0" err="1" smtClean="0"/>
              <a:t>Ritesh</a:t>
            </a:r>
            <a:r>
              <a:rPr lang="en-US" altLang="en-US" dirty="0" smtClean="0"/>
              <a:t> </a:t>
            </a:r>
            <a:r>
              <a:rPr lang="en-US" altLang="en-US" dirty="0" err="1" smtClean="0"/>
              <a:t>Upadhyay</a:t>
            </a:r>
            <a:endParaRPr lang="en-US" altLang="en-US" dirty="0" smtClean="0"/>
          </a:p>
          <a:p>
            <a:pPr algn="ctr">
              <a:buNone/>
            </a:pPr>
            <a:r>
              <a:rPr lang="en-US" altLang="en-US" dirty="0" smtClean="0"/>
              <a:t>Assistant Professor, Dept. of Computer </a:t>
            </a:r>
            <a:r>
              <a:rPr lang="en-US" altLang="en-US" dirty="0" err="1" smtClean="0"/>
              <a:t>Engg</a:t>
            </a:r>
            <a:r>
              <a:rPr lang="en-US" altLang="en-US" dirty="0" smtClean="0"/>
              <a:t>.</a:t>
            </a:r>
          </a:p>
          <a:p>
            <a:pPr algn="ctr">
              <a:buNone/>
            </a:pPr>
            <a:r>
              <a:rPr lang="en-US" altLang="en-US" dirty="0" smtClean="0"/>
              <a:t>UVPCE, </a:t>
            </a:r>
            <a:r>
              <a:rPr lang="en-US" altLang="en-US" dirty="0" err="1" smtClean="0"/>
              <a:t>Ganpat</a:t>
            </a:r>
            <a:r>
              <a:rPr lang="en-US" altLang="en-US" dirty="0" smtClean="0"/>
              <a:t> University, </a:t>
            </a:r>
            <a:r>
              <a:rPr lang="en-US" altLang="en-US" dirty="0" err="1" smtClean="0"/>
              <a:t>Mehsana</a:t>
            </a:r>
            <a:endParaRPr lang="en-IN" alt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ransition spd="slow" advTm="5000">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686800" cy="5029200"/>
          </a:xfrm>
        </p:spPr>
        <p:txBody>
          <a:bodyPr>
            <a:normAutofit fontScale="85000" lnSpcReduction="20000"/>
          </a:bodyPr>
          <a:lstStyle/>
          <a:p>
            <a:pPr fontAlgn="base">
              <a:buNone/>
            </a:pPr>
            <a:r>
              <a:rPr lang="en-US" b="1" dirty="0" smtClean="0"/>
              <a:t>3. Multi-tape Turing Machine:</a:t>
            </a:r>
            <a:endParaRPr lang="en-US" dirty="0" smtClean="0"/>
          </a:p>
          <a:p>
            <a:pPr fontAlgn="base"/>
            <a:r>
              <a:rPr lang="en-US" dirty="0" smtClean="0"/>
              <a:t>It has multiple tapes and controlled by a single head.</a:t>
            </a:r>
          </a:p>
          <a:p>
            <a:pPr fontAlgn="base"/>
            <a:r>
              <a:rPr lang="en-US" dirty="0" smtClean="0"/>
              <a:t>The Multi-tape Turing machine is different from k-track Turing machine but expressive power is same.</a:t>
            </a:r>
          </a:p>
          <a:p>
            <a:pPr fontAlgn="base"/>
            <a:r>
              <a:rPr lang="en-US" dirty="0" smtClean="0"/>
              <a:t>Multi-tape Turing machine can be simulated by single-tape Turing machine.</a:t>
            </a:r>
          </a:p>
          <a:p>
            <a:pPr fontAlgn="base">
              <a:buNone/>
            </a:pPr>
            <a:r>
              <a:rPr lang="en-US" b="1" dirty="0" smtClean="0"/>
              <a:t>4. Multi-tape Multi-head Turing Machine:</a:t>
            </a:r>
            <a:endParaRPr lang="en-US" dirty="0" smtClean="0"/>
          </a:p>
          <a:p>
            <a:pPr fontAlgn="base"/>
            <a:r>
              <a:rPr lang="en-US" dirty="0" smtClean="0"/>
              <a:t>The multi-tape Turing machine has multiple tapes and multiple heads</a:t>
            </a:r>
          </a:p>
          <a:p>
            <a:pPr fontAlgn="base"/>
            <a:r>
              <a:rPr lang="en-US" dirty="0" smtClean="0"/>
              <a:t>Each tape controlled by separate head</a:t>
            </a:r>
          </a:p>
          <a:p>
            <a:pPr fontAlgn="base"/>
            <a:r>
              <a:rPr lang="en-US" dirty="0" smtClean="0"/>
              <a:t>Multi-Tape Multi-head Turing machine can be simulated by standard Turing machine.</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265454232"/>
      </p:ext>
    </p:extLst>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5821363"/>
          </a:xfrm>
        </p:spPr>
        <p:txBody>
          <a:bodyPr>
            <a:normAutofit fontScale="62500" lnSpcReduction="20000"/>
          </a:bodyPr>
          <a:lstStyle/>
          <a:p>
            <a:pPr fontAlgn="base">
              <a:buNone/>
            </a:pPr>
            <a:r>
              <a:rPr lang="en-US" b="1" dirty="0" smtClean="0"/>
              <a:t>5. Multi-dimensional Tape Turing Machine:</a:t>
            </a:r>
            <a:endParaRPr lang="en-US" dirty="0" smtClean="0"/>
          </a:p>
          <a:p>
            <a:pPr fontAlgn="base"/>
            <a:r>
              <a:rPr lang="en-US" dirty="0" smtClean="0"/>
              <a:t>It has multi-dimensional tape where head can move any direction that is left, right, up or down.</a:t>
            </a:r>
          </a:p>
          <a:p>
            <a:pPr fontAlgn="base"/>
            <a:r>
              <a:rPr lang="en-US" dirty="0" smtClean="0"/>
              <a:t>Multi dimensional tape Turing machine can be simulated by one-dimensional Turing machine</a:t>
            </a:r>
          </a:p>
          <a:p>
            <a:pPr fontAlgn="base">
              <a:buNone/>
            </a:pPr>
            <a:r>
              <a:rPr lang="en-US" b="1" dirty="0" smtClean="0"/>
              <a:t>6. Multi-head Turing Machine:</a:t>
            </a:r>
            <a:endParaRPr lang="en-US" dirty="0" smtClean="0"/>
          </a:p>
          <a:p>
            <a:pPr fontAlgn="base"/>
            <a:r>
              <a:rPr lang="en-US" dirty="0" smtClean="0"/>
              <a:t>A multi-head Turing machine contain two or more heads to read the symbols on the same tape.</a:t>
            </a:r>
          </a:p>
          <a:p>
            <a:pPr fontAlgn="base"/>
            <a:r>
              <a:rPr lang="en-US" dirty="0" smtClean="0"/>
              <a:t>In one step all the heads sense the scanned symbols and move or write independently.</a:t>
            </a:r>
          </a:p>
          <a:p>
            <a:pPr fontAlgn="base"/>
            <a:r>
              <a:rPr lang="en-US" dirty="0" smtClean="0"/>
              <a:t>Multi-head Turing machine can be simulated by single head Turing machine.</a:t>
            </a:r>
          </a:p>
          <a:p>
            <a:pPr fontAlgn="base">
              <a:buNone/>
            </a:pPr>
            <a:r>
              <a:rPr lang="en-US" b="1" dirty="0" smtClean="0"/>
              <a:t>7. Non-deterministic Turing Machine:</a:t>
            </a:r>
            <a:endParaRPr lang="en-US" dirty="0" smtClean="0"/>
          </a:p>
          <a:p>
            <a:pPr fontAlgn="base"/>
            <a:r>
              <a:rPr lang="en-US" dirty="0" smtClean="0"/>
              <a:t>A non-deterministic Turing machine has a single, one way infinite tape.</a:t>
            </a:r>
          </a:p>
          <a:p>
            <a:pPr fontAlgn="base"/>
            <a:r>
              <a:rPr lang="en-US" dirty="0" smtClean="0"/>
              <a:t>For a given state and input symbol has </a:t>
            </a:r>
            <a:r>
              <a:rPr lang="en-US" dirty="0" err="1" smtClean="0"/>
              <a:t>atleast</a:t>
            </a:r>
            <a:r>
              <a:rPr lang="en-US" dirty="0" smtClean="0"/>
              <a:t> one choice to move (finite number of choices for the next move), each choice several choices of path that it might follow for a given input string.</a:t>
            </a:r>
          </a:p>
          <a:p>
            <a:pPr fontAlgn="base"/>
            <a:r>
              <a:rPr lang="en-US" dirty="0" smtClean="0"/>
              <a:t>A non-deterministic Turing machine is equivalent to deterministic Turing machine.</a:t>
            </a:r>
          </a:p>
          <a:p>
            <a:pPr>
              <a:buNone/>
            </a:pP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324600"/>
          </a:xfrm>
        </p:spPr>
        <p:txBody>
          <a:bodyPr/>
          <a:lstStyle/>
          <a:p>
            <a:pPr>
              <a:buNone/>
            </a:pPr>
            <a:endParaRPr lang="en-US" b="1" u="sng" dirty="0" smtClean="0"/>
          </a:p>
          <a:p>
            <a:pPr>
              <a:buNone/>
            </a:pPr>
            <a:r>
              <a:rPr lang="en-US" b="1" u="sng" dirty="0" smtClean="0"/>
              <a:t>Acceptance Mechanism of Turing Machine as Language Recognizer </a:t>
            </a:r>
            <a:r>
              <a:rPr lang="en-US" dirty="0" smtClean="0"/>
              <a:t>:</a:t>
            </a:r>
          </a:p>
          <a:p>
            <a:pPr>
              <a:buNone/>
            </a:pPr>
            <a:endParaRPr lang="en-US" b="1" u="sng" dirty="0" smtClean="0"/>
          </a:p>
          <a:p>
            <a:pPr algn="just">
              <a:buNone/>
            </a:pPr>
            <a:r>
              <a:rPr lang="en-US" dirty="0" smtClean="0"/>
              <a:t>By Reading the string ,Turing Machine halts into final state then string is said to be Accepted and</a:t>
            </a:r>
          </a:p>
          <a:p>
            <a:pPr algn="just">
              <a:buNone/>
            </a:pPr>
            <a:r>
              <a:rPr lang="en-US" dirty="0" smtClean="0"/>
              <a:t>If Turing Machine halts in Non final state then string is said to be Rejected.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5897563"/>
          </a:xfrm>
        </p:spPr>
        <p:txBody>
          <a:bodyPr/>
          <a:lstStyle/>
          <a:p>
            <a:pPr>
              <a:buNone/>
            </a:pPr>
            <a:r>
              <a:rPr lang="en-US" b="1" u="sng" dirty="0" smtClean="0"/>
              <a:t>Problems on Language Recognizer </a:t>
            </a:r>
          </a:p>
          <a:p>
            <a:pPr>
              <a:buNone/>
            </a:pPr>
            <a:endParaRPr lang="en-US" dirty="0" smtClean="0"/>
          </a:p>
          <a:p>
            <a:pPr>
              <a:buNone/>
            </a:pPr>
            <a:r>
              <a:rPr lang="en-US" dirty="0" smtClean="0"/>
              <a:t>Problem -1</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pic>
        <p:nvPicPr>
          <p:cNvPr id="7" name="Picture 6" descr="New Doc 2020-03-18 23.14.07_1.jpg"/>
          <p:cNvPicPr>
            <a:picLocks noChangeAspect="1"/>
          </p:cNvPicPr>
          <p:nvPr/>
        </p:nvPicPr>
        <p:blipFill>
          <a:blip r:embed="rId2"/>
          <a:stretch>
            <a:fillRect/>
          </a:stretch>
        </p:blipFill>
        <p:spPr>
          <a:xfrm>
            <a:off x="838200" y="2438400"/>
            <a:ext cx="7162800" cy="3413379"/>
          </a:xfrm>
          <a:prstGeom prst="rect">
            <a:avLst/>
          </a:prstGeom>
        </p:spPr>
      </p:pic>
    </p:spTree>
  </p:cSld>
  <p:clrMapOvr>
    <a:masterClrMapping/>
  </p:clrMapOvr>
  <p:transition spd="slow">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b="1" u="sng" dirty="0" smtClean="0"/>
              <a:t>Problem-2</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pic>
        <p:nvPicPr>
          <p:cNvPr id="5" name="Picture 4" descr="New Doc 2020-03-18 23.14.07_2.jpg"/>
          <p:cNvPicPr>
            <a:picLocks noChangeAspect="1"/>
          </p:cNvPicPr>
          <p:nvPr/>
        </p:nvPicPr>
        <p:blipFill>
          <a:blip r:embed="rId2"/>
          <a:stretch>
            <a:fillRect/>
          </a:stretch>
        </p:blipFill>
        <p:spPr>
          <a:xfrm>
            <a:off x="457200" y="1371600"/>
            <a:ext cx="8382000" cy="4953000"/>
          </a:xfrm>
          <a:prstGeom prst="rect">
            <a:avLst/>
          </a:prstGeom>
        </p:spPr>
      </p:pic>
    </p:spTree>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897563"/>
          </a:xfrm>
        </p:spPr>
        <p:txBody>
          <a:bodyPr/>
          <a:lstStyle/>
          <a:p>
            <a:pPr>
              <a:buNone/>
            </a:pPr>
            <a:r>
              <a:rPr lang="en-US" b="1" u="sng" dirty="0" smtClean="0"/>
              <a:t>Problem-3</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pic>
        <p:nvPicPr>
          <p:cNvPr id="6" name="Picture 5" descr="New Doc 2020-03-23 01.09.33_1.jpg"/>
          <p:cNvPicPr>
            <a:picLocks noChangeAspect="1"/>
          </p:cNvPicPr>
          <p:nvPr/>
        </p:nvPicPr>
        <p:blipFill>
          <a:blip r:embed="rId2"/>
          <a:stretch>
            <a:fillRect/>
          </a:stretch>
        </p:blipFill>
        <p:spPr>
          <a:xfrm>
            <a:off x="457200" y="838200"/>
            <a:ext cx="8153400" cy="5514585"/>
          </a:xfrm>
          <a:prstGeom prst="rect">
            <a:avLst/>
          </a:prstGeom>
        </p:spPr>
      </p:pic>
    </p:spTree>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lstStyle/>
          <a:p>
            <a:pPr>
              <a:buNone/>
            </a:pPr>
            <a:r>
              <a:rPr lang="en-US" b="1" u="sng" smtClean="0"/>
              <a:t>Problem-4</a:t>
            </a:r>
            <a:endParaRPr lang="en-US" b="1" u="sng" dirty="0" smtClean="0"/>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pic>
        <p:nvPicPr>
          <p:cNvPr id="5" name="Picture 4" descr="New Doc 2020-03-23 01.08.08_1.jpg"/>
          <p:cNvPicPr>
            <a:picLocks noChangeAspect="1"/>
          </p:cNvPicPr>
          <p:nvPr/>
        </p:nvPicPr>
        <p:blipFill>
          <a:blip r:embed="rId2"/>
          <a:stretch>
            <a:fillRect/>
          </a:stretch>
        </p:blipFill>
        <p:spPr>
          <a:xfrm>
            <a:off x="381000" y="954415"/>
            <a:ext cx="8610599" cy="5217785"/>
          </a:xfrm>
          <a:prstGeom prst="rect">
            <a:avLst/>
          </a:prstGeom>
        </p:spPr>
      </p:pic>
    </p:spTree>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8001000" cy="1676399"/>
          </a:xfrm>
        </p:spPr>
        <p:txBody>
          <a:bodyPr>
            <a:normAutofit fontScale="90000"/>
          </a:bodyPr>
          <a:lstStyle/>
          <a:p>
            <a:r>
              <a:rPr lang="en-US" b="1" u="sng" dirty="0" smtClean="0"/>
              <a:t/>
            </a:r>
            <a:br>
              <a:rPr lang="en-US" b="1" u="sng" dirty="0" smtClean="0"/>
            </a:br>
            <a:r>
              <a:rPr lang="en-US" b="1" dirty="0" smtClean="0"/>
              <a:t/>
            </a:r>
            <a:br>
              <a:rPr lang="en-US" b="1" dirty="0" smtClean="0"/>
            </a:br>
            <a:r>
              <a:rPr lang="en-US" b="1" dirty="0" smtClean="0"/>
              <a:t>Chapter # 7 -  Turing Machine</a:t>
            </a:r>
            <a:r>
              <a:rPr lang="en-US" dirty="0" smtClean="0"/>
              <a:t/>
            </a:r>
            <a:br>
              <a:rPr lang="en-US" dirty="0" smtClean="0"/>
            </a:br>
            <a:endParaRPr lang="en-US" b="1" dirty="0"/>
          </a:p>
        </p:txBody>
      </p:sp>
      <p:sp>
        <p:nvSpPr>
          <p:cNvPr id="3" name="Subtitle 2"/>
          <p:cNvSpPr>
            <a:spLocks noGrp="1"/>
          </p:cNvSpPr>
          <p:nvPr>
            <p:ph type="subTitle" idx="1"/>
          </p:nvPr>
        </p:nvSpPr>
        <p:spPr>
          <a:xfrm>
            <a:off x="152400" y="1600200"/>
            <a:ext cx="8686800" cy="5105400"/>
          </a:xfrm>
        </p:spPr>
        <p:txBody>
          <a:bodyPr>
            <a:noAutofit/>
          </a:bodyPr>
          <a:lstStyle/>
          <a:p>
            <a:pPr algn="l">
              <a:spcBef>
                <a:spcPct val="0"/>
              </a:spcBef>
            </a:pPr>
            <a:endParaRPr lang="en-US" sz="2400" b="1" u="sng" dirty="0" smtClean="0">
              <a:solidFill>
                <a:schemeClr val="tx1"/>
              </a:solidFill>
              <a:ea typeface="+mj-ea"/>
              <a:cs typeface="+mj-cs"/>
            </a:endParaRPr>
          </a:p>
          <a:p>
            <a:pPr algn="l">
              <a:spcBef>
                <a:spcPct val="0"/>
              </a:spcBef>
            </a:pPr>
            <a:endParaRPr lang="en-US" sz="2400" b="1" u="sng" dirty="0">
              <a:solidFill>
                <a:schemeClr val="tx1"/>
              </a:solidFill>
              <a:ea typeface="+mj-ea"/>
              <a:cs typeface="+mj-cs"/>
            </a:endParaRPr>
          </a:p>
          <a:p>
            <a:pPr algn="l">
              <a:spcBef>
                <a:spcPct val="0"/>
              </a:spcBef>
            </a:pPr>
            <a:r>
              <a:rPr lang="en-US" sz="2400" b="1" u="sng" dirty="0" smtClean="0">
                <a:solidFill>
                  <a:schemeClr val="tx1"/>
                </a:solidFill>
                <a:ea typeface="+mj-ea"/>
                <a:cs typeface="+mj-cs"/>
              </a:rPr>
              <a:t>Introduction:</a:t>
            </a:r>
            <a:r>
              <a:rPr lang="en-US" sz="2400" dirty="0">
                <a:solidFill>
                  <a:schemeClr val="tx1"/>
                </a:solidFill>
                <a:ea typeface="+mj-ea"/>
                <a:cs typeface="+mj-cs"/>
              </a:rPr>
              <a:t> </a:t>
            </a:r>
            <a:r>
              <a:rPr lang="en-US" sz="2400" dirty="0" smtClean="0">
                <a:solidFill>
                  <a:schemeClr val="tx1"/>
                </a:solidFill>
                <a:ea typeface="+mj-ea"/>
                <a:cs typeface="+mj-cs"/>
              </a:rPr>
              <a:t> </a:t>
            </a:r>
            <a:r>
              <a:rPr lang="en-US" sz="2400" b="1" dirty="0" smtClean="0">
                <a:solidFill>
                  <a:schemeClr val="tx1"/>
                </a:solidFill>
                <a:ea typeface="+mj-ea"/>
                <a:cs typeface="+mj-cs"/>
              </a:rPr>
              <a:t>Turing </a:t>
            </a:r>
            <a:r>
              <a:rPr lang="en-US" sz="2400" b="1" dirty="0">
                <a:solidFill>
                  <a:schemeClr val="tx1"/>
                </a:solidFill>
                <a:ea typeface="+mj-ea"/>
                <a:cs typeface="+mj-cs"/>
              </a:rPr>
              <a:t>Machine was invented by Alan Turing in 1936 and it is used to accept Recursive Enumerable Languages (generated by Type-0 Grammar</a:t>
            </a:r>
            <a:r>
              <a:rPr lang="en-US" sz="2400" b="1" dirty="0" smtClean="0">
                <a:solidFill>
                  <a:schemeClr val="tx1"/>
                </a:solidFill>
                <a:ea typeface="+mj-ea"/>
                <a:cs typeface="+mj-cs"/>
              </a:rPr>
              <a:t>)</a:t>
            </a:r>
          </a:p>
          <a:p>
            <a:pPr algn="l">
              <a:spcBef>
                <a:spcPct val="0"/>
              </a:spcBef>
            </a:pPr>
            <a:r>
              <a:rPr lang="en-US" sz="2400" b="1" dirty="0" smtClean="0">
                <a:solidFill>
                  <a:schemeClr val="tx1"/>
                </a:solidFill>
                <a:ea typeface="+mj-ea"/>
                <a:cs typeface="+mj-cs"/>
              </a:rPr>
              <a:t>			A Turing </a:t>
            </a:r>
            <a:r>
              <a:rPr lang="en-US" sz="2400" b="1" dirty="0">
                <a:solidFill>
                  <a:schemeClr val="tx1"/>
                </a:solidFill>
                <a:ea typeface="+mj-ea"/>
                <a:cs typeface="+mj-cs"/>
              </a:rPr>
              <a:t>machine consists of a tape of infinite length on which read and writes operation can be performed. The tape consists of infinite cells on which each cell either contains input symbol </a:t>
            </a:r>
            <a:r>
              <a:rPr lang="en-US" sz="2400" b="1" dirty="0" smtClean="0">
                <a:solidFill>
                  <a:schemeClr val="tx1"/>
                </a:solidFill>
                <a:ea typeface="+mj-ea"/>
                <a:cs typeface="+mj-cs"/>
              </a:rPr>
              <a:t>or  a </a:t>
            </a:r>
            <a:r>
              <a:rPr lang="en-US" sz="2400" b="1" dirty="0">
                <a:solidFill>
                  <a:schemeClr val="tx1"/>
                </a:solidFill>
                <a:ea typeface="+mj-ea"/>
                <a:cs typeface="+mj-cs"/>
              </a:rPr>
              <a:t>special symbol called blank. It also consists of a head pointer which points to cell currently being read and it can move in both directions.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1398446624"/>
      </p:ext>
    </p:extLst>
  </p:cSld>
  <p:clrMapOvr>
    <a:masterClrMapping/>
  </p:clrMapOvr>
  <p:transition spd="slow" advTm="5000">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5973763"/>
          </a:xfrm>
        </p:spPr>
        <p:txBody>
          <a:bodyPr>
            <a:normAutofit fontScale="85000" lnSpcReduction="20000"/>
          </a:bodyPr>
          <a:lstStyle/>
          <a:p>
            <a:pPr marL="0" indent="0" fontAlgn="base">
              <a:buNone/>
            </a:pPr>
            <a:r>
              <a:rPr lang="en-US" b="1" dirty="0"/>
              <a:t>A TM is expressed as a 7-tuple (Q, T, B, ∑, δ, q0, F) where:</a:t>
            </a:r>
          </a:p>
          <a:p>
            <a:pPr fontAlgn="base"/>
            <a:r>
              <a:rPr lang="en-US" b="1" dirty="0"/>
              <a:t>Q</a:t>
            </a:r>
            <a:r>
              <a:rPr lang="en-US" dirty="0"/>
              <a:t> is a finite set of states</a:t>
            </a:r>
          </a:p>
          <a:p>
            <a:pPr fontAlgn="base"/>
            <a:r>
              <a:rPr lang="en-US" b="1" dirty="0"/>
              <a:t>T</a:t>
            </a:r>
            <a:r>
              <a:rPr lang="en-US" dirty="0"/>
              <a:t> is the tape alphabet (symbols which can be written on Tape)</a:t>
            </a:r>
          </a:p>
          <a:p>
            <a:pPr fontAlgn="base"/>
            <a:r>
              <a:rPr lang="en-US" b="1" dirty="0"/>
              <a:t>B</a:t>
            </a:r>
            <a:r>
              <a:rPr lang="en-US" dirty="0"/>
              <a:t> is blank symbol (every cell is filled with B except input alphabet initially)</a:t>
            </a:r>
          </a:p>
          <a:p>
            <a:pPr fontAlgn="base"/>
            <a:r>
              <a:rPr lang="en-US" b="1" dirty="0"/>
              <a:t>∑</a:t>
            </a:r>
            <a:r>
              <a:rPr lang="en-US" dirty="0"/>
              <a:t> is the input alphabet (symbols which are part of input alphabet)</a:t>
            </a:r>
          </a:p>
          <a:p>
            <a:pPr fontAlgn="base"/>
            <a:r>
              <a:rPr lang="en-US" b="1" dirty="0"/>
              <a:t>δ </a:t>
            </a:r>
            <a:r>
              <a:rPr lang="en-US" dirty="0"/>
              <a:t>is a transition function which maps Q × T → Q × T × {L,R}. Depending on its present state and present tape alphabet (pointed by head pointer), it will move to new state, change the tape symbol (may or may not) and move head pointer to either left or right.</a:t>
            </a:r>
          </a:p>
          <a:p>
            <a:pPr fontAlgn="base"/>
            <a:r>
              <a:rPr lang="en-US" b="1" dirty="0"/>
              <a:t>q0</a:t>
            </a:r>
            <a:r>
              <a:rPr lang="en-US" dirty="0"/>
              <a:t> is the initial state</a:t>
            </a:r>
          </a:p>
          <a:p>
            <a:pPr fontAlgn="base"/>
            <a:r>
              <a:rPr lang="en-US" b="1" dirty="0"/>
              <a:t>F</a:t>
            </a:r>
            <a:r>
              <a:rPr lang="en-US" dirty="0"/>
              <a:t> is the set of final states. If any state of F is reached, input string is accepted.</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360755142"/>
      </p:ext>
    </p:extLst>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chor="t"/>
          <a:lstStyle/>
          <a:p>
            <a:pPr marL="0" indent="0">
              <a:buNone/>
            </a:pPr>
            <a:r>
              <a:rPr lang="en-US" b="1" dirty="0"/>
              <a:t>Comparison with the previous </a:t>
            </a:r>
            <a:r>
              <a:rPr lang="en-US" b="1" dirty="0" smtClean="0"/>
              <a:t>automaton :</a:t>
            </a:r>
          </a:p>
          <a:p>
            <a:pPr marL="0" indent="0">
              <a:buNone/>
            </a:pPr>
            <a:r>
              <a:rPr lang="en-US" dirty="0"/>
              <a:t>The following table shows a comparison of how a Turing machine differs from Finite Automaton and Pushdown Automaton</a:t>
            </a:r>
            <a:r>
              <a:rPr lang="en-US" dirty="0" smtClean="0"/>
              <a:t>.</a:t>
            </a:r>
          </a:p>
          <a:p>
            <a:pPr marL="0" indent="0">
              <a:buNone/>
            </a:pPr>
            <a:endParaRPr lang="en-US" dirty="0"/>
          </a:p>
          <a:p>
            <a:pPr marL="0" indent="0">
              <a:buNone/>
            </a:pPr>
            <a:r>
              <a:rPr lang="en-US" dirty="0"/>
              <a:t/>
            </a:r>
            <a:br>
              <a:rPr lang="en-US" dirty="0"/>
            </a:br>
            <a:endParaRPr lang="en-US" b="1" dirty="0"/>
          </a:p>
          <a:p>
            <a:pPr marL="0" indent="0">
              <a:buNone/>
            </a:pPr>
            <a:r>
              <a:rPr lang="en-US" dirty="0"/>
              <a:t/>
            </a:r>
            <a:br>
              <a:rPr lang="en-US" dirty="0"/>
            </a:b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209021716"/>
              </p:ext>
            </p:extLst>
          </p:nvPr>
        </p:nvGraphicFramePr>
        <p:xfrm>
          <a:off x="304800" y="3124200"/>
          <a:ext cx="8534400" cy="2514600"/>
        </p:xfrm>
        <a:graphic>
          <a:graphicData uri="http://schemas.openxmlformats.org/drawingml/2006/table">
            <a:tbl>
              <a:tblPr firstRow="1" bandRow="1">
                <a:tableStyleId>{00A15C55-8517-42AA-B614-E9B94910E393}</a:tableStyleId>
              </a:tblPr>
              <a:tblGrid>
                <a:gridCol w="2844800">
                  <a:extLst>
                    <a:ext uri="{9D8B030D-6E8A-4147-A177-3AD203B41FA5}">
                      <a16:colId xmlns:a16="http://schemas.microsoft.com/office/drawing/2014/main" val="20000"/>
                    </a:ext>
                  </a:extLst>
                </a:gridCol>
                <a:gridCol w="2844800">
                  <a:extLst>
                    <a:ext uri="{9D8B030D-6E8A-4147-A177-3AD203B41FA5}">
                      <a16:colId xmlns:a16="http://schemas.microsoft.com/office/drawing/2014/main" val="20001"/>
                    </a:ext>
                  </a:extLst>
                </a:gridCol>
                <a:gridCol w="2844800">
                  <a:extLst>
                    <a:ext uri="{9D8B030D-6E8A-4147-A177-3AD203B41FA5}">
                      <a16:colId xmlns:a16="http://schemas.microsoft.com/office/drawing/2014/main" val="20002"/>
                    </a:ext>
                  </a:extLst>
                </a:gridCol>
              </a:tblGrid>
              <a:tr h="1016000">
                <a:tc>
                  <a:txBody>
                    <a:bodyPr/>
                    <a:lstStyle/>
                    <a:p>
                      <a:r>
                        <a:rPr lang="en-US" dirty="0" smtClean="0"/>
                        <a:t>Automata</a:t>
                      </a:r>
                      <a:endParaRPr lang="en-US" dirty="0"/>
                    </a:p>
                  </a:txBody>
                  <a:tcPr/>
                </a:tc>
                <a:tc>
                  <a:txBody>
                    <a:bodyPr/>
                    <a:lstStyle/>
                    <a:p>
                      <a:r>
                        <a:rPr lang="en-US" dirty="0" smtClean="0"/>
                        <a:t>Stack Data</a:t>
                      </a:r>
                      <a:r>
                        <a:rPr lang="en-US" baseline="0" dirty="0" smtClean="0"/>
                        <a:t> Structure</a:t>
                      </a:r>
                      <a:endParaRPr lang="en-US" dirty="0"/>
                    </a:p>
                  </a:txBody>
                  <a:tcPr/>
                </a:tc>
                <a:tc>
                  <a:txBody>
                    <a:bodyPr/>
                    <a:lstStyle/>
                    <a:p>
                      <a:r>
                        <a:rPr lang="en-US" dirty="0" smtClean="0"/>
                        <a:t>Deterministic/Non</a:t>
                      </a:r>
                      <a:r>
                        <a:rPr lang="en-US" baseline="0" dirty="0" smtClean="0"/>
                        <a:t> Deterministic</a:t>
                      </a:r>
                      <a:endParaRPr lang="en-US" dirty="0"/>
                    </a:p>
                  </a:txBody>
                  <a:tcPr/>
                </a:tc>
                <a:extLst>
                  <a:ext uri="{0D108BD9-81ED-4DB2-BD59-A6C34878D82A}">
                    <a16:rowId xmlns:a16="http://schemas.microsoft.com/office/drawing/2014/main" val="10000"/>
                  </a:ext>
                </a:extLst>
              </a:tr>
              <a:tr h="431800">
                <a:tc>
                  <a:txBody>
                    <a:bodyPr/>
                    <a:lstStyle/>
                    <a:p>
                      <a:r>
                        <a:rPr lang="en-US" dirty="0" smtClean="0"/>
                        <a:t>Finite</a:t>
                      </a:r>
                      <a:r>
                        <a:rPr lang="en-US" baseline="0" dirty="0" smtClean="0"/>
                        <a:t> Automata</a:t>
                      </a:r>
                      <a:endParaRPr lang="en-US" dirty="0"/>
                    </a:p>
                  </a:txBody>
                  <a:tcPr/>
                </a:tc>
                <a:tc>
                  <a:txBody>
                    <a:bodyPr/>
                    <a:lstStyle/>
                    <a:p>
                      <a:r>
                        <a:rPr lang="en-US" dirty="0" smtClean="0"/>
                        <a:t>N.A.</a:t>
                      </a:r>
                      <a:endParaRPr lang="en-US" dirty="0"/>
                    </a:p>
                  </a:txBody>
                  <a:tcPr/>
                </a:tc>
                <a:tc>
                  <a:txBody>
                    <a:bodyPr/>
                    <a:lstStyle/>
                    <a:p>
                      <a:r>
                        <a:rPr lang="en-US" dirty="0" smtClean="0"/>
                        <a:t>Deterministic</a:t>
                      </a:r>
                      <a:endParaRPr lang="en-US" dirty="0"/>
                    </a:p>
                  </a:txBody>
                  <a:tcPr/>
                </a:tc>
                <a:extLst>
                  <a:ext uri="{0D108BD9-81ED-4DB2-BD59-A6C34878D82A}">
                    <a16:rowId xmlns:a16="http://schemas.microsoft.com/office/drawing/2014/main" val="10001"/>
                  </a:ext>
                </a:extLst>
              </a:tr>
              <a:tr h="457200">
                <a:tc>
                  <a:txBody>
                    <a:bodyPr/>
                    <a:lstStyle/>
                    <a:p>
                      <a:r>
                        <a:rPr lang="en-US" dirty="0" smtClean="0"/>
                        <a:t>Push Down Automata</a:t>
                      </a:r>
                      <a:endParaRPr lang="en-US" dirty="0"/>
                    </a:p>
                  </a:txBody>
                  <a:tcPr/>
                </a:tc>
                <a:tc>
                  <a:txBody>
                    <a:bodyPr/>
                    <a:lstStyle/>
                    <a:p>
                      <a:r>
                        <a:rPr lang="en-US" dirty="0" smtClean="0"/>
                        <a:t>Last in first</a:t>
                      </a:r>
                      <a:r>
                        <a:rPr lang="en-US" baseline="0" dirty="0" smtClean="0"/>
                        <a:t> out(LIFO)</a:t>
                      </a:r>
                      <a:endParaRPr lang="en-US" dirty="0"/>
                    </a:p>
                  </a:txBody>
                  <a:tcPr/>
                </a:tc>
                <a:tc>
                  <a:txBody>
                    <a:bodyPr/>
                    <a:lstStyle/>
                    <a:p>
                      <a:r>
                        <a:rPr lang="en-US" dirty="0" smtClean="0"/>
                        <a:t>Non-Deterministic</a:t>
                      </a:r>
                      <a:endParaRPr lang="en-US" dirty="0"/>
                    </a:p>
                  </a:txBody>
                  <a:tcPr/>
                </a:tc>
                <a:extLst>
                  <a:ext uri="{0D108BD9-81ED-4DB2-BD59-A6C34878D82A}">
                    <a16:rowId xmlns:a16="http://schemas.microsoft.com/office/drawing/2014/main" val="10002"/>
                  </a:ext>
                </a:extLst>
              </a:tr>
              <a:tr h="609600">
                <a:tc>
                  <a:txBody>
                    <a:bodyPr/>
                    <a:lstStyle/>
                    <a:p>
                      <a:r>
                        <a:rPr lang="en-US" dirty="0" smtClean="0"/>
                        <a:t>Turing Machine</a:t>
                      </a:r>
                      <a:endParaRPr lang="en-US" dirty="0"/>
                    </a:p>
                  </a:txBody>
                  <a:tcPr/>
                </a:tc>
                <a:tc>
                  <a:txBody>
                    <a:bodyPr/>
                    <a:lstStyle/>
                    <a:p>
                      <a:r>
                        <a:rPr lang="en-US" dirty="0" smtClean="0"/>
                        <a:t>Infinite</a:t>
                      </a:r>
                      <a:r>
                        <a:rPr lang="en-US" baseline="0" dirty="0" smtClean="0"/>
                        <a:t> Tape </a:t>
                      </a:r>
                      <a:endParaRPr lang="en-US" dirty="0"/>
                    </a:p>
                  </a:txBody>
                  <a:tcPr/>
                </a:tc>
                <a:tc>
                  <a:txBody>
                    <a:bodyPr/>
                    <a:lstStyle/>
                    <a:p>
                      <a:r>
                        <a:rPr lang="en-US" dirty="0" smtClean="0"/>
                        <a:t>Deterministic</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38790893"/>
      </p:ext>
    </p:extLst>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34292"/>
            <a:ext cx="8382000" cy="5391872"/>
          </a:xfrm>
        </p:spPr>
        <p:txBody>
          <a:bodyPr>
            <a:normAutofit fontScale="85000" lnSpcReduction="20000"/>
          </a:bodyPr>
          <a:lstStyle/>
          <a:p>
            <a:pPr marL="0" indent="0">
              <a:buNone/>
            </a:pPr>
            <a:r>
              <a:rPr lang="en-US" b="1" dirty="0" smtClean="0"/>
              <a:t>Time and Space Complexity </a:t>
            </a:r>
            <a:r>
              <a:rPr lang="en-US" b="1" dirty="0"/>
              <a:t>of a Turing </a:t>
            </a:r>
            <a:r>
              <a:rPr lang="en-US" b="1" dirty="0" smtClean="0"/>
              <a:t>Machine</a:t>
            </a:r>
            <a:endParaRPr lang="en-US" b="1" dirty="0"/>
          </a:p>
          <a:p>
            <a:pPr marL="0" indent="0">
              <a:buNone/>
            </a:pPr>
            <a:endParaRPr lang="en-US" dirty="0" smtClean="0"/>
          </a:p>
          <a:p>
            <a:pPr marL="0" indent="0">
              <a:buNone/>
            </a:pPr>
            <a:r>
              <a:rPr lang="en-US" dirty="0"/>
              <a:t>For a Turing machine, the </a:t>
            </a:r>
            <a:r>
              <a:rPr lang="en-US" dirty="0" smtClean="0"/>
              <a:t>Time </a:t>
            </a:r>
            <a:r>
              <a:rPr lang="en-US" dirty="0"/>
              <a:t>complexity refers to the measure of the number of times the tape moves when the machine is initialized for some input symbols Time complexity all reasonable functions −</a:t>
            </a:r>
          </a:p>
          <a:p>
            <a:pPr marL="0" indent="0">
              <a:buNone/>
            </a:pPr>
            <a:r>
              <a:rPr lang="en-US" dirty="0"/>
              <a:t>		T(n) = O(n log n)</a:t>
            </a:r>
          </a:p>
          <a:p>
            <a:pPr marL="0" indent="0">
              <a:buNone/>
            </a:pPr>
            <a:endParaRPr lang="en-US" dirty="0" smtClean="0"/>
          </a:p>
          <a:p>
            <a:pPr marL="0" indent="0">
              <a:buNone/>
            </a:pPr>
            <a:r>
              <a:rPr lang="en-US" dirty="0" smtClean="0"/>
              <a:t> </a:t>
            </a:r>
            <a:r>
              <a:rPr lang="en-US" dirty="0"/>
              <a:t>S</a:t>
            </a:r>
            <a:r>
              <a:rPr lang="en-US" dirty="0" smtClean="0"/>
              <a:t>pace </a:t>
            </a:r>
            <a:r>
              <a:rPr lang="en-US" dirty="0"/>
              <a:t>complexity is the number of cells of the tape written.</a:t>
            </a:r>
          </a:p>
          <a:p>
            <a:pPr marL="0" indent="0">
              <a:buNone/>
            </a:pPr>
            <a:r>
              <a:rPr lang="en-US" dirty="0" smtClean="0"/>
              <a:t>TM's </a:t>
            </a:r>
            <a:r>
              <a:rPr lang="en-US" dirty="0"/>
              <a:t>space complexity −</a:t>
            </a:r>
          </a:p>
          <a:p>
            <a:pPr marL="0" indent="0">
              <a:buNone/>
            </a:pPr>
            <a:r>
              <a:rPr lang="en-US" b="1" dirty="0" smtClean="0"/>
              <a:t>		S(n</a:t>
            </a:r>
            <a:r>
              <a:rPr lang="en-US" b="1" dirty="0"/>
              <a:t>) = O(n</a:t>
            </a:r>
            <a:r>
              <a:rPr lang="en-US" b="1" dirty="0" smtClean="0"/>
              <a:t>)</a:t>
            </a:r>
            <a:r>
              <a:rPr lang="en-US" dirty="0"/>
              <a:t/>
            </a:r>
            <a:br>
              <a:rPr lang="en-US" dirty="0"/>
            </a:br>
            <a:r>
              <a:rPr lang="en-US" dirty="0"/>
              <a:t/>
            </a:r>
            <a:br>
              <a:rPr lang="en-US" dirty="0"/>
            </a:b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246865325"/>
      </p:ext>
    </p:extLst>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61364"/>
          </a:xfrm>
        </p:spPr>
        <p:txBody>
          <a:bodyPr/>
          <a:lstStyle/>
          <a:p>
            <a:pPr marL="0" indent="0">
              <a:buNone/>
            </a:pPr>
            <a:endParaRPr lang="en-US" b="1" dirty="0" smtClean="0"/>
          </a:p>
          <a:p>
            <a:pPr marL="0" indent="0">
              <a:buNone/>
            </a:pPr>
            <a:r>
              <a:rPr lang="en-US" b="1" dirty="0" smtClean="0"/>
              <a:t>Types of Turing Machine : </a:t>
            </a:r>
            <a:r>
              <a:rPr lang="en-US" dirty="0" smtClean="0"/>
              <a:t>Turing Machine is generally classified into three types</a:t>
            </a:r>
          </a:p>
          <a:p>
            <a:pPr marL="457200" indent="-457200">
              <a:buFont typeface="+mj-lt"/>
              <a:buAutoNum type="arabicPeriod"/>
            </a:pPr>
            <a:r>
              <a:rPr lang="en-US" sz="2000" b="1" dirty="0" smtClean="0"/>
              <a:t>Turing machine as Language Recognizer</a:t>
            </a:r>
          </a:p>
          <a:p>
            <a:pPr marL="457200" indent="-457200">
              <a:buFont typeface="+mj-lt"/>
              <a:buAutoNum type="arabicPeriod"/>
            </a:pPr>
            <a:r>
              <a:rPr lang="en-US" sz="2000" b="1" dirty="0" smtClean="0"/>
              <a:t>Turing machine as Language Generator(Enumerator )</a:t>
            </a:r>
          </a:p>
          <a:p>
            <a:pPr marL="457200" indent="-457200">
              <a:buFont typeface="+mj-lt"/>
              <a:buAutoNum type="arabicPeriod"/>
            </a:pPr>
            <a:r>
              <a:rPr lang="en-US" sz="2000" b="1" dirty="0" smtClean="0"/>
              <a:t>Turing machine as Output Generator </a:t>
            </a:r>
            <a:r>
              <a:rPr lang="en-US" sz="2000" b="1" smtClean="0"/>
              <a:t>(Transducers </a:t>
            </a:r>
            <a:r>
              <a:rPr lang="en-US" sz="2000" b="1" dirty="0" smtClean="0"/>
              <a:t>)</a:t>
            </a:r>
            <a:endParaRPr lang="en-US" sz="2000" b="1" dirty="0"/>
          </a:p>
          <a:p>
            <a:pPr marL="0" indent="0">
              <a:buNone/>
            </a:pPr>
            <a:r>
              <a:rPr lang="en-US" b="1" dirty="0" smtClean="0"/>
              <a:t>1.</a:t>
            </a:r>
            <a:r>
              <a:rPr lang="en-US" b="1" u="sng" dirty="0" smtClean="0"/>
              <a:t>Turing machine as Language Recognizer</a:t>
            </a:r>
            <a:r>
              <a:rPr lang="en-US" b="1" dirty="0" smtClean="0"/>
              <a:t> :</a:t>
            </a:r>
            <a:r>
              <a:rPr lang="en-US" dirty="0" smtClean="0"/>
              <a:t> Turing which Accept or reject the formal language, such kind of Turing machine is known Turing machine as Language recognizer</a:t>
            </a:r>
          </a:p>
          <a:p>
            <a:pPr marL="0" indent="0">
              <a:buNone/>
            </a:pPr>
            <a:r>
              <a:rPr lang="en-US" b="1" dirty="0" smtClean="0"/>
              <a:t>		String				Y</a:t>
            </a:r>
          </a:p>
          <a:p>
            <a:pPr marL="0" indent="0">
              <a:buNone/>
            </a:pPr>
            <a:r>
              <a:rPr lang="en-US" b="1" dirty="0" smtClean="0"/>
              <a:t>  							N</a:t>
            </a:r>
            <a:endParaRPr lang="en-US" b="1"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2" name="Rectangle 1"/>
          <p:cNvSpPr/>
          <p:nvPr/>
        </p:nvSpPr>
        <p:spPr>
          <a:xfrm>
            <a:off x="3581400" y="5334000"/>
            <a:ext cx="2362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Turing machine</a:t>
            </a:r>
            <a:endParaRPr lang="en-US" dirty="0"/>
          </a:p>
        </p:txBody>
      </p:sp>
      <p:cxnSp>
        <p:nvCxnSpPr>
          <p:cNvPr id="6" name="Straight Arrow Connector 5"/>
          <p:cNvCxnSpPr>
            <a:endCxn id="2" idx="1"/>
          </p:cNvCxnSpPr>
          <p:nvPr/>
        </p:nvCxnSpPr>
        <p:spPr>
          <a:xfrm>
            <a:off x="1981200" y="5676900"/>
            <a:ext cx="160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943600" y="5334000"/>
            <a:ext cx="914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2" idx="3"/>
          </p:cNvCxnSpPr>
          <p:nvPr/>
        </p:nvCxnSpPr>
        <p:spPr>
          <a:xfrm>
            <a:off x="5943600" y="5676900"/>
            <a:ext cx="9144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172593"/>
      </p:ext>
    </p:extLst>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9067800" cy="6126163"/>
          </a:xfrm>
        </p:spPr>
        <p:txBody>
          <a:bodyPr/>
          <a:lstStyle/>
          <a:p>
            <a:pPr marL="0" indent="0">
              <a:buNone/>
            </a:pPr>
            <a:r>
              <a:rPr lang="en-US" dirty="0" smtClean="0"/>
              <a:t>2.</a:t>
            </a:r>
            <a:r>
              <a:rPr lang="en-US" b="1" u="sng" dirty="0" smtClean="0"/>
              <a:t>Turing Machine as Language Generator</a:t>
            </a:r>
            <a:r>
              <a:rPr lang="en-US" b="1" dirty="0" smtClean="0"/>
              <a:t> :</a:t>
            </a:r>
          </a:p>
          <a:p>
            <a:pPr marL="0" indent="0">
              <a:buNone/>
            </a:pPr>
            <a:r>
              <a:rPr lang="en-US" dirty="0" smtClean="0"/>
              <a:t>The Another type of Turing Machine is language generator, it is also know as language “Enumerator” because in this, Turing machine take a String as a input  and generator another string as a output.</a:t>
            </a:r>
          </a:p>
          <a:p>
            <a:pPr marL="0" indent="0">
              <a:buNone/>
            </a:pPr>
            <a:r>
              <a:rPr lang="en-US" dirty="0" smtClean="0"/>
              <a:t>																				String				</a:t>
            </a:r>
            <a:r>
              <a:rPr lang="en-US" dirty="0"/>
              <a:t>	</a:t>
            </a:r>
            <a:r>
              <a:rPr lang="en-US" dirty="0" smtClean="0"/>
              <a:t>String</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4" name="Rectangle 3"/>
          <p:cNvSpPr/>
          <p:nvPr/>
        </p:nvSpPr>
        <p:spPr>
          <a:xfrm>
            <a:off x="3352800" y="3581400"/>
            <a:ext cx="34290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Turing Machine as language Generator</a:t>
            </a:r>
            <a:endParaRPr lang="en-US" dirty="0"/>
          </a:p>
        </p:txBody>
      </p:sp>
      <p:cxnSp>
        <p:nvCxnSpPr>
          <p:cNvPr id="7" name="Straight Arrow Connector 6"/>
          <p:cNvCxnSpPr>
            <a:endCxn id="4" idx="1"/>
          </p:cNvCxnSpPr>
          <p:nvPr/>
        </p:nvCxnSpPr>
        <p:spPr>
          <a:xfrm>
            <a:off x="1752600" y="4191000"/>
            <a:ext cx="160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3"/>
          </p:cNvCxnSpPr>
          <p:nvPr/>
        </p:nvCxnSpPr>
        <p:spPr>
          <a:xfrm>
            <a:off x="6781800" y="4191000"/>
            <a:ext cx="1371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342225"/>
      </p:ext>
    </p:extLst>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248400"/>
          </a:xfrm>
        </p:spPr>
        <p:txBody>
          <a:bodyPr/>
          <a:lstStyle/>
          <a:p>
            <a:pPr marL="0" indent="0">
              <a:buNone/>
            </a:pPr>
            <a:r>
              <a:rPr lang="en-US" dirty="0" smtClean="0"/>
              <a:t>3.</a:t>
            </a:r>
            <a:r>
              <a:rPr lang="en-US" u="sng" dirty="0" smtClean="0"/>
              <a:t>Turing Machine as Output Generator</a:t>
            </a:r>
            <a:r>
              <a:rPr lang="en-US" dirty="0" smtClean="0"/>
              <a:t> :</a:t>
            </a:r>
          </a:p>
          <a:p>
            <a:pPr marL="0" indent="0">
              <a:buNone/>
            </a:pPr>
            <a:r>
              <a:rPr lang="en-US" dirty="0" smtClean="0"/>
              <a:t>Turing machine as output generator is a Turing machine, in which it take string as input and produce the another string as a output.</a:t>
            </a:r>
          </a:p>
          <a:p>
            <a:pPr marL="0" indent="0">
              <a:buNone/>
            </a:pPr>
            <a:r>
              <a:rPr lang="en-US" dirty="0" smtClean="0"/>
              <a:t>This Turing machine is also known as a </a:t>
            </a:r>
          </a:p>
          <a:p>
            <a:pPr marL="0" indent="0">
              <a:buNone/>
            </a:pPr>
            <a:r>
              <a:rPr lang="en-US" dirty="0" smtClean="0"/>
              <a:t>“ Transducers” </a:t>
            </a:r>
          </a:p>
          <a:p>
            <a:pPr marL="0" indent="0">
              <a:buNone/>
            </a:pPr>
            <a:endParaRPr lang="en-US" dirty="0"/>
          </a:p>
          <a:p>
            <a:pPr marL="0" indent="0">
              <a:buNone/>
            </a:pPr>
            <a:endParaRPr lang="en-US" dirty="0" smtClean="0"/>
          </a:p>
          <a:p>
            <a:pPr marL="0" indent="0">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4082376215"/>
      </p:ext>
    </p:extLst>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5897563"/>
          </a:xfrm>
        </p:spPr>
        <p:txBody>
          <a:bodyPr>
            <a:normAutofit fontScale="85000" lnSpcReduction="20000"/>
          </a:bodyPr>
          <a:lstStyle/>
          <a:p>
            <a:pPr>
              <a:buNone/>
            </a:pPr>
            <a:r>
              <a:rPr lang="en-US" b="1" u="sng" dirty="0" smtClean="0"/>
              <a:t>Variation of Turing Machine</a:t>
            </a:r>
          </a:p>
          <a:p>
            <a:pPr fontAlgn="base">
              <a:buNone/>
            </a:pPr>
            <a:endParaRPr lang="en-US" b="1" dirty="0" smtClean="0"/>
          </a:p>
          <a:p>
            <a:pPr fontAlgn="base">
              <a:buNone/>
            </a:pPr>
            <a:r>
              <a:rPr lang="en-US" b="1" dirty="0" smtClean="0"/>
              <a:t>1. Multiple track Turing Machine:</a:t>
            </a:r>
            <a:endParaRPr lang="en-US" dirty="0" smtClean="0"/>
          </a:p>
          <a:p>
            <a:pPr fontAlgn="base">
              <a:buNone/>
            </a:pPr>
            <a:r>
              <a:rPr lang="en-US" dirty="0" smtClean="0"/>
              <a:t>A k-tack Turing machine(for some k&gt;0) has k-tracks and one R/W head that reads and writes all of them one by one.</a:t>
            </a:r>
          </a:p>
          <a:p>
            <a:pPr fontAlgn="base">
              <a:buNone/>
            </a:pPr>
            <a:r>
              <a:rPr lang="en-US" dirty="0" smtClean="0"/>
              <a:t>A k-track Turing Machine can be simulated by a single track Turing machine</a:t>
            </a:r>
          </a:p>
          <a:p>
            <a:pPr fontAlgn="base">
              <a:buNone/>
            </a:pPr>
            <a:r>
              <a:rPr lang="en-US" b="1" dirty="0" smtClean="0"/>
              <a:t>2. Two-way infinite Tape Turing Machine:</a:t>
            </a:r>
            <a:endParaRPr lang="en-US" dirty="0" smtClean="0"/>
          </a:p>
          <a:p>
            <a:pPr fontAlgn="base"/>
            <a:r>
              <a:rPr lang="en-US" dirty="0" smtClean="0"/>
              <a:t>Infinite tape of two-way infinite tape Turing machine is unbounded in both directions left and right.</a:t>
            </a:r>
          </a:p>
          <a:p>
            <a:pPr fontAlgn="base"/>
            <a:r>
              <a:rPr lang="en-US" dirty="0" smtClean="0"/>
              <a:t>Two-way infinite tape Turing machine can be simulated by one-way infinite Turing machine(standard Turing machine).</a:t>
            </a:r>
          </a:p>
          <a:p>
            <a:pPr>
              <a:buNone/>
            </a:pPr>
            <a:r>
              <a:rPr lang="en-US" dirty="0" smtClean="0"/>
              <a:t/>
            </a:r>
            <a:br>
              <a:rPr lang="en-US" dirty="0" smtClean="0"/>
            </a:b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751111422"/>
      </p:ext>
    </p:extLst>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TotalTime>
  <Words>719</Words>
  <Application>Microsoft Office PowerPoint</Application>
  <PresentationFormat>On-screen Show (4:3)</PresentationFormat>
  <Paragraphs>120</Paragraphs>
  <Slides>16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Theory of Computation Unit # 7 Turing Machine</vt:lpstr>
      <vt:lpstr>  Chapter # 7 -  Turing Machine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7 Theory of Computation</dc:title>
  <dc:creator>Prof.Ritesh Upadhyay</dc:creator>
  <cp:lastModifiedBy>Dharmay Sureja</cp:lastModifiedBy>
  <cp:revision>31</cp:revision>
  <dcterms:created xsi:type="dcterms:W3CDTF">2006-08-16T00:00:00Z</dcterms:created>
  <dcterms:modified xsi:type="dcterms:W3CDTF">2020-06-05T11:49:44Z</dcterms:modified>
</cp:coreProperties>
</file>