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263" r:id="rId18"/>
    <p:sldId id="264" r:id="rId19"/>
    <p:sldId id="265" r:id="rId20"/>
    <p:sldId id="267" r:id="rId21"/>
    <p:sldId id="268" r:id="rId22"/>
    <p:sldId id="269" r:id="rId23"/>
    <p:sldId id="271" r:id="rId24"/>
    <p:sldId id="272" r:id="rId25"/>
    <p:sldId id="33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6364" autoAdjust="0"/>
  </p:normalViewPr>
  <p:slideViewPr>
    <p:cSldViewPr>
      <p:cViewPr>
        <p:scale>
          <a:sx n="90" d="100"/>
          <a:sy n="9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43772-CCAD-4F0A-8E5F-ED25CF64EE22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838F-9B8F-409A-983C-61E1CFB330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4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1&amp;ved=0ahUKEwje2a_XyevRAhUFLo8KHQ8sDeIQFggZMAA&amp;url=http://www.theserverside.com/definition/JAX-WS-Java-API-for-XML-Web-Services&amp;usg=AFQjCNG9XrtzktnpUcdFY0HTLYH5MfnuPw&amp;sig2=rsQoC50ndTvooYfBQPcnqA&amp;bvm=bv.145822982,d.c2I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oogle.co.in/url?sa=t&amp;rct=j&amp;q=&amp;esrc=s&amp;source=web&amp;cd=1&amp;ved=0ahUKEwji1p3pyevRAhXKso8KHbBoCAwQFggZMAA&amp;url=https://en.wikipedia.org/wiki/Java_API_for_RESTful_Web_Services&amp;usg=AFQjCNFOf5EuVxmlZMXLcWEumUZMbel4Bg&amp;sig2=Yy3uDiaycUV5I--caDGw7w&amp;bvm=bv.145822982,d.c2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 is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protocol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 is an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architectural style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SOAP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defines a standard communication protocol (set of rules) specification for XML-based message exchange.</a:t>
            </a: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stands for Representational State Transfer, which is an architectural style for networked hypermedia applications, it is primarily used to build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services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are lightweight, maintainable, and scalable. 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based on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a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838F-9B8F-409A-983C-61E1CFB3300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JAX-WS (Java API for XML Web Services)</a:t>
            </a:r>
            <a:endParaRPr lang="en-US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JAX-RS: Java API for </a:t>
            </a:r>
            <a:r>
              <a:rPr lang="en-US" sz="1200" b="0" i="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RESTful</a:t>
            </a:r>
            <a:r>
              <a:rPr lang="en-US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Web Services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(JavaScript Object Notation) </a:t>
            </a:r>
            <a:endParaRPr lang="en-US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SOAP when: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you need is simple operations, like read only methods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a one-way or one-object service for something like data exchange or transfer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want finer control over the specific transport of data, or can’t always use HTTP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Rigid specifications need to be enforced on incoming requests, and you want to minimize additional documentation needed for use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rely on client ability to parse XML, or more preferably SOAP itself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need built-in error handling when things go wrong with requests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REST when: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are complex, like create/read/update/delete on objects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a multi-faceted service for a variety of different objects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want to easily and quickly target a variety of consumer end user devices as clients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Requests are generally stateless, like call and response compared to a conversation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clients may have limited bandwidth or processing power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leave it up to the client to get their requests correct and to deal with problems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838F-9B8F-409A-983C-61E1CFB3300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25212" y="685800"/>
            <a:ext cx="6210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 sz="1400">
                <a:solidFill>
                  <a:srgbClr val="5E574E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E05A64A3-F5F9-4514-B42A-CD0C302B28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E328-20DB-41B0-B84A-495335B18F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112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12" y="228600"/>
            <a:ext cx="6031523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E3AF2-097D-430C-8297-EFE8492721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572F6-18A9-4B8B-BA9F-F5E82A216B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2C127-0EDD-41F3-B3F5-6190C739B7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808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5962" y="1447800"/>
            <a:ext cx="401955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0236D-6FEA-409C-A84B-B8264B4DFD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3A4F1-F893-487A-BA72-671AB5C932D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D4078-FD41-49DD-90F3-D1FFD9F3A4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0ED46-C660-4312-8015-C6712E8DD6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CD2B-7303-4CA9-83AE-F6CDA434CC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DEAD5-2B90-4610-AD9E-4B0E445326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178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400800"/>
            <a:ext cx="1473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562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8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016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D022F843-B297-49F5-9C19-EC43A75F01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143000"/>
            <a:ext cx="8153400" cy="0"/>
          </a:xfrm>
          <a:prstGeom prst="line">
            <a:avLst/>
          </a:prstGeom>
          <a:noFill/>
          <a:ln w="1270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autoUpdateAnimBg="0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31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31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31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31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31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"/>
        <a:defRPr kumimoji="1" sz="28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w"/>
        <a:defRPr kumimoji="1" sz="2400" i="1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hlink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hlink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hlink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hlink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819400"/>
            <a:ext cx="8534400" cy="1524000"/>
          </a:xfrm>
        </p:spPr>
        <p:txBody>
          <a:bodyPr/>
          <a:lstStyle/>
          <a:p>
            <a:pPr marL="342900" indent="-342900" algn="ctr" eaLnBrk="1" hangingPunct="1"/>
            <a:r>
              <a:rPr lang="en-US" sz="3200" dirty="0" smtClean="0"/>
              <a:t>    </a:t>
            </a:r>
            <a:r>
              <a:rPr lang="en-US" sz="3200" b="1" dirty="0" smtClean="0"/>
              <a:t>Web-Service and Cloud Computing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820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81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1412875" y="1201737"/>
            <a:ext cx="4903788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4. Receive message: send to stub</a:t>
            </a:r>
          </a:p>
        </p:txBody>
      </p:sp>
      <p:sp>
        <p:nvSpPr>
          <p:cNvPr id="8197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8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9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8203" name="Rectangle 15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8204" name="Rectangle 16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8205" name="Rectangle 17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8206" name="Rectangle 18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923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923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921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4550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1250950" y="1201737"/>
            <a:ext cx="6727825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5. Unmarshal parameters, call server function</a:t>
            </a:r>
          </a:p>
        </p:txBody>
      </p:sp>
      <p:sp>
        <p:nvSpPr>
          <p:cNvPr id="9221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2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3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5" name="AutoShape 13"/>
          <p:cNvSpPr>
            <a:spLocks noChangeArrowheads="1"/>
          </p:cNvSpPr>
          <p:nvPr/>
        </p:nvSpPr>
        <p:spPr bwMode="auto">
          <a:xfrm>
            <a:off x="5715000" y="28813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26" name="Rectangle 14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9227" name="Rectangle 15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9228" name="Rectangle 16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9229" name="Rectangle 17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9230" name="Rectangle 18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9231" name="Rectangle 19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1025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1026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87413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425575" y="1201737"/>
            <a:ext cx="4560888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6. Return from server function</a:t>
            </a:r>
          </a:p>
        </p:txBody>
      </p:sp>
      <p:sp>
        <p:nvSpPr>
          <p:cNvPr id="10245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46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47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49" name="AutoShape 13"/>
          <p:cNvSpPr>
            <a:spLocks noChangeArrowheads="1"/>
          </p:cNvSpPr>
          <p:nvPr/>
        </p:nvSpPr>
        <p:spPr bwMode="auto">
          <a:xfrm>
            <a:off x="5715000" y="28813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50" name="AutoShape 14"/>
          <p:cNvSpPr>
            <a:spLocks noChangeArrowheads="1"/>
          </p:cNvSpPr>
          <p:nvPr/>
        </p:nvSpPr>
        <p:spPr bwMode="auto">
          <a:xfrm>
            <a:off x="7086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10253" name="Rectangle 17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1128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1128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11267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3125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1497013" y="1201737"/>
            <a:ext cx="6189662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7. Marshal return value and send message</a:t>
            </a:r>
          </a:p>
        </p:txBody>
      </p:sp>
      <p:sp>
        <p:nvSpPr>
          <p:cNvPr id="11269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0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1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3" name="AutoShape 13"/>
          <p:cNvSpPr>
            <a:spLocks noChangeArrowheads="1"/>
          </p:cNvSpPr>
          <p:nvPr/>
        </p:nvSpPr>
        <p:spPr bwMode="auto">
          <a:xfrm>
            <a:off x="5715000" y="28813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4" name="AutoShape 14"/>
          <p:cNvSpPr>
            <a:spLocks noChangeArrowheads="1"/>
          </p:cNvSpPr>
          <p:nvPr/>
        </p:nvSpPr>
        <p:spPr bwMode="auto">
          <a:xfrm>
            <a:off x="7086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5" name="AutoShape 15"/>
          <p:cNvSpPr>
            <a:spLocks noChangeArrowheads="1"/>
          </p:cNvSpPr>
          <p:nvPr/>
        </p:nvSpPr>
        <p:spPr bwMode="auto">
          <a:xfrm>
            <a:off x="7086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1276" name="Rectangle 16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11277" name="Rectangle 17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11278" name="Rectangle 18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1279" name="Rectangle 19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11280" name="Rectangle 20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11281" name="Rectangle 21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1230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1231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1465263" y="1201737"/>
            <a:ext cx="5037137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8. Transfer message over network</a:t>
            </a:r>
          </a:p>
        </p:txBody>
      </p:sp>
      <p:sp>
        <p:nvSpPr>
          <p:cNvPr id="12293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4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5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utoShape 13"/>
          <p:cNvSpPr>
            <a:spLocks noChangeArrowheads="1"/>
          </p:cNvSpPr>
          <p:nvPr/>
        </p:nvSpPr>
        <p:spPr bwMode="auto">
          <a:xfrm>
            <a:off x="5715000" y="28813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utoShape 14"/>
          <p:cNvSpPr>
            <a:spLocks noChangeArrowheads="1"/>
          </p:cNvSpPr>
          <p:nvPr/>
        </p:nvSpPr>
        <p:spPr bwMode="auto">
          <a:xfrm>
            <a:off x="7086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9" name="AutoShape 15"/>
          <p:cNvSpPr>
            <a:spLocks noChangeArrowheads="1"/>
          </p:cNvSpPr>
          <p:nvPr/>
        </p:nvSpPr>
        <p:spPr bwMode="auto">
          <a:xfrm>
            <a:off x="7086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300" name="AutoShape 16"/>
          <p:cNvSpPr>
            <a:spLocks noChangeArrowheads="1"/>
          </p:cNvSpPr>
          <p:nvPr/>
        </p:nvSpPr>
        <p:spPr bwMode="auto">
          <a:xfrm flipH="1">
            <a:off x="3886200" y="53197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12303" name="Rectangle 19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12306" name="Rectangle 22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1333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1333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1465263" y="1201737"/>
            <a:ext cx="5060950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9. Receive message: direct to stub</a:t>
            </a:r>
          </a:p>
        </p:txBody>
      </p:sp>
      <p:sp>
        <p:nvSpPr>
          <p:cNvPr id="13317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18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19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2"/>
          <p:cNvSpPr>
            <a:spLocks noChangeArrowheads="1"/>
          </p:cNvSpPr>
          <p:nvPr/>
        </p:nvSpPr>
        <p:spPr bwMode="auto">
          <a:xfrm>
            <a:off x="57150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1" name="AutoShape 13"/>
          <p:cNvSpPr>
            <a:spLocks noChangeArrowheads="1"/>
          </p:cNvSpPr>
          <p:nvPr/>
        </p:nvSpPr>
        <p:spPr bwMode="auto">
          <a:xfrm>
            <a:off x="5715000" y="28813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2" name="AutoShape 14"/>
          <p:cNvSpPr>
            <a:spLocks noChangeArrowheads="1"/>
          </p:cNvSpPr>
          <p:nvPr/>
        </p:nvSpPr>
        <p:spPr bwMode="auto">
          <a:xfrm>
            <a:off x="7086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3" name="AutoShape 15"/>
          <p:cNvSpPr>
            <a:spLocks noChangeArrowheads="1"/>
          </p:cNvSpPr>
          <p:nvPr/>
        </p:nvSpPr>
        <p:spPr bwMode="auto">
          <a:xfrm>
            <a:off x="7086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4" name="AutoShape 16"/>
          <p:cNvSpPr>
            <a:spLocks noChangeArrowheads="1"/>
          </p:cNvSpPr>
          <p:nvPr/>
        </p:nvSpPr>
        <p:spPr bwMode="auto">
          <a:xfrm flipH="1">
            <a:off x="3886200" y="53197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17"/>
          <p:cNvSpPr>
            <a:spLocks noChangeArrowheads="1"/>
          </p:cNvSpPr>
          <p:nvPr/>
        </p:nvSpPr>
        <p:spPr bwMode="auto">
          <a:xfrm>
            <a:off x="3200400" y="4252912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13327" name="Rectangle 19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13328" name="Rectangle 20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3329" name="Rectangle 21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13330" name="Rectangle 22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13331" name="Rectangle 23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771650"/>
            <a:ext cx="6858000" cy="4662488"/>
            <a:chOff x="816" y="912"/>
            <a:chExt cx="4320" cy="2937"/>
          </a:xfrm>
        </p:grpSpPr>
        <p:sp>
          <p:nvSpPr>
            <p:cNvPr id="1435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1436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1850"/>
          </a:xfrm>
        </p:spPr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14340" name="Text Box 8"/>
          <p:cNvSpPr txBox="1">
            <a:spLocks noChangeArrowheads="1"/>
          </p:cNvSpPr>
          <p:nvPr/>
        </p:nvSpPr>
        <p:spPr bwMode="auto">
          <a:xfrm>
            <a:off x="1563688" y="1158875"/>
            <a:ext cx="6302375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10. Unmarshal return, return to client code</a:t>
            </a:r>
          </a:p>
        </p:txBody>
      </p:sp>
      <p:sp>
        <p:nvSpPr>
          <p:cNvPr id="14341" name="AutoShape 9"/>
          <p:cNvSpPr>
            <a:spLocks noChangeArrowheads="1"/>
          </p:cNvSpPr>
          <p:nvPr/>
        </p:nvSpPr>
        <p:spPr bwMode="auto">
          <a:xfrm>
            <a:off x="1752600" y="283845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2" name="AutoShape 10"/>
          <p:cNvSpPr>
            <a:spLocks noChangeArrowheads="1"/>
          </p:cNvSpPr>
          <p:nvPr/>
        </p:nvSpPr>
        <p:spPr bwMode="auto">
          <a:xfrm>
            <a:off x="1752600" y="421005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3" name="AutoShape 11"/>
          <p:cNvSpPr>
            <a:spLocks noChangeArrowheads="1"/>
          </p:cNvSpPr>
          <p:nvPr/>
        </p:nvSpPr>
        <p:spPr bwMode="auto">
          <a:xfrm>
            <a:off x="3886200" y="497205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12"/>
          <p:cNvSpPr>
            <a:spLocks noChangeArrowheads="1"/>
          </p:cNvSpPr>
          <p:nvPr/>
        </p:nvSpPr>
        <p:spPr bwMode="auto">
          <a:xfrm>
            <a:off x="5715000" y="421005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5" name="AutoShape 13"/>
          <p:cNvSpPr>
            <a:spLocks noChangeArrowheads="1"/>
          </p:cNvSpPr>
          <p:nvPr/>
        </p:nvSpPr>
        <p:spPr bwMode="auto">
          <a:xfrm>
            <a:off x="5715000" y="283845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6" name="AutoShape 14"/>
          <p:cNvSpPr>
            <a:spLocks noChangeArrowheads="1"/>
          </p:cNvSpPr>
          <p:nvPr/>
        </p:nvSpPr>
        <p:spPr bwMode="auto">
          <a:xfrm>
            <a:off x="7086600" y="283845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7" name="AutoShape 15"/>
          <p:cNvSpPr>
            <a:spLocks noChangeArrowheads="1"/>
          </p:cNvSpPr>
          <p:nvPr/>
        </p:nvSpPr>
        <p:spPr bwMode="auto">
          <a:xfrm>
            <a:off x="7086600" y="421005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48" name="AutoShape 16"/>
          <p:cNvSpPr>
            <a:spLocks noChangeArrowheads="1"/>
          </p:cNvSpPr>
          <p:nvPr/>
        </p:nvSpPr>
        <p:spPr bwMode="auto">
          <a:xfrm flipH="1">
            <a:off x="3886200" y="5276850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7"/>
          <p:cNvSpPr>
            <a:spLocks noChangeArrowheads="1"/>
          </p:cNvSpPr>
          <p:nvPr/>
        </p:nvSpPr>
        <p:spPr bwMode="auto">
          <a:xfrm>
            <a:off x="3200400" y="421005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0" name="AutoShape 18"/>
          <p:cNvSpPr>
            <a:spLocks noChangeArrowheads="1"/>
          </p:cNvSpPr>
          <p:nvPr/>
        </p:nvSpPr>
        <p:spPr bwMode="auto">
          <a:xfrm>
            <a:off x="3200400" y="283845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4351" name="Rectangle 19"/>
          <p:cNvSpPr>
            <a:spLocks noChangeArrowheads="1"/>
          </p:cNvSpPr>
          <p:nvPr/>
        </p:nvSpPr>
        <p:spPr bwMode="auto">
          <a:xfrm>
            <a:off x="1371600" y="20764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1371600" y="34480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14353" name="Rectangle 21"/>
          <p:cNvSpPr>
            <a:spLocks noChangeArrowheads="1"/>
          </p:cNvSpPr>
          <p:nvPr/>
        </p:nvSpPr>
        <p:spPr bwMode="auto">
          <a:xfrm>
            <a:off x="1371600" y="481965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4354" name="Rectangle 22"/>
          <p:cNvSpPr>
            <a:spLocks noChangeArrowheads="1"/>
          </p:cNvSpPr>
          <p:nvPr/>
        </p:nvSpPr>
        <p:spPr bwMode="auto">
          <a:xfrm>
            <a:off x="5334000" y="20764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14355" name="Rectangle 23"/>
          <p:cNvSpPr>
            <a:spLocks noChangeArrowheads="1"/>
          </p:cNvSpPr>
          <p:nvPr/>
        </p:nvSpPr>
        <p:spPr bwMode="auto">
          <a:xfrm>
            <a:off x="5334000" y="34480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14356" name="Rectangle 24"/>
          <p:cNvSpPr>
            <a:spLocks noChangeArrowheads="1"/>
          </p:cNvSpPr>
          <p:nvPr/>
        </p:nvSpPr>
        <p:spPr bwMode="auto">
          <a:xfrm>
            <a:off x="5334000" y="481965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1435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620000" y="6572250"/>
            <a:ext cx="1016000" cy="285750"/>
          </a:xfrm>
          <a:noFill/>
        </p:spPr>
        <p:txBody>
          <a:bodyPr/>
          <a:lstStyle/>
          <a:p>
            <a:fld id="{16F8475D-32FD-4405-B025-241F55DD64DB}" type="slidenum">
              <a:rPr lang="en-US" smtClean="0">
                <a:latin typeface="Times New Roman" pitchFamily="16" charset="0"/>
              </a:rPr>
              <a:pPr/>
              <a:t>16</a:t>
            </a:fld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RPC Steps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8814" t="41541" r="17531" b="36253"/>
          <a:stretch>
            <a:fillRect/>
          </a:stretch>
        </p:blipFill>
        <p:spPr bwMode="auto">
          <a:xfrm>
            <a:off x="457200" y="1829609"/>
            <a:ext cx="8178800" cy="403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14400" y="5943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Steps involved in doing remote computation through RPC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RPC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1466850"/>
            <a:ext cx="81534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 process running in host A makes a method call to a distributed object residing on host B, passing with the call data for the parameters, if any.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A process which makes use of a distributed object is said to be a client process of that object, and the methods of the object are called remote methods.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Distributed Object Mechanism</a:t>
            </a:r>
          </a:p>
          <a:p>
            <a:pPr lvl="1">
              <a:buNone/>
            </a:pPr>
            <a:r>
              <a:rPr lang="en-US" sz="1400" dirty="0" smtClean="0"/>
              <a:t>• Java Remote Method Invocation (RMI),</a:t>
            </a:r>
          </a:p>
          <a:p>
            <a:pPr lvl="1">
              <a:buNone/>
            </a:pPr>
            <a:r>
              <a:rPr lang="en-US" sz="1400" dirty="0" smtClean="0"/>
              <a:t>• Common Object Request Broker Architecture (CORBA) systems,</a:t>
            </a:r>
          </a:p>
          <a:p>
            <a:pPr lvl="1">
              <a:buNone/>
            </a:pPr>
            <a:r>
              <a:rPr lang="en-US" sz="1400" dirty="0" smtClean="0"/>
              <a:t>• Distributed Component Object Model (DCOM)</a:t>
            </a: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800600"/>
            <a:ext cx="70765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Web-Service and Cloud Computing 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10563" cy="485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CORBA v/s RMI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sz="2400" dirty="0" smtClean="0"/>
              <a:t>CORBA (Common Object Request Broker Architecture)  has long been king</a:t>
            </a:r>
          </a:p>
          <a:p>
            <a:pPr lvl="1" eaLnBrk="1" hangingPunct="1"/>
            <a:r>
              <a:rPr lang="en-US" sz="2200" dirty="0" smtClean="0"/>
              <a:t>CORBA supports object transmission between virtually any languages</a:t>
            </a:r>
          </a:p>
          <a:p>
            <a:pPr lvl="1" eaLnBrk="1" hangingPunct="1"/>
            <a:r>
              <a:rPr lang="en-US" sz="2200" dirty="0" smtClean="0"/>
              <a:t>Objects have to be described in IDL (Interface Definition Language), which looks a lot like C++ data definitions</a:t>
            </a:r>
          </a:p>
          <a:p>
            <a:pPr lvl="1" eaLnBrk="1" hangingPunct="1"/>
            <a:r>
              <a:rPr lang="en-US" sz="2200" dirty="0" smtClean="0"/>
              <a:t>CORBA is complex 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Microsoft supported CORBA, then COM, now </a:t>
            </a:r>
            <a:r>
              <a:rPr lang="en-US" sz="2400" b="1" dirty="0" smtClean="0"/>
              <a:t>.</a:t>
            </a:r>
            <a:r>
              <a:rPr lang="en-US" sz="2400" dirty="0" smtClean="0"/>
              <a:t>NET</a:t>
            </a:r>
          </a:p>
          <a:p>
            <a:pPr eaLnBrk="1" hangingPunct="1">
              <a:buFontTx/>
              <a:buChar char="•"/>
            </a:pPr>
            <a:r>
              <a:rPr lang="en-US" sz="2400" dirty="0" smtClean="0"/>
              <a:t>RMI is purely Java-specific</a:t>
            </a:r>
          </a:p>
          <a:p>
            <a:pPr lvl="1" eaLnBrk="1" hangingPunct="1"/>
            <a:r>
              <a:rPr lang="en-US" sz="2200" dirty="0" smtClean="0"/>
              <a:t>Java to Java communications only</a:t>
            </a:r>
          </a:p>
          <a:p>
            <a:pPr lvl="1" eaLnBrk="1" hangingPunct="1"/>
            <a:r>
              <a:rPr lang="en-US" sz="2200" dirty="0" smtClean="0"/>
              <a:t>As a result, RMI is much simpler than CORBA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algn="ctr"/>
            <a:r>
              <a:rPr lang="en-US" sz="2800" dirty="0" smtClean="0"/>
              <a:t>The General RMI Architecture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343400" cy="4876800"/>
          </a:xfrm>
        </p:spPr>
        <p:txBody>
          <a:bodyPr/>
          <a:lstStyle/>
          <a:p>
            <a:pPr algn="just"/>
            <a:r>
              <a:rPr lang="en-US" sz="2400" smtClean="0"/>
              <a:t>The server must first bind its name to the registry</a:t>
            </a:r>
          </a:p>
          <a:p>
            <a:pPr algn="just"/>
            <a:r>
              <a:rPr lang="en-US" sz="2400" smtClean="0"/>
              <a:t>The client lookup the server name in the registry to establish remote references.</a:t>
            </a:r>
          </a:p>
          <a:p>
            <a:pPr algn="just"/>
            <a:r>
              <a:rPr lang="en-US" sz="2400" smtClean="0"/>
              <a:t>The Stub serializing the parameters to skeleton, the skeleton invoking the remote method and serializing the result back to the stub.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/>
        </p:nvGraphicFramePr>
        <p:xfrm>
          <a:off x="4835525" y="1143000"/>
          <a:ext cx="400367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2705760" imgH="3192120" progId="">
                  <p:embed/>
                </p:oleObj>
              </mc:Choice>
              <mc:Fallback>
                <p:oleObj r:id="rId3" imgW="2705760" imgH="319212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143000"/>
                        <a:ext cx="400367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algn="ctr"/>
            <a:r>
              <a:rPr lang="en-US" sz="2800" dirty="0" smtClean="0"/>
              <a:t>The Stub and Skeleton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8001000" cy="396240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client invokes a remote method, the call is first forwarded to stub.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stub is responsible for sending the remote call over to the server-side skeleton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stub opening a socket to the remote server, marshaling the object parameters and forwarding the data stream to the skeleton.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skeleton contains a method that receives the remote calls, </a:t>
            </a:r>
            <a:r>
              <a:rPr lang="en-US" sz="2400" dirty="0" err="1" smtClean="0"/>
              <a:t>unmarshals</a:t>
            </a:r>
            <a:r>
              <a:rPr lang="en-US" sz="2400" dirty="0" smtClean="0"/>
              <a:t> the parameters, and invokes the actual remote object implementation.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524000" y="990600"/>
          <a:ext cx="60960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3" imgW="4372560" imgH="942840" progId="">
                  <p:embed/>
                </p:oleObj>
              </mc:Choice>
              <mc:Fallback>
                <p:oleObj r:id="rId3" imgW="4372560" imgH="9428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60960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algn="ctr"/>
            <a:r>
              <a:rPr lang="en-US" sz="2800" dirty="0" smtClean="0"/>
              <a:t>Steps for Developing an RMI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5438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1. Define the remote interface</a:t>
            </a:r>
          </a:p>
          <a:p>
            <a:pPr>
              <a:buFontTx/>
              <a:buNone/>
            </a:pPr>
            <a:r>
              <a:rPr lang="en-US" sz="2400" dirty="0" smtClean="0"/>
              <a:t>2. Develop the remote object by implementing the remote interface.</a:t>
            </a:r>
          </a:p>
          <a:p>
            <a:pPr>
              <a:buFontTx/>
              <a:buNone/>
            </a:pPr>
            <a:r>
              <a:rPr lang="en-US" sz="2400" dirty="0" smtClean="0"/>
              <a:t>3. Develop the client program.</a:t>
            </a:r>
          </a:p>
          <a:p>
            <a:pPr>
              <a:buFontTx/>
              <a:buNone/>
            </a:pPr>
            <a:r>
              <a:rPr lang="en-US" sz="2400" dirty="0" smtClean="0"/>
              <a:t>4. Compile the Java source files.</a:t>
            </a:r>
          </a:p>
          <a:p>
            <a:pPr>
              <a:buFontTx/>
              <a:buNone/>
            </a:pPr>
            <a:r>
              <a:rPr lang="en-US" sz="2400" dirty="0" smtClean="0"/>
              <a:t>5. Generate the client stubs and server skeletons.</a:t>
            </a:r>
          </a:p>
          <a:p>
            <a:pPr>
              <a:buFontTx/>
              <a:buNone/>
            </a:pPr>
            <a:r>
              <a:rPr lang="en-US" sz="2400" dirty="0" smtClean="0"/>
              <a:t>6. Start the RMI registry.</a:t>
            </a:r>
          </a:p>
          <a:p>
            <a:pPr>
              <a:buFontTx/>
              <a:buNone/>
            </a:pPr>
            <a:r>
              <a:rPr lang="en-US" sz="2400" dirty="0" smtClean="0"/>
              <a:t>7. Start the remote server objects.</a:t>
            </a:r>
          </a:p>
          <a:p>
            <a:pPr>
              <a:buFontTx/>
              <a:buNone/>
            </a:pPr>
            <a:r>
              <a:rPr lang="en-US" sz="2400" dirty="0" smtClean="0"/>
              <a:t>8. Run the client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ea typeface="宋体" pitchFamily="2" charset="-122"/>
              </a:rPr>
              <a:t>A web service is a self-contained, language neutral, platform independent, and loosely coupled application. It can be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described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published</a:t>
            </a:r>
            <a:r>
              <a:rPr lang="en-US" altLang="zh-CN" sz="2400" dirty="0" smtClean="0">
                <a:ea typeface="宋体" pitchFamily="2" charset="-122"/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located</a:t>
            </a:r>
            <a:r>
              <a:rPr lang="en-US" altLang="zh-CN" sz="2400" dirty="0" smtClean="0">
                <a:ea typeface="宋体" pitchFamily="2" charset="-122"/>
              </a:rPr>
              <a:t>, and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invoked</a:t>
            </a:r>
            <a:r>
              <a:rPr lang="en-US" altLang="zh-CN" sz="2400" dirty="0" smtClean="0">
                <a:ea typeface="宋体" pitchFamily="2" charset="-122"/>
              </a:rPr>
              <a:t> over the Internet </a:t>
            </a:r>
          </a:p>
          <a:p>
            <a:pPr algn="just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ea typeface="宋体" pitchFamily="2" charset="-122"/>
              </a:rPr>
              <a:t>“Web services” is an effort to build </a:t>
            </a:r>
            <a:r>
              <a:rPr lang="en-US" altLang="zh-CN" sz="2400" dirty="0" smtClean="0">
                <a:solidFill>
                  <a:schemeClr val="accent1"/>
                </a:solidFill>
                <a:ea typeface="宋体" pitchFamily="2" charset="-122"/>
              </a:rPr>
              <a:t>a distributed computing </a:t>
            </a:r>
            <a:r>
              <a:rPr lang="en-US" altLang="zh-CN" sz="2400" dirty="0" smtClean="0">
                <a:ea typeface="宋体" pitchFamily="2" charset="-122"/>
              </a:rPr>
              <a:t>platform for the </a:t>
            </a:r>
            <a:r>
              <a:rPr lang="en-US" altLang="zh-CN" sz="2400" dirty="0" smtClean="0">
                <a:solidFill>
                  <a:schemeClr val="accent1"/>
                </a:solidFill>
                <a:ea typeface="宋体" pitchFamily="2" charset="-122"/>
              </a:rPr>
              <a:t>Web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  <a:latin typeface="Calibri"/>
                <a:cs typeface="Calibri"/>
              </a:rPr>
              <a:t>Difference between Web-site and Web-Service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Calibri"/>
                <a:cs typeface="Calibri"/>
              </a:rPr>
              <a:t>Web-site is made for human consumption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Calibri"/>
                <a:cs typeface="Calibri"/>
              </a:rPr>
              <a:t>Web-service is for machine (application) consumption</a:t>
            </a:r>
            <a:endParaRPr lang="en-US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Calibri"/>
                <a:cs typeface="Calibri"/>
              </a:rPr>
              <a:t>Web Service Types</a:t>
            </a: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FF0000"/>
                </a:solidFill>
                <a:latin typeface="Calibri"/>
                <a:cs typeface="Calibri"/>
              </a:rPr>
              <a:t>SOAP based</a:t>
            </a:r>
            <a:r>
              <a:rPr lang="en-CA" kern="1200" dirty="0" smtClean="0">
                <a:solidFill>
                  <a:schemeClr val="tx1"/>
                </a:solidFill>
              </a:rPr>
              <a:t>(</a:t>
            </a:r>
            <a:r>
              <a:rPr lang="en-US" kern="1200" dirty="0" smtClean="0">
                <a:solidFill>
                  <a:schemeClr val="tx1"/>
                </a:solidFill>
              </a:rPr>
              <a:t> Simple Object Access Protocol )</a:t>
            </a:r>
            <a:endParaRPr lang="en-CA" kern="12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CA" dirty="0" smtClean="0">
                <a:solidFill>
                  <a:srgbClr val="000000"/>
                </a:solidFill>
                <a:latin typeface="Calibri"/>
                <a:cs typeface="Calibri"/>
              </a:rPr>
              <a:t>REST based (</a:t>
            </a:r>
            <a:r>
              <a:rPr lang="en-US" kern="1200" dirty="0" smtClean="0">
                <a:solidFill>
                  <a:schemeClr val="tx1"/>
                </a:solidFill>
              </a:rPr>
              <a:t>Representational State Transfer)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None/>
            </a:pPr>
            <a:endParaRPr lang="en-CA" dirty="0" smtClean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t="15639"/>
          <a:stretch>
            <a:fillRect/>
          </a:stretch>
        </p:blipFill>
        <p:spPr bwMode="auto">
          <a:xfrm>
            <a:off x="685800" y="1371600"/>
            <a:ext cx="7753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Web-Service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• Cloud Computing and SOA are independent approaches.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Cloud Computing is a broad term for any Web service, which offers the entire “traditional IT stack”, such as software, hardware, and applications.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SOA, instead, focuses mainly on software services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Web Services encapsulates Cloud Computing in this diagram because Cloud Computing uses Web Services for connections.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Web-Service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It is possible, however, to use Web Services in situations other than Cloud Computing. Such use of Web Services may be part of a service-oriented architecture.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It is possible to have a service-oriented architecture and not use Web Services for connections.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Remote Procedure Call (RPC)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• An extension of conventional procedure call (used  for transfer of control and data within a single process)</a:t>
            </a:r>
          </a:p>
          <a:p>
            <a:pPr algn="just"/>
            <a:r>
              <a:rPr lang="en-US" sz="2400" dirty="0" smtClean="0"/>
              <a:t>• allows a client application to call procedures in a different address space in the same or remote machine</a:t>
            </a:r>
          </a:p>
          <a:p>
            <a:pPr algn="just"/>
            <a:r>
              <a:rPr lang="en-US" sz="2400" dirty="0" smtClean="0"/>
              <a:t>• ideal for the client-server modeled applications </a:t>
            </a:r>
          </a:p>
          <a:p>
            <a:pPr algn="just"/>
            <a:r>
              <a:rPr lang="en-US" sz="2400" dirty="0" smtClean="0"/>
              <a:t>• primary goal is to make distributed programming easy, which is achieved by making the semantics of RPC as close as possible to conventional local </a:t>
            </a:r>
            <a:r>
              <a:rPr lang="en-US" sz="2400" smtClean="0"/>
              <a:t>procedure call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Local vs. Remote Procedure Calls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7148" y="1447800"/>
            <a:ext cx="701890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771650"/>
            <a:ext cx="6858000" cy="4662488"/>
            <a:chOff x="816" y="912"/>
            <a:chExt cx="4320" cy="2937"/>
          </a:xfrm>
        </p:grpSpPr>
        <p:sp>
          <p:nvSpPr>
            <p:cNvPr id="5134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5137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51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of a Remote Procedure Call</a:t>
            </a:r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1371600" y="481965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5334000" y="20828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5334000" y="345440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stub</a:t>
            </a:r>
            <a:br>
              <a:rPr lang="en-US" sz="2200"/>
            </a:br>
            <a:r>
              <a:rPr lang="en-US" sz="2200"/>
              <a:t>(skeleton)</a:t>
            </a:r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5334000" y="4819650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1230313" y="1158875"/>
            <a:ext cx="2852737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/>
              <a:t>1. Client calls stub</a:t>
            </a:r>
          </a:p>
        </p:txBody>
      </p:sp>
      <p:sp>
        <p:nvSpPr>
          <p:cNvPr id="5129" name="AutoShape 13"/>
          <p:cNvSpPr>
            <a:spLocks noChangeArrowheads="1"/>
          </p:cNvSpPr>
          <p:nvPr/>
        </p:nvSpPr>
        <p:spPr bwMode="auto">
          <a:xfrm>
            <a:off x="1752600" y="2838450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1371600" y="2076450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1344613" y="3433763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stub</a:t>
            </a:r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>
            <a:off x="4038600" y="520065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6158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61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6148" name="Rectangle 8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stub</a:t>
            </a:r>
            <a:br>
              <a:rPr lang="en-US" sz="2200"/>
            </a:br>
            <a:r>
              <a:rPr lang="en-US" sz="2200"/>
              <a:t>(skeleton)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1533525" y="1201737"/>
            <a:ext cx="5892800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2. Stub marshals params to net message</a:t>
            </a:r>
          </a:p>
        </p:txBody>
      </p:sp>
      <p:sp>
        <p:nvSpPr>
          <p:cNvPr id="6152" name="AutoShape 12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53" name="AutoShape 13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1427163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stub</a:t>
            </a:r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43000" y="1814512"/>
            <a:ext cx="6858000" cy="4662488"/>
            <a:chOff x="816" y="912"/>
            <a:chExt cx="4320" cy="2937"/>
          </a:xfrm>
        </p:grpSpPr>
        <p:sp>
          <p:nvSpPr>
            <p:cNvPr id="7183" name="AutoShape 3"/>
            <p:cNvSpPr>
              <a:spLocks noChangeArrowheads="1"/>
            </p:cNvSpPr>
            <p:nvPr/>
          </p:nvSpPr>
          <p:spPr bwMode="auto">
            <a:xfrm>
              <a:off x="3312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AutoShape 4"/>
            <p:cNvSpPr>
              <a:spLocks noChangeArrowheads="1"/>
            </p:cNvSpPr>
            <p:nvPr/>
          </p:nvSpPr>
          <p:spPr bwMode="auto">
            <a:xfrm>
              <a:off x="816" y="912"/>
              <a:ext cx="1824" cy="2640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Text Box 5"/>
            <p:cNvSpPr txBox="1">
              <a:spLocks noChangeArrowheads="1"/>
            </p:cNvSpPr>
            <p:nvPr/>
          </p:nvSpPr>
          <p:spPr bwMode="auto">
            <a:xfrm>
              <a:off x="1391" y="3561"/>
              <a:ext cx="617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client</a:t>
              </a:r>
            </a:p>
          </p:txBody>
        </p:sp>
        <p:sp>
          <p:nvSpPr>
            <p:cNvPr id="7186" name="Text Box 6"/>
            <p:cNvSpPr txBox="1">
              <a:spLocks noChangeArrowheads="1"/>
            </p:cNvSpPr>
            <p:nvPr/>
          </p:nvSpPr>
          <p:spPr bwMode="auto">
            <a:xfrm>
              <a:off x="3904" y="3561"/>
              <a:ext cx="698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server</a:t>
              </a:r>
            </a:p>
          </p:txBody>
        </p:sp>
      </p:grpSp>
      <p:sp>
        <p:nvSpPr>
          <p:cNvPr id="7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Stub functions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1495425" y="1201737"/>
            <a:ext cx="5106988" cy="523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3. Network message sent to server</a:t>
            </a: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1752600" y="28813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1752600" y="4252912"/>
            <a:ext cx="3048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75" name="AutoShape 11"/>
          <p:cNvSpPr>
            <a:spLocks noChangeArrowheads="1"/>
          </p:cNvSpPr>
          <p:nvPr/>
        </p:nvSpPr>
        <p:spPr bwMode="auto">
          <a:xfrm>
            <a:off x="3886200" y="5014912"/>
            <a:ext cx="1447800" cy="152400"/>
          </a:xfrm>
          <a:prstGeom prst="rightArrow">
            <a:avLst>
              <a:gd name="adj1" fmla="val 50000"/>
              <a:gd name="adj2" fmla="val 237500"/>
            </a:avLst>
          </a:prstGeom>
          <a:solidFill>
            <a:srgbClr val="99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12"/>
          <p:cNvSpPr>
            <a:spLocks noChangeArrowheads="1"/>
          </p:cNvSpPr>
          <p:nvPr/>
        </p:nvSpPr>
        <p:spPr bwMode="auto">
          <a:xfrm>
            <a:off x="13716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client functions</a:t>
            </a:r>
          </a:p>
        </p:txBody>
      </p:sp>
      <p:sp>
        <p:nvSpPr>
          <p:cNvPr id="7177" name="Rectangle 13"/>
          <p:cNvSpPr>
            <a:spLocks noChangeArrowheads="1"/>
          </p:cNvSpPr>
          <p:nvPr/>
        </p:nvSpPr>
        <p:spPr bwMode="auto">
          <a:xfrm>
            <a:off x="13716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client stub</a:t>
            </a:r>
          </a:p>
        </p:txBody>
      </p:sp>
      <p:sp>
        <p:nvSpPr>
          <p:cNvPr id="7178" name="Rectangle 14"/>
          <p:cNvSpPr>
            <a:spLocks noChangeArrowheads="1"/>
          </p:cNvSpPr>
          <p:nvPr/>
        </p:nvSpPr>
        <p:spPr bwMode="auto">
          <a:xfrm>
            <a:off x="13716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  <p:sp>
        <p:nvSpPr>
          <p:cNvPr id="7179" name="Rectangle 15"/>
          <p:cNvSpPr>
            <a:spLocks noChangeArrowheads="1"/>
          </p:cNvSpPr>
          <p:nvPr/>
        </p:nvSpPr>
        <p:spPr bwMode="auto">
          <a:xfrm>
            <a:off x="5334000" y="21193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server functions</a:t>
            </a:r>
          </a:p>
        </p:txBody>
      </p:sp>
      <p:sp>
        <p:nvSpPr>
          <p:cNvPr id="7180" name="Rectangle 16"/>
          <p:cNvSpPr>
            <a:spLocks noChangeArrowheads="1"/>
          </p:cNvSpPr>
          <p:nvPr/>
        </p:nvSpPr>
        <p:spPr bwMode="auto">
          <a:xfrm>
            <a:off x="5334000" y="3490912"/>
            <a:ext cx="24384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/>
              <a:t>server stub</a:t>
            </a:r>
            <a:br>
              <a:rPr lang="en-US"/>
            </a:br>
            <a:r>
              <a:rPr lang="en-US"/>
              <a:t>(skeleton)</a:t>
            </a:r>
          </a:p>
        </p:txBody>
      </p:sp>
      <p:sp>
        <p:nvSpPr>
          <p:cNvPr id="7181" name="Rectangle 17"/>
          <p:cNvSpPr>
            <a:spLocks noChangeArrowheads="1"/>
          </p:cNvSpPr>
          <p:nvPr/>
        </p:nvSpPr>
        <p:spPr bwMode="auto">
          <a:xfrm>
            <a:off x="5334000" y="4862512"/>
            <a:ext cx="2514600" cy="762000"/>
          </a:xfrm>
          <a:prstGeom prst="rect">
            <a:avLst/>
          </a:prstGeom>
          <a:solidFill>
            <a:srgbClr val="F0F296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sz="2200"/>
              <a:t>network routines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 6-OS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33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ADAA"/>
      </a:accent5>
      <a:accent6>
        <a:srgbClr val="E7B900"/>
      </a:accent6>
      <a:hlink>
        <a:srgbClr val="663300"/>
      </a:hlink>
      <a:folHlink>
        <a:srgbClr val="808000"/>
      </a:folHlink>
    </a:clrScheme>
    <a:fontScheme name="Chapter 6-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apter 6-O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6-O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6-O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6-OS 4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 6-OS 5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6-OS 6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 6-OS 7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ECB6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934</Words>
  <Application>Microsoft Office PowerPoint</Application>
  <PresentationFormat>On-screen Show (4:3)</PresentationFormat>
  <Paragraphs>193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Chapter 6-OS</vt:lpstr>
      <vt:lpstr>    Web-Service and Cloud Computing   </vt:lpstr>
      <vt:lpstr>Web-Service and Cloud Computing  </vt:lpstr>
      <vt:lpstr>Web-Service and Cloud Computing</vt:lpstr>
      <vt:lpstr>Web-Service and Cloud Computing</vt:lpstr>
      <vt:lpstr>Remote Procedure Call (RPC)</vt:lpstr>
      <vt:lpstr>Local vs. Remote Procedure Calls</vt:lpstr>
      <vt:lpstr>Steps of a Remote Procedure Call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Stub functions</vt:lpstr>
      <vt:lpstr>RPC Steps</vt:lpstr>
      <vt:lpstr>RPC Steps</vt:lpstr>
      <vt:lpstr>   Distributed Objects</vt:lpstr>
      <vt:lpstr>CORBA v/s RMI</vt:lpstr>
      <vt:lpstr>The General RMI Architecture</vt:lpstr>
      <vt:lpstr>The Stub and Skeleton</vt:lpstr>
      <vt:lpstr>Steps for Developing an RMI System</vt:lpstr>
      <vt:lpstr>Web Service</vt:lpstr>
      <vt:lpstr>SOAP vs REST Web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 and Cloud Computing  </dc:title>
  <dc:creator>Administrator</dc:creator>
  <cp:lastModifiedBy>Administrator</cp:lastModifiedBy>
  <cp:revision>75</cp:revision>
  <dcterms:created xsi:type="dcterms:W3CDTF">2016-12-30T05:26:25Z</dcterms:created>
  <dcterms:modified xsi:type="dcterms:W3CDTF">2020-02-05T05:27:22Z</dcterms:modified>
</cp:coreProperties>
</file>