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62" r:id="rId3"/>
    <p:sldId id="261" r:id="rId4"/>
    <p:sldId id="268" r:id="rId5"/>
    <p:sldId id="263" r:id="rId6"/>
    <p:sldId id="278" r:id="rId7"/>
    <p:sldId id="279" r:id="rId8"/>
    <p:sldId id="280" r:id="rId9"/>
    <p:sldId id="283" r:id="rId10"/>
    <p:sldId id="264" r:id="rId11"/>
    <p:sldId id="260" r:id="rId12"/>
    <p:sldId id="297" r:id="rId13"/>
    <p:sldId id="298" r:id="rId14"/>
    <p:sldId id="307" r:id="rId15"/>
    <p:sldId id="308" r:id="rId16"/>
    <p:sldId id="301" r:id="rId17"/>
    <p:sldId id="299" r:id="rId18"/>
    <p:sldId id="273" r:id="rId19"/>
    <p:sldId id="272" r:id="rId20"/>
    <p:sldId id="274" r:id="rId21"/>
    <p:sldId id="275" r:id="rId22"/>
    <p:sldId id="276" r:id="rId23"/>
    <p:sldId id="277" r:id="rId24"/>
    <p:sldId id="265" r:id="rId25"/>
    <p:sldId id="266" r:id="rId26"/>
    <p:sldId id="267" r:id="rId27"/>
    <p:sldId id="303" r:id="rId28"/>
    <p:sldId id="304" r:id="rId29"/>
    <p:sldId id="305" r:id="rId30"/>
    <p:sldId id="306"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23" autoAdjust="0"/>
  </p:normalViewPr>
  <p:slideViewPr>
    <p:cSldViewPr>
      <p:cViewPr>
        <p:scale>
          <a:sx n="80" d="100"/>
          <a:sy n="80" d="100"/>
        </p:scale>
        <p:origin x="-780"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43772-CCAD-4F0A-8E5F-ED25CF64EE22}" type="datetimeFigureOut">
              <a:rPr lang="en-US" smtClean="0"/>
              <a:pPr/>
              <a:t>2/19/2019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4838F-9B8F-409A-983C-61E1CFB33001}" type="slidenum">
              <a:rPr lang="en-US" smtClean="0"/>
              <a:pPr/>
              <a:t>‹#›</a:t>
            </a:fld>
            <a:endParaRPr lang="en-US"/>
          </a:p>
        </p:txBody>
      </p:sp>
    </p:spTree>
    <p:extLst>
      <p:ext uri="{BB962C8B-B14F-4D97-AF65-F5344CB8AC3E}">
        <p14:creationId xmlns:p14="http://schemas.microsoft.com/office/powerpoint/2010/main" val="311780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mail service meets the basic criteria: the vendor (Microsoft, Yahoo, and so on) hosts all of the programs and</a:t>
            </a:r>
          </a:p>
          <a:p>
            <a:r>
              <a:rPr lang="en-US" sz="1200" kern="1200" baseline="0" dirty="0" smtClean="0">
                <a:solidFill>
                  <a:schemeClr val="tx1"/>
                </a:solidFill>
                <a:latin typeface="+mn-lt"/>
                <a:ea typeface="+mn-ea"/>
                <a:cs typeface="+mn-cs"/>
              </a:rPr>
              <a:t>World Wide Web Client Vendor offering </a:t>
            </a:r>
            <a:r>
              <a:rPr lang="en-US" sz="1200" kern="1200" baseline="0" dirty="0" err="1" smtClean="0">
                <a:solidFill>
                  <a:schemeClr val="tx1"/>
                </a:solidFill>
                <a:latin typeface="+mn-lt"/>
                <a:ea typeface="+mn-ea"/>
                <a:cs typeface="+mn-cs"/>
              </a:rPr>
              <a:t>SaaS</a:t>
            </a:r>
            <a:r>
              <a:rPr lang="en-US" sz="1200" kern="1200" baseline="0" dirty="0" smtClean="0">
                <a:solidFill>
                  <a:schemeClr val="tx1"/>
                </a:solidFill>
                <a:latin typeface="+mn-lt"/>
                <a:ea typeface="+mn-ea"/>
                <a:cs typeface="+mn-cs"/>
              </a:rPr>
              <a:t> application </a:t>
            </a:r>
            <a:r>
              <a:rPr lang="en-US" sz="1200" kern="1200" baseline="0" dirty="0" err="1" smtClean="0">
                <a:solidFill>
                  <a:schemeClr val="tx1"/>
                </a:solidFill>
                <a:latin typeface="+mn-lt"/>
                <a:ea typeface="+mn-ea"/>
                <a:cs typeface="+mn-cs"/>
              </a:rPr>
              <a:t>SaaS</a:t>
            </a:r>
            <a:r>
              <a:rPr lang="en-US" sz="1200" kern="1200" baseline="0" dirty="0" smtClean="0">
                <a:solidFill>
                  <a:schemeClr val="tx1"/>
                </a:solidFill>
                <a:latin typeface="+mn-lt"/>
                <a:ea typeface="+mn-ea"/>
                <a:cs typeface="+mn-cs"/>
              </a:rPr>
              <a:t> Application Delivered to Client data in a central location, providing end users with access to the data and software, which is accessed across the World Wide Web.</a:t>
            </a:r>
            <a:endParaRPr lang="en-US" dirty="0"/>
          </a:p>
        </p:txBody>
      </p:sp>
      <p:sp>
        <p:nvSpPr>
          <p:cNvPr id="4" name="Slide Number Placeholder 3"/>
          <p:cNvSpPr>
            <a:spLocks noGrp="1"/>
          </p:cNvSpPr>
          <p:nvPr>
            <p:ph type="sldNum" sz="quarter" idx="10"/>
          </p:nvPr>
        </p:nvSpPr>
        <p:spPr/>
        <p:txBody>
          <a:bodyPr/>
          <a:lstStyle/>
          <a:p>
            <a:fld id="{E064838F-9B8F-409A-983C-61E1CFB33001}"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2590800"/>
            <a:ext cx="8153400" cy="0"/>
          </a:xfrm>
          <a:prstGeom prst="line">
            <a:avLst/>
          </a:prstGeom>
          <a:noFill/>
          <a:ln w="127000">
            <a:solidFill>
              <a:schemeClr val="accent2"/>
            </a:solidFill>
            <a:round/>
            <a:headEnd/>
            <a:tailEnd/>
          </a:ln>
        </p:spPr>
        <p:txBody>
          <a:bodyPr wrap="none" anchor="ctr"/>
          <a:lstStyle/>
          <a:p>
            <a:endParaRPr lang="en-US"/>
          </a:p>
        </p:txBody>
      </p:sp>
      <p:sp>
        <p:nvSpPr>
          <p:cNvPr id="134146" name="Rectangle 2"/>
          <p:cNvSpPr>
            <a:spLocks noGrp="1" noChangeArrowheads="1"/>
          </p:cNvSpPr>
          <p:nvPr>
            <p:ph type="ctrTitle"/>
          </p:nvPr>
        </p:nvSpPr>
        <p:spPr>
          <a:xfrm>
            <a:off x="2425212" y="685800"/>
            <a:ext cx="6210300" cy="1143000"/>
          </a:xfrm>
        </p:spPr>
        <p:txBody>
          <a:bodyPr/>
          <a:lstStyle>
            <a:lvl1pPr>
              <a:defRPr/>
            </a:lvl1pPr>
          </a:lstStyle>
          <a:p>
            <a:r>
              <a:rPr lang="en-US" dirty="0" smtClean="0"/>
              <a:t>Click to edit Master title style</a:t>
            </a:r>
            <a:endParaRPr lang="en-US" dirty="0"/>
          </a:p>
        </p:txBody>
      </p:sp>
      <p:sp>
        <p:nvSpPr>
          <p:cNvPr id="134147" name="Rectangle 3"/>
          <p:cNvSpPr>
            <a:spLocks noGrp="1" noChangeArrowheads="1"/>
          </p:cNvSpPr>
          <p:nvPr>
            <p:ph type="subTitle" idx="1"/>
          </p:nvPr>
        </p:nvSpPr>
        <p:spPr>
          <a:xfrm>
            <a:off x="2133600" y="3886200"/>
            <a:ext cx="6400800" cy="1771650"/>
          </a:xfrm>
        </p:spPr>
        <p:txBody>
          <a:bodyPr/>
          <a:lstStyle>
            <a:lvl1pPr marL="0" indent="0">
              <a:buFont typeface="Wingdings" pitchFamily="2" charset="2"/>
              <a:buNone/>
              <a:defRPr>
                <a:latin typeface="Arial Black" pitchFamily="34" charset="0"/>
              </a:defRPr>
            </a:lvl1pPr>
          </a:lstStyle>
          <a:p>
            <a:r>
              <a:rPr lang="en-US" smtClean="0"/>
              <a:t>Click to edit Master subtitle style</a:t>
            </a:r>
            <a:endParaRPr lang="en-US"/>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ltLang="en-US"/>
          </a:p>
        </p:txBody>
      </p:sp>
      <p:sp>
        <p:nvSpPr>
          <p:cNvPr id="6" name="Rectangle 5"/>
          <p:cNvSpPr>
            <a:spLocks noGrp="1" noChangeArrowheads="1"/>
          </p:cNvSpPr>
          <p:nvPr>
            <p:ph type="ftr" sz="quarter" idx="11"/>
          </p:nvPr>
        </p:nvSpPr>
        <p:spPr>
          <a:xfrm>
            <a:off x="3149600" y="6229350"/>
            <a:ext cx="2844800" cy="514350"/>
          </a:xfrm>
        </p:spPr>
        <p:txBody>
          <a:bodyPr/>
          <a:lstStyle>
            <a:lvl1pPr>
              <a:defRPr sz="1400">
                <a:solidFill>
                  <a:srgbClr val="5E574E"/>
                </a:solidFill>
                <a:latin typeface="+mn-lt"/>
              </a:defRPr>
            </a:lvl1pPr>
          </a:lstStyle>
          <a:p>
            <a:pPr>
              <a:defRPr/>
            </a:pPr>
            <a:endParaRPr lang="en-US" alt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E05A64A3-F5F9-4514-B42A-CD0C302B28FD}" type="slidenum">
              <a:rPr lang="en-US" altLang="en-US"/>
              <a:pPr>
                <a:defRPr/>
              </a:pPr>
              <a:t>‹#›</a:t>
            </a:fld>
            <a:endParaRPr lang="en-US"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904E328-20DB-41B0-B84A-495335B18FC8}" type="slidenum">
              <a:rPr lang="en-US" altLang="en-US"/>
              <a:pPr>
                <a:defRPr/>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112" y="2286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5912" y="228600"/>
            <a:ext cx="6031523"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7CE3AF2-097D-430C-8297-EFE84927214C}"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12572F6-18A9-4B8B-BA9F-F5E82A216BFB}"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B92C127-0EDD-41F3-B3F5-6190C739B7D6}" type="slidenum">
              <a:rPr lang="en-US" altLang="en-US"/>
              <a:pPr>
                <a:defRPr/>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18085"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5962" y="1447800"/>
            <a:ext cx="40195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9E0236D-6FEA-409C-A84B-B8264B4DFDE1}" type="slidenum">
              <a:rPr lang="en-US" altLang="en-US"/>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A593A4F1-F893-487A-BA72-671AB5C932DB}"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FCCD4078-FD41-49DD-90F3-D1FFD9F3A441}" type="slidenum">
              <a:rPr lang="en-US" altLang="en-US"/>
              <a:pPr>
                <a:defRPr/>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A920ED46-C660-4312-8015-C6712E8DD649}" type="slidenum">
              <a:rPr lang="en-US" altLang="en-US"/>
              <a:pPr>
                <a:defRPr/>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A64CD2B-7303-4CA9-83AE-F6CDA434CCEB}" type="slidenum">
              <a:rPr lang="en-US" altLang="en-US"/>
              <a:pPr>
                <a:defRPr/>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AADEAD5-2B90-4610-AD9E-4B0E44532620}" type="slidenum">
              <a:rPr lang="en-US" altLang="en-US"/>
              <a:pPr>
                <a:defRPr/>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228600"/>
            <a:ext cx="8204200" cy="7350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123" name="Rectangle 3"/>
          <p:cNvSpPr>
            <a:spLocks noGrp="1" noChangeArrowheads="1"/>
          </p:cNvSpPr>
          <p:nvPr>
            <p:ph type="body" idx="1"/>
          </p:nvPr>
        </p:nvSpPr>
        <p:spPr bwMode="auto">
          <a:xfrm>
            <a:off x="457200" y="1447800"/>
            <a:ext cx="8178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4" name="Rectangle 4"/>
          <p:cNvSpPr>
            <a:spLocks noGrp="1" noChangeArrowheads="1"/>
          </p:cNvSpPr>
          <p:nvPr>
            <p:ph type="dt" sz="half" idx="2"/>
          </p:nvPr>
        </p:nvSpPr>
        <p:spPr bwMode="auto">
          <a:xfrm>
            <a:off x="431800" y="6400800"/>
            <a:ext cx="1473200" cy="2857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spcBef>
                <a:spcPct val="50000"/>
              </a:spcBef>
              <a:defRPr sz="1400">
                <a:solidFill>
                  <a:schemeClr val="bg2"/>
                </a:solidFill>
                <a:latin typeface="+mn-lt"/>
              </a:defRPr>
            </a:lvl1pPr>
          </a:lstStyle>
          <a:p>
            <a:pPr>
              <a:defRPr/>
            </a:pPr>
            <a:endParaRPr lang="en-US" altLang="en-US"/>
          </a:p>
        </p:txBody>
      </p:sp>
      <p:sp>
        <p:nvSpPr>
          <p:cNvPr id="133125" name="Rectangle 5"/>
          <p:cNvSpPr>
            <a:spLocks noGrp="1" noChangeArrowheads="1"/>
          </p:cNvSpPr>
          <p:nvPr>
            <p:ph type="ftr" sz="quarter" idx="3"/>
          </p:nvPr>
        </p:nvSpPr>
        <p:spPr bwMode="auto">
          <a:xfrm>
            <a:off x="1981200" y="6400800"/>
            <a:ext cx="5562600" cy="2857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800">
                <a:latin typeface="Times" charset="0"/>
              </a:defRPr>
            </a:lvl1pPr>
          </a:lstStyle>
          <a:p>
            <a:pPr>
              <a:defRPr/>
            </a:pPr>
            <a:endParaRPr lang="en-US" altLang="en-US"/>
          </a:p>
        </p:txBody>
      </p:sp>
      <p:sp>
        <p:nvSpPr>
          <p:cNvPr id="133126" name="Rectangle 6"/>
          <p:cNvSpPr>
            <a:spLocks noGrp="1" noChangeArrowheads="1"/>
          </p:cNvSpPr>
          <p:nvPr>
            <p:ph type="sldNum" sz="quarter" idx="4"/>
          </p:nvPr>
        </p:nvSpPr>
        <p:spPr bwMode="auto">
          <a:xfrm>
            <a:off x="7620000" y="6400800"/>
            <a:ext cx="1016000" cy="2857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latin typeface="+mn-lt"/>
              </a:defRPr>
            </a:lvl1pPr>
          </a:lstStyle>
          <a:p>
            <a:pPr>
              <a:defRPr/>
            </a:pPr>
            <a:fld id="{D022F843-B297-49F5-9C19-EC43A75F01DC}" type="slidenum">
              <a:rPr lang="en-US" altLang="en-US"/>
              <a:pPr>
                <a:defRPr/>
              </a:pPr>
              <a:t>‹#›</a:t>
            </a:fld>
            <a:endParaRPr lang="en-US" altLang="en-US" dirty="0"/>
          </a:p>
        </p:txBody>
      </p:sp>
      <p:sp>
        <p:nvSpPr>
          <p:cNvPr id="1031" name="Line 7"/>
          <p:cNvSpPr>
            <a:spLocks noChangeShapeType="1"/>
          </p:cNvSpPr>
          <p:nvPr/>
        </p:nvSpPr>
        <p:spPr bwMode="auto">
          <a:xfrm>
            <a:off x="457200" y="1143000"/>
            <a:ext cx="8153400" cy="0"/>
          </a:xfrm>
          <a:prstGeom prst="line">
            <a:avLst/>
          </a:prstGeom>
          <a:noFill/>
          <a:ln w="127000">
            <a:solidFill>
              <a:schemeClr val="accent2"/>
            </a:solidFill>
            <a:round/>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up)">
                                      <p:cBhvr>
                                        <p:cTn id="7" dur="500"/>
                                        <p:tgtEl>
                                          <p:spTgt spid="13312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3123">
                                            <p:txEl>
                                              <p:pRg st="1" end="1"/>
                                            </p:txEl>
                                          </p:spTgt>
                                        </p:tgtEl>
                                        <p:attrNameLst>
                                          <p:attrName>style.visibility</p:attrName>
                                        </p:attrNameLst>
                                      </p:cBhvr>
                                      <p:to>
                                        <p:strVal val="visible"/>
                                      </p:to>
                                    </p:set>
                                    <p:animEffect transition="in" filter="wipe(up)">
                                      <p:cBhvr>
                                        <p:cTn id="10" dur="500"/>
                                        <p:tgtEl>
                                          <p:spTgt spid="13312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3123">
                                            <p:txEl>
                                              <p:pRg st="2" end="2"/>
                                            </p:txEl>
                                          </p:spTgt>
                                        </p:tgtEl>
                                        <p:attrNameLst>
                                          <p:attrName>style.visibility</p:attrName>
                                        </p:attrNameLst>
                                      </p:cBhvr>
                                      <p:to>
                                        <p:strVal val="visible"/>
                                      </p:to>
                                    </p:set>
                                    <p:animEffect transition="in" filter="wipe(up)">
                                      <p:cBhvr>
                                        <p:cTn id="13" dur="500"/>
                                        <p:tgtEl>
                                          <p:spTgt spid="13312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3123">
                                            <p:txEl>
                                              <p:pRg st="3" end="3"/>
                                            </p:txEl>
                                          </p:spTgt>
                                        </p:tgtEl>
                                        <p:attrNameLst>
                                          <p:attrName>style.visibility</p:attrName>
                                        </p:attrNameLst>
                                      </p:cBhvr>
                                      <p:to>
                                        <p:strVal val="visible"/>
                                      </p:to>
                                    </p:set>
                                    <p:animEffect transition="in" filter="wipe(up)">
                                      <p:cBhvr>
                                        <p:cTn id="16" dur="500"/>
                                        <p:tgtEl>
                                          <p:spTgt spid="13312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3123">
                                            <p:txEl>
                                              <p:pRg st="4" end="4"/>
                                            </p:txEl>
                                          </p:spTgt>
                                        </p:tgtEl>
                                        <p:attrNameLst>
                                          <p:attrName>style.visibility</p:attrName>
                                        </p:attrNameLst>
                                      </p:cBhvr>
                                      <p:to>
                                        <p:strVal val="visible"/>
                                      </p:to>
                                    </p:set>
                                    <p:animEffect transition="in" filter="wipe(up)">
                                      <p:cBhvr>
                                        <p:cTn id="19" dur="500"/>
                                        <p:tgtEl>
                                          <p:spTgt spid="13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tmplLst>
          <p:tmpl lvl="1">
            <p:tnLst>
              <p:par>
                <p:cTn presetID="22" presetClass="entr" presetSubtype="1" fill="hold" nodeType="click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wipe(up)">
                      <p:cBhvr>
                        <p:cTn dur="500"/>
                        <p:tgtEl>
                          <p:spTgt spid="133123"/>
                        </p:tgtEl>
                      </p:cBhvr>
                    </p:animEffect>
                  </p:childTnLst>
                </p:cTn>
              </p:par>
            </p:tnLst>
          </p:tmpl>
          <p:tmpl lvl="2">
            <p:tnLst>
              <p:par>
                <p:cTn presetID="22" presetClass="entr" presetSubtype="1"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wipe(up)">
                      <p:cBhvr>
                        <p:cTn dur="500"/>
                        <p:tgtEl>
                          <p:spTgt spid="133123"/>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wipe(up)">
                      <p:cBhvr>
                        <p:cTn dur="500"/>
                        <p:tgtEl>
                          <p:spTgt spid="13312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wipe(up)">
                      <p:cBhvr>
                        <p:cTn dur="500"/>
                        <p:tgtEl>
                          <p:spTgt spid="13312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wipe(up)">
                      <p:cBhvr>
                        <p:cTn dur="500"/>
                        <p:tgtEl>
                          <p:spTgt spid="133123"/>
                        </p:tgtEl>
                      </p:cBhvr>
                    </p:animEffect>
                  </p:childTnLst>
                </p:cTn>
              </p:par>
            </p:tnLst>
          </p:tmpl>
        </p:tmplLst>
      </p:bldP>
    </p:bldLst>
  </p:timing>
  <p:hf sldNum="0" hdr="0" ftr="0" dt="0"/>
  <p:txStyles>
    <p:titleStyle>
      <a:lvl1pPr algn="l" rtl="0" eaLnBrk="0" fontAlgn="base" hangingPunct="0">
        <a:lnSpc>
          <a:spcPct val="90000"/>
        </a:lnSpc>
        <a:spcBef>
          <a:spcPct val="0"/>
        </a:spcBef>
        <a:spcAft>
          <a:spcPct val="0"/>
        </a:spcAft>
        <a:defRPr kumimoji="1" sz="2800">
          <a:solidFill>
            <a:schemeClr val="accent1"/>
          </a:solidFill>
          <a:latin typeface="+mj-lt"/>
          <a:ea typeface="+mj-ea"/>
          <a:cs typeface="+mj-cs"/>
        </a:defRPr>
      </a:lvl1pPr>
      <a:lvl2pPr algn="l" rtl="0" eaLnBrk="0" fontAlgn="base" hangingPunct="0">
        <a:lnSpc>
          <a:spcPct val="90000"/>
        </a:lnSpc>
        <a:spcBef>
          <a:spcPct val="0"/>
        </a:spcBef>
        <a:spcAft>
          <a:spcPct val="0"/>
        </a:spcAft>
        <a:defRPr kumimoji="1" sz="2800">
          <a:solidFill>
            <a:schemeClr val="accent1"/>
          </a:solidFill>
          <a:latin typeface="Arial" charset="0"/>
        </a:defRPr>
      </a:lvl2pPr>
      <a:lvl3pPr algn="l" rtl="0" eaLnBrk="0" fontAlgn="base" hangingPunct="0">
        <a:lnSpc>
          <a:spcPct val="90000"/>
        </a:lnSpc>
        <a:spcBef>
          <a:spcPct val="0"/>
        </a:spcBef>
        <a:spcAft>
          <a:spcPct val="0"/>
        </a:spcAft>
        <a:defRPr kumimoji="1" sz="2800">
          <a:solidFill>
            <a:schemeClr val="accent1"/>
          </a:solidFill>
          <a:latin typeface="Arial" charset="0"/>
        </a:defRPr>
      </a:lvl3pPr>
      <a:lvl4pPr algn="l" rtl="0" eaLnBrk="0" fontAlgn="base" hangingPunct="0">
        <a:lnSpc>
          <a:spcPct val="90000"/>
        </a:lnSpc>
        <a:spcBef>
          <a:spcPct val="0"/>
        </a:spcBef>
        <a:spcAft>
          <a:spcPct val="0"/>
        </a:spcAft>
        <a:defRPr kumimoji="1" sz="2800">
          <a:solidFill>
            <a:schemeClr val="accent1"/>
          </a:solidFill>
          <a:latin typeface="Arial" charset="0"/>
        </a:defRPr>
      </a:lvl4pPr>
      <a:lvl5pPr algn="l" rtl="0" eaLnBrk="0" fontAlgn="base" hangingPunct="0">
        <a:lnSpc>
          <a:spcPct val="90000"/>
        </a:lnSpc>
        <a:spcBef>
          <a:spcPct val="0"/>
        </a:spcBef>
        <a:spcAft>
          <a:spcPct val="0"/>
        </a:spcAft>
        <a:defRPr kumimoji="1" sz="2800">
          <a:solidFill>
            <a:schemeClr val="accent1"/>
          </a:solidFill>
          <a:latin typeface="Arial" charset="0"/>
        </a:defRPr>
      </a:lvl5pPr>
      <a:lvl6pPr marL="457200" algn="l" rtl="0" eaLnBrk="1" fontAlgn="base" hangingPunct="1">
        <a:lnSpc>
          <a:spcPct val="90000"/>
        </a:lnSpc>
        <a:spcBef>
          <a:spcPct val="0"/>
        </a:spcBef>
        <a:spcAft>
          <a:spcPct val="0"/>
        </a:spcAft>
        <a:defRPr kumimoji="1" sz="2800">
          <a:solidFill>
            <a:schemeClr val="accent1"/>
          </a:solidFill>
          <a:latin typeface="Arial" charset="0"/>
        </a:defRPr>
      </a:lvl6pPr>
      <a:lvl7pPr marL="914400" algn="l" rtl="0" eaLnBrk="1" fontAlgn="base" hangingPunct="1">
        <a:lnSpc>
          <a:spcPct val="90000"/>
        </a:lnSpc>
        <a:spcBef>
          <a:spcPct val="0"/>
        </a:spcBef>
        <a:spcAft>
          <a:spcPct val="0"/>
        </a:spcAft>
        <a:defRPr kumimoji="1" sz="2800">
          <a:solidFill>
            <a:schemeClr val="accent1"/>
          </a:solidFill>
          <a:latin typeface="Arial" charset="0"/>
        </a:defRPr>
      </a:lvl7pPr>
      <a:lvl8pPr marL="1371600" algn="l" rtl="0" eaLnBrk="1" fontAlgn="base" hangingPunct="1">
        <a:lnSpc>
          <a:spcPct val="90000"/>
        </a:lnSpc>
        <a:spcBef>
          <a:spcPct val="0"/>
        </a:spcBef>
        <a:spcAft>
          <a:spcPct val="0"/>
        </a:spcAft>
        <a:defRPr kumimoji="1" sz="2800">
          <a:solidFill>
            <a:schemeClr val="accent1"/>
          </a:solidFill>
          <a:latin typeface="Arial" charset="0"/>
        </a:defRPr>
      </a:lvl8pPr>
      <a:lvl9pPr marL="1828800" algn="l" rtl="0" eaLnBrk="1" fontAlgn="base" hangingPunct="1">
        <a:lnSpc>
          <a:spcPct val="90000"/>
        </a:lnSpc>
        <a:spcBef>
          <a:spcPct val="0"/>
        </a:spcBef>
        <a:spcAft>
          <a:spcPct val="0"/>
        </a:spcAft>
        <a:defRPr kumimoji="1" sz="2800">
          <a:solidFill>
            <a:schemeClr val="accent1"/>
          </a:solidFill>
          <a:latin typeface="Arial" charset="0"/>
        </a:defRPr>
      </a:lvl9pPr>
    </p:titleStyle>
    <p:bodyStyle>
      <a:lvl1pPr marL="342900" indent="-342900" algn="l" rtl="0" eaLnBrk="0" fontAlgn="base" hangingPunct="0">
        <a:spcBef>
          <a:spcPct val="50000"/>
        </a:spcBef>
        <a:spcAft>
          <a:spcPct val="0"/>
        </a:spcAft>
        <a:buClr>
          <a:schemeClr val="hlink"/>
        </a:buClr>
        <a:buFont typeface="Wingdings" pitchFamily="2" charset="2"/>
        <a:buChar char=""/>
        <a:defRPr kumimoji="1"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000">
          <a:solidFill>
            <a:schemeClr val="hlink"/>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w"/>
        <a:defRPr kumimoji="1" sz="2400" i="1">
          <a:solidFill>
            <a:schemeClr val="hlink"/>
          </a:solidFill>
          <a:latin typeface="+mn-lt"/>
        </a:defRPr>
      </a:lvl3pPr>
      <a:lvl4pPr marL="1600200" indent="-228600" algn="l" rtl="0" eaLnBrk="0" fontAlgn="base" hangingPunct="0">
        <a:spcBef>
          <a:spcPct val="20000"/>
        </a:spcBef>
        <a:spcAft>
          <a:spcPct val="0"/>
        </a:spcAft>
        <a:buClr>
          <a:schemeClr val="hlink"/>
        </a:buClr>
        <a:buChar char="•"/>
        <a:defRPr kumimoji="1" sz="2000">
          <a:solidFill>
            <a:schemeClr val="hlink"/>
          </a:solidFill>
          <a:latin typeface="+mn-lt"/>
        </a:defRPr>
      </a:lvl4pPr>
      <a:lvl5pPr marL="2057400" indent="-228600" algn="l" rtl="0" eaLnBrk="0" fontAlgn="base" hangingPunct="0">
        <a:spcBef>
          <a:spcPct val="20000"/>
        </a:spcBef>
        <a:spcAft>
          <a:spcPct val="0"/>
        </a:spcAft>
        <a:buClr>
          <a:schemeClr val="hlink"/>
        </a:buClr>
        <a:buChar char="–"/>
        <a:defRPr kumimoji="1" sz="2000">
          <a:solidFill>
            <a:schemeClr val="hlink"/>
          </a:solidFill>
          <a:latin typeface="+mn-lt"/>
        </a:defRPr>
      </a:lvl5pPr>
      <a:lvl6pPr marL="2514600" indent="-228600" algn="l" rtl="0" eaLnBrk="1" fontAlgn="base" hangingPunct="1">
        <a:spcBef>
          <a:spcPct val="20000"/>
        </a:spcBef>
        <a:spcAft>
          <a:spcPct val="0"/>
        </a:spcAft>
        <a:buClr>
          <a:schemeClr val="hlink"/>
        </a:buClr>
        <a:buChar char="–"/>
        <a:defRPr kumimoji="1">
          <a:solidFill>
            <a:schemeClr val="hlink"/>
          </a:solidFill>
          <a:latin typeface="+mn-lt"/>
        </a:defRPr>
      </a:lvl6pPr>
      <a:lvl7pPr marL="2971800" indent="-228600" algn="l" rtl="0" eaLnBrk="1" fontAlgn="base" hangingPunct="1">
        <a:spcBef>
          <a:spcPct val="20000"/>
        </a:spcBef>
        <a:spcAft>
          <a:spcPct val="0"/>
        </a:spcAft>
        <a:buClr>
          <a:schemeClr val="hlink"/>
        </a:buClr>
        <a:buChar char="–"/>
        <a:defRPr kumimoji="1">
          <a:solidFill>
            <a:schemeClr val="hlink"/>
          </a:solidFill>
          <a:latin typeface="+mn-lt"/>
        </a:defRPr>
      </a:lvl7pPr>
      <a:lvl8pPr marL="3429000" indent="-228600" algn="l" rtl="0" eaLnBrk="1" fontAlgn="base" hangingPunct="1">
        <a:spcBef>
          <a:spcPct val="20000"/>
        </a:spcBef>
        <a:spcAft>
          <a:spcPct val="0"/>
        </a:spcAft>
        <a:buClr>
          <a:schemeClr val="hlink"/>
        </a:buClr>
        <a:buChar char="–"/>
        <a:defRPr kumimoji="1">
          <a:solidFill>
            <a:schemeClr val="hlink"/>
          </a:solidFill>
          <a:latin typeface="+mn-lt"/>
        </a:defRPr>
      </a:lvl8pPr>
      <a:lvl9pPr marL="3886200" indent="-228600" algn="l" rtl="0" eaLnBrk="1" fontAlgn="base" hangingPunct="1">
        <a:spcBef>
          <a:spcPct val="20000"/>
        </a:spcBef>
        <a:spcAft>
          <a:spcPct val="0"/>
        </a:spcAft>
        <a:buClr>
          <a:schemeClr val="hlink"/>
        </a:buClr>
        <a:buChar char="–"/>
        <a:defRPr kumimoji="1">
          <a:solidFill>
            <a:schemeClr va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8600" y="2819400"/>
            <a:ext cx="8534400" cy="1524000"/>
          </a:xfrm>
        </p:spPr>
        <p:txBody>
          <a:bodyPr/>
          <a:lstStyle/>
          <a:p>
            <a:pPr marL="342900" indent="-342900" algn="ctr" eaLnBrk="1" hangingPunct="1"/>
            <a:r>
              <a:rPr lang="en-US" sz="3200" dirty="0" smtClean="0"/>
              <a:t>    </a:t>
            </a:r>
            <a:r>
              <a:rPr lang="en-US" sz="3200" b="1" dirty="0" smtClean="0"/>
              <a:t>Software as a Service(</a:t>
            </a:r>
            <a:r>
              <a:rPr lang="en-US" sz="3200" b="1" dirty="0" err="1" smtClean="0"/>
              <a:t>SaaS</a:t>
            </a:r>
            <a:r>
              <a:rPr lang="en-US" sz="3200" b="1" dirty="0" smtClean="0"/>
              <a:t>)</a:t>
            </a:r>
            <a:br>
              <a:rPr lang="en-US" sz="3200" b="1" dirty="0" smtClean="0"/>
            </a:br>
            <a:r>
              <a:rPr lang="en-US" sz="3200" b="1" dirty="0" smtClean="0"/>
              <a:t> </a:t>
            </a:r>
            <a:r>
              <a:rPr lang="en-US" sz="3200"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Categories</a:t>
            </a:r>
            <a:endParaRPr lang="en-US"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US" b="1" dirty="0" smtClean="0"/>
              <a:t>Line of business services </a:t>
            </a:r>
          </a:p>
          <a:p>
            <a:pPr lvl="1" algn="just">
              <a:buFont typeface="Arial" pitchFamily="34" charset="0"/>
              <a:buChar char="•"/>
            </a:pPr>
            <a:r>
              <a:rPr lang="en-US" dirty="0" smtClean="0"/>
              <a:t>These are business solutions offered to companies and enterprises. They are sold via a subscription service. Applications covered under this category include business processes, like supply-chain management applications, customer relations applications, and similar business-oriented tools.</a:t>
            </a:r>
          </a:p>
          <a:p>
            <a:pPr algn="just">
              <a:buFont typeface="Arial" pitchFamily="34" charset="0"/>
              <a:buChar char="•"/>
            </a:pPr>
            <a:r>
              <a:rPr lang="en-US" b="1" dirty="0" smtClean="0"/>
              <a:t>Customer-oriented services </a:t>
            </a:r>
          </a:p>
          <a:p>
            <a:pPr lvl="1" algn="just">
              <a:buFont typeface="Arial" pitchFamily="34" charset="0"/>
              <a:buChar char="•"/>
            </a:pPr>
            <a:r>
              <a:rPr lang="en-US" dirty="0" smtClean="0"/>
              <a:t>These services are offered to the general public on a subscription basis. More often than not, however, they are offered for free and supported by advertising. Examples in this category include the web mail services, online gaming, and consumer banking, among others.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Evolution of </a:t>
            </a:r>
            <a:r>
              <a:rPr lang="en-US" dirty="0" err="1" smtClean="0"/>
              <a:t>SaaS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Image result for saas evolution"/>
          <p:cNvPicPr>
            <a:picLocks noChangeAspect="1" noChangeArrowheads="1"/>
          </p:cNvPicPr>
          <p:nvPr/>
        </p:nvPicPr>
        <p:blipFill>
          <a:blip r:embed="rId2"/>
          <a:srcRect/>
          <a:stretch>
            <a:fillRect/>
          </a:stretch>
        </p:blipFill>
        <p:spPr bwMode="auto">
          <a:xfrm>
            <a:off x="685800" y="1447800"/>
            <a:ext cx="7924800" cy="494356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a:t>
            </a:r>
            <a:r>
              <a:rPr lang="en-US" smtClean="0"/>
              <a:t>Key Characteristics</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sz="2400" dirty="0" smtClean="0"/>
              <a:t>Network-based access to, and management of, commercially available software.</a:t>
            </a:r>
          </a:p>
          <a:p>
            <a:pPr algn="just">
              <a:buFont typeface="Arial" pitchFamily="34" charset="0"/>
              <a:buChar char="•"/>
            </a:pPr>
            <a:r>
              <a:rPr lang="en-US" sz="2400" dirty="0" smtClean="0"/>
              <a:t>Activities managed from central locations rather than at each customer's site, enabling customers to access applications remotely via the Web.</a:t>
            </a:r>
          </a:p>
          <a:p>
            <a:pPr algn="just">
              <a:buFont typeface="Arial" pitchFamily="34" charset="0"/>
              <a:buChar char="•"/>
            </a:pPr>
            <a:r>
              <a:rPr lang="en-US" sz="2400" dirty="0" smtClean="0"/>
              <a:t>Application delivery typically closer to a one-to-many model (single instance, multi-tenant architecture) than to a one-to-one model, including architecture, pricing, partnering, and managemen</a:t>
            </a:r>
            <a:r>
              <a:rPr lang="en-US" sz="2400" u="sng" dirty="0" smtClean="0"/>
              <a:t>t</a:t>
            </a:r>
            <a:r>
              <a:rPr lang="en-US" sz="2400" dirty="0" smtClean="0"/>
              <a:t> characteristics.</a:t>
            </a:r>
          </a:p>
          <a:p>
            <a:pPr algn="just">
              <a:buFont typeface="Arial" pitchFamily="34" charset="0"/>
              <a:buChar char="•"/>
            </a:pPr>
            <a:r>
              <a:rPr lang="en-US" sz="2400" dirty="0" smtClean="0"/>
              <a:t>Centralized feature updating, which obviates the need for end-users to download patches and upgrades.</a:t>
            </a:r>
          </a:p>
          <a:p>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SaaS</a:t>
            </a:r>
            <a:r>
              <a:rPr lang="en-US" b="1" dirty="0" smtClean="0"/>
              <a:t> other Characteristics</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smtClean="0"/>
              <a:t>Modest software tools</a:t>
            </a:r>
          </a:p>
          <a:p>
            <a:pPr lvl="1">
              <a:buFont typeface="Arial" pitchFamily="34" charset="0"/>
              <a:buChar char="•"/>
            </a:pPr>
            <a:r>
              <a:rPr lang="en-US" sz="1400" dirty="0" smtClean="0"/>
              <a:t>The </a:t>
            </a:r>
            <a:r>
              <a:rPr lang="en-US" sz="1400" dirty="0" err="1" smtClean="0"/>
              <a:t>SaaS</a:t>
            </a:r>
            <a:r>
              <a:rPr lang="en-US" sz="1400" dirty="0" smtClean="0"/>
              <a:t> application deployment requires a little or no client side software installation, which results in the following benefits:</a:t>
            </a:r>
          </a:p>
          <a:p>
            <a:pPr lvl="2">
              <a:buFont typeface="Arial" pitchFamily="34" charset="0"/>
              <a:buChar char="•"/>
            </a:pPr>
            <a:r>
              <a:rPr lang="en-US" sz="1400" dirty="0" smtClean="0"/>
              <a:t>No requirement for complex software packages at client side</a:t>
            </a:r>
          </a:p>
          <a:p>
            <a:pPr lvl="2">
              <a:buFont typeface="Arial" pitchFamily="34" charset="0"/>
              <a:buChar char="•"/>
            </a:pPr>
            <a:r>
              <a:rPr lang="en-US" sz="1400" dirty="0" smtClean="0"/>
              <a:t>Little or no risk of configuration at client side</a:t>
            </a:r>
          </a:p>
          <a:p>
            <a:pPr lvl="2">
              <a:buFont typeface="Arial" pitchFamily="34" charset="0"/>
              <a:buChar char="•"/>
            </a:pPr>
            <a:r>
              <a:rPr lang="en-US" sz="1400" dirty="0" smtClean="0"/>
              <a:t>Low distribution cost</a:t>
            </a:r>
            <a:endParaRPr lang="en-US" dirty="0" smtClean="0"/>
          </a:p>
          <a:p>
            <a:pPr>
              <a:buFont typeface="Arial" pitchFamily="34" charset="0"/>
              <a:buChar char="•"/>
            </a:pPr>
            <a:r>
              <a:rPr lang="en-US" dirty="0" smtClean="0"/>
              <a:t>Efficient use of software licenses</a:t>
            </a:r>
          </a:p>
          <a:p>
            <a:pPr>
              <a:buFont typeface="Arial" pitchFamily="34" charset="0"/>
              <a:buChar char="•"/>
            </a:pPr>
            <a:r>
              <a:rPr lang="en-US" dirty="0" smtClean="0"/>
              <a:t>Platform responsibilities managed by provider</a:t>
            </a:r>
          </a:p>
          <a:p>
            <a:pPr lvl="1">
              <a:buFont typeface="Arial" pitchFamily="34" charset="0"/>
              <a:buChar char="•"/>
            </a:pPr>
            <a:r>
              <a:rPr lang="en-US" dirty="0" smtClean="0"/>
              <a:t>All platform responsibilities such as backups, system maintenance, security, hardware refresh, power management, etc. are performed by the cloud provider. </a:t>
            </a:r>
          </a:p>
          <a:p>
            <a:pPr>
              <a:buFont typeface="Arial" pitchFamily="34" charset="0"/>
              <a:buChar char="•"/>
            </a:pPr>
            <a:r>
              <a:rPr lang="en-US" dirty="0" smtClean="0"/>
              <a:t>Multitenant solutions</a:t>
            </a:r>
          </a:p>
          <a:p>
            <a:pPr lvl="1" algn="just">
              <a:buFont typeface="Arial" pitchFamily="34" charset="0"/>
              <a:buChar char="•"/>
            </a:pPr>
            <a:r>
              <a:rPr lang="en-US" dirty="0" smtClean="0"/>
              <a:t>The design principles of a multi-tenant system offer a high level of maintainability. For example, if a customer requests for few additional fields in one of the pages you can easily add them through custom field’s module.</a:t>
            </a:r>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defRPr/>
            </a:pPr>
            <a:r>
              <a:rPr lang="en-US" b="1" dirty="0" smtClean="0">
                <a:solidFill>
                  <a:srgbClr val="FF3300"/>
                </a:solidFill>
                <a:ea typeface="+mn-ea"/>
                <a:cs typeface="+mn-cs"/>
              </a:rPr>
              <a:t>Advantages of </a:t>
            </a:r>
            <a:r>
              <a:rPr lang="en-US" b="1" dirty="0" err="1" smtClean="0">
                <a:solidFill>
                  <a:srgbClr val="FF3300"/>
                </a:solidFill>
                <a:ea typeface="+mn-ea"/>
                <a:cs typeface="+mn-cs"/>
              </a:rPr>
              <a:t>SaaS</a:t>
            </a:r>
            <a:endParaRPr lang="en-US" dirty="0"/>
          </a:p>
        </p:txBody>
      </p:sp>
      <p:sp>
        <p:nvSpPr>
          <p:cNvPr id="3" name="Content Placeholder 2"/>
          <p:cNvSpPr>
            <a:spLocks noGrp="1"/>
          </p:cNvSpPr>
          <p:nvPr>
            <p:ph idx="1"/>
          </p:nvPr>
        </p:nvSpPr>
        <p:spPr/>
        <p:txBody>
          <a:bodyPr/>
          <a:lstStyle/>
          <a:p>
            <a:pPr>
              <a:buNone/>
            </a:pPr>
            <a:r>
              <a:rPr lang="en-US" b="1" u="sng" dirty="0" smtClean="0"/>
              <a:t>Cloud User Advantages</a:t>
            </a:r>
          </a:p>
          <a:p>
            <a:r>
              <a:rPr lang="en-US" dirty="0" smtClean="0"/>
              <a:t>· Offsite deployment</a:t>
            </a:r>
          </a:p>
          <a:p>
            <a:r>
              <a:rPr lang="en-US" dirty="0" smtClean="0"/>
              <a:t>· Low overhead or low costs</a:t>
            </a:r>
          </a:p>
          <a:p>
            <a:r>
              <a:rPr lang="en-US" dirty="0" smtClean="0"/>
              <a:t>· Decentralized</a:t>
            </a:r>
          </a:p>
          <a:p>
            <a:r>
              <a:rPr lang="en-US" dirty="0" smtClean="0"/>
              <a:t>· Customizable</a:t>
            </a:r>
          </a:p>
          <a:p>
            <a:r>
              <a:rPr lang="en-US" dirty="0" smtClean="0"/>
              <a:t>· On the fly pay as u go</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smtClean="0">
                <a:solidFill>
                  <a:srgbClr val="FF3300"/>
                </a:solidFill>
              </a:rPr>
              <a:t>Advantages of </a:t>
            </a:r>
            <a:r>
              <a:rPr lang="en-US" b="1" dirty="0" err="1" smtClean="0">
                <a:solidFill>
                  <a:srgbClr val="FF3300"/>
                </a:solidFill>
              </a:rPr>
              <a:t>SaaS</a:t>
            </a:r>
            <a:endParaRPr lang="en-US" dirty="0"/>
          </a:p>
        </p:txBody>
      </p:sp>
      <p:sp>
        <p:nvSpPr>
          <p:cNvPr id="3" name="Content Placeholder 2"/>
          <p:cNvSpPr>
            <a:spLocks noGrp="1"/>
          </p:cNvSpPr>
          <p:nvPr>
            <p:ph idx="1"/>
          </p:nvPr>
        </p:nvSpPr>
        <p:spPr/>
        <p:txBody>
          <a:bodyPr/>
          <a:lstStyle/>
          <a:p>
            <a:pPr>
              <a:buNone/>
            </a:pPr>
            <a:r>
              <a:rPr lang="en-US" b="1" u="sng" dirty="0" smtClean="0"/>
              <a:t>Cloud Provider Advantages</a:t>
            </a:r>
          </a:p>
          <a:p>
            <a:r>
              <a:rPr lang="en-US" dirty="0" smtClean="0"/>
              <a:t>· Application as a service</a:t>
            </a:r>
          </a:p>
          <a:p>
            <a:r>
              <a:rPr lang="en-US" dirty="0" smtClean="0"/>
              <a:t>· Scalable applications</a:t>
            </a:r>
          </a:p>
          <a:p>
            <a:r>
              <a:rPr lang="en-US" dirty="0" smtClean="0"/>
              <a:t>· High customization</a:t>
            </a:r>
          </a:p>
          <a:p>
            <a:r>
              <a:rPr lang="en-US" dirty="0" smtClean="0"/>
              <a:t>· Highly stable &amp; common base code</a:t>
            </a:r>
          </a:p>
          <a:p>
            <a:r>
              <a:rPr lang="en-US" dirty="0" smtClean="0"/>
              <a:t>· Easy maintenance</a:t>
            </a:r>
          </a:p>
          <a:p>
            <a:r>
              <a:rPr lang="en-US" dirty="0" smtClean="0"/>
              <a:t>· Maximum efficiency</a:t>
            </a:r>
          </a:p>
          <a:p>
            <a:r>
              <a:rPr lang="en-US" dirty="0" smtClean="0"/>
              <a:t>· Flexible costs based on usage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Disadvantages of </a:t>
            </a:r>
            <a:r>
              <a:rPr lang="en-US" b="1" dirty="0" err="1" smtClean="0"/>
              <a:t>SaaS</a:t>
            </a:r>
            <a:endParaRPr lang="en-US" dirty="0"/>
          </a:p>
        </p:txBody>
      </p:sp>
      <p:sp>
        <p:nvSpPr>
          <p:cNvPr id="3" name="Content Placeholder 2"/>
          <p:cNvSpPr>
            <a:spLocks noGrp="1"/>
          </p:cNvSpPr>
          <p:nvPr>
            <p:ph idx="1"/>
          </p:nvPr>
        </p:nvSpPr>
        <p:spPr/>
        <p:txBody>
          <a:bodyPr>
            <a:noAutofit/>
          </a:bodyPr>
          <a:lstStyle/>
          <a:p>
            <a:pPr algn="just">
              <a:buFont typeface="Arial" pitchFamily="34" charset="0"/>
              <a:buChar char="•"/>
            </a:pPr>
            <a:r>
              <a:rPr lang="en-US" sz="2400" dirty="0" smtClean="0"/>
              <a:t>Security</a:t>
            </a:r>
          </a:p>
          <a:p>
            <a:pPr algn="just">
              <a:buFont typeface="Arial" pitchFamily="34" charset="0"/>
              <a:buChar char="•"/>
            </a:pPr>
            <a:r>
              <a:rPr lang="en-US" sz="2400" dirty="0" smtClean="0"/>
              <a:t>Latency issue</a:t>
            </a:r>
          </a:p>
          <a:p>
            <a:pPr algn="just">
              <a:buFont typeface="Arial" pitchFamily="34" charset="0"/>
              <a:buChar char="•"/>
            </a:pPr>
            <a:r>
              <a:rPr lang="en-US" sz="2400" dirty="0" smtClean="0"/>
              <a:t>Total Dependency on Internet</a:t>
            </a:r>
          </a:p>
          <a:p>
            <a:pPr algn="just">
              <a:buFont typeface="Arial" pitchFamily="34" charset="0"/>
              <a:buChar char="•"/>
            </a:pPr>
            <a:r>
              <a:rPr lang="en-US" sz="2400" dirty="0" smtClean="0"/>
              <a:t>Switching between </a:t>
            </a:r>
            <a:r>
              <a:rPr lang="en-US" sz="2400" dirty="0" err="1" smtClean="0"/>
              <a:t>SaaS</a:t>
            </a:r>
            <a:r>
              <a:rPr lang="en-US" sz="2400" dirty="0" smtClean="0"/>
              <a:t> vendors is difficult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smtClean="0"/>
              <a:t/>
            </a:r>
            <a:br>
              <a:rPr lang="en-US" b="1" dirty="0" smtClean="0"/>
            </a:br>
            <a:r>
              <a:rPr lang="en-US" b="1" dirty="0" err="1" smtClean="0"/>
              <a:t>Challeges</a:t>
            </a:r>
            <a:r>
              <a:rPr lang="en-US" b="1" dirty="0" smtClean="0"/>
              <a:t> of </a:t>
            </a:r>
            <a:r>
              <a:rPr lang="en-US" b="1" dirty="0" err="1" smtClean="0"/>
              <a:t>SaaS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Controllability</a:t>
            </a:r>
          </a:p>
          <a:p>
            <a:pPr>
              <a:buFont typeface="Arial" pitchFamily="34" charset="0"/>
              <a:buChar char="•"/>
            </a:pPr>
            <a:r>
              <a:rPr lang="en-US" dirty="0" smtClean="0"/>
              <a:t>Visibility and Flexibility</a:t>
            </a:r>
          </a:p>
          <a:p>
            <a:pPr>
              <a:buFont typeface="Arial" pitchFamily="34" charset="0"/>
              <a:buChar char="•"/>
            </a:pPr>
            <a:r>
              <a:rPr lang="en-US" dirty="0" smtClean="0"/>
              <a:t>Security and Privacy</a:t>
            </a:r>
          </a:p>
          <a:p>
            <a:pPr>
              <a:buFont typeface="Arial" pitchFamily="34" charset="0"/>
              <a:buChar char="•"/>
            </a:pPr>
            <a:r>
              <a:rPr lang="en-US" dirty="0" smtClean="0"/>
              <a:t>High performance and Availability</a:t>
            </a:r>
          </a:p>
          <a:p>
            <a:pPr>
              <a:buFont typeface="Arial" pitchFamily="34" charset="0"/>
              <a:buChar char="•"/>
            </a:pPr>
            <a:r>
              <a:rPr lang="en-US" dirty="0" smtClean="0"/>
              <a:t>Integration and Composition</a:t>
            </a:r>
          </a:p>
          <a:p>
            <a:pPr>
              <a:buFont typeface="Arial" pitchFamily="34" charset="0"/>
              <a:buChar char="•"/>
            </a:pPr>
            <a:r>
              <a:rPr lang="en-US" dirty="0" smtClean="0"/>
              <a:t>Standards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Scalability &amp; Elasticity</a:t>
            </a:r>
            <a:endParaRPr lang="en-US" dirty="0"/>
          </a:p>
        </p:txBody>
      </p:sp>
      <p:sp>
        <p:nvSpPr>
          <p:cNvPr id="7" name="Content Placeholder 2"/>
          <p:cNvSpPr>
            <a:spLocks noGrp="1"/>
          </p:cNvSpPr>
          <p:nvPr>
            <p:ph idx="1"/>
          </p:nvPr>
        </p:nvSpPr>
        <p:spPr>
          <a:xfrm>
            <a:off x="457200" y="1600200"/>
            <a:ext cx="8229600" cy="4343400"/>
          </a:xfrm>
        </p:spPr>
        <p:txBody>
          <a:bodyPr>
            <a:normAutofit fontScale="77500" lnSpcReduction="20000"/>
          </a:bodyPr>
          <a:lstStyle/>
          <a:p>
            <a:r>
              <a:rPr lang="en-US" dirty="0" smtClean="0"/>
              <a:t>What is scalability ?</a:t>
            </a:r>
          </a:p>
          <a:p>
            <a:pPr lvl="1"/>
            <a:r>
              <a:rPr lang="en-US" dirty="0" smtClean="0"/>
              <a:t>A desirable property of a system, a network, or a process, which indicates its ability to either handle growing amounts of work in a graceful manner or to be readily enlarged.</a:t>
            </a:r>
            <a:br>
              <a:rPr lang="en-US" dirty="0" smtClean="0"/>
            </a:br>
            <a:endParaRPr lang="en-US" dirty="0" smtClean="0"/>
          </a:p>
          <a:p>
            <a:r>
              <a:rPr lang="en-US" dirty="0" smtClean="0"/>
              <a:t>What is elasticity ?</a:t>
            </a:r>
          </a:p>
          <a:p>
            <a:pPr lvl="1"/>
            <a:r>
              <a:rPr lang="en-US" dirty="0" smtClean="0"/>
              <a:t>The ability to apply a quantifiable methodology that allows for the basis of an adaptive introspection with in a real time infrastructure.</a:t>
            </a:r>
            <a:br>
              <a:rPr lang="en-US" dirty="0" smtClean="0"/>
            </a:br>
            <a:endParaRPr lang="en-US" dirty="0" smtClean="0"/>
          </a:p>
          <a:p>
            <a:pPr lvl="1"/>
            <a:r>
              <a:rPr lang="en-US" b="1" dirty="0" smtClean="0"/>
              <a:t>Scalability</a:t>
            </a:r>
            <a:r>
              <a:rPr lang="en-US" dirty="0" smtClean="0"/>
              <a:t> adapts only to the "workload increase" by "provisioning" the resources in an "incremental" manner. </a:t>
            </a:r>
          </a:p>
          <a:p>
            <a:pPr lvl="1"/>
            <a:r>
              <a:rPr lang="en-US" dirty="0" smtClean="0"/>
              <a:t> </a:t>
            </a:r>
            <a:r>
              <a:rPr lang="en-US" b="1" dirty="0" smtClean="0"/>
              <a:t>Elasticity</a:t>
            </a:r>
            <a:r>
              <a:rPr lang="en-US" dirty="0" smtClean="0"/>
              <a:t> adapts to both the "workload increase" as well as "workload decrease" by "provisioning</a:t>
            </a:r>
            <a:r>
              <a:rPr lang="en-US" smtClean="0"/>
              <a:t> </a:t>
            </a:r>
            <a:r>
              <a:rPr lang="en-US" b="1" smtClean="0"/>
              <a:t>and </a:t>
            </a:r>
            <a:r>
              <a:rPr lang="en-US" smtClean="0"/>
              <a:t>deprovisioning</a:t>
            </a:r>
            <a:r>
              <a:rPr lang="en-US" dirty="0" smtClean="0"/>
              <a:t>" resources in an "autonomic" manner.</a:t>
            </a:r>
          </a:p>
          <a:p>
            <a:r>
              <a:rPr lang="en-US" dirty="0" smtClean="0"/>
              <a:t>But how to achieve these properties ?</a:t>
            </a:r>
          </a:p>
          <a:p>
            <a:pPr lvl="1"/>
            <a:r>
              <a:rPr lang="en-US" dirty="0" smtClean="0"/>
              <a:t>Dynamic provisioning</a:t>
            </a:r>
          </a:p>
          <a:p>
            <a:pPr lvl="1"/>
            <a:r>
              <a:rPr lang="en-US" dirty="0" smtClean="0"/>
              <a:t>Multi-tenant design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Dynamic Provisioning</a:t>
            </a:r>
            <a:endParaRPr lang="en-US" dirty="0"/>
          </a:p>
        </p:txBody>
      </p:sp>
      <p:sp>
        <p:nvSpPr>
          <p:cNvPr id="3" name="Content Placeholder 2"/>
          <p:cNvSpPr>
            <a:spLocks noGrp="1"/>
          </p:cNvSpPr>
          <p:nvPr>
            <p:ph idx="1"/>
          </p:nvPr>
        </p:nvSpPr>
        <p:spPr/>
        <p:txBody>
          <a:bodyPr/>
          <a:lstStyle/>
          <a:p>
            <a:r>
              <a:rPr lang="en-US" dirty="0" smtClean="0"/>
              <a:t>What is dynamic provisioning ?</a:t>
            </a:r>
          </a:p>
          <a:p>
            <a:pPr lvl="1"/>
            <a:r>
              <a:rPr lang="en-US" dirty="0" smtClean="0"/>
              <a:t>Dynamic Provisioning is a simplified way to explain a complex networked server computing environment where server computing instances are provisioned or deployed from a administrative console or client application by the server administrator, network administrator, or any other enabled user.</a:t>
            </a:r>
          </a:p>
          <a:p>
            <a:endParaRPr lang="en-US" dirty="0"/>
          </a:p>
        </p:txBody>
      </p:sp>
      <p:pic>
        <p:nvPicPr>
          <p:cNvPr id="4" name="Picture 2" descr="http://www.bangshift.com/assets/images/news/2010/Jun/house%20truck2.jpg"/>
          <p:cNvPicPr>
            <a:picLocks noChangeAspect="1" noChangeArrowheads="1"/>
          </p:cNvPicPr>
          <p:nvPr/>
        </p:nvPicPr>
        <p:blipFill>
          <a:blip r:embed="rId2" cstate="print"/>
          <a:srcRect t="9143" b="6551"/>
          <a:stretch>
            <a:fillRect/>
          </a:stretch>
        </p:blipFill>
        <p:spPr bwMode="auto">
          <a:xfrm>
            <a:off x="2971800" y="3886200"/>
            <a:ext cx="4953000" cy="27662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Definition</a:t>
            </a:r>
            <a:endParaRPr lang="en-US" dirty="0"/>
          </a:p>
        </p:txBody>
      </p:sp>
      <p:sp>
        <p:nvSpPr>
          <p:cNvPr id="3" name="Content Placeholder 2"/>
          <p:cNvSpPr>
            <a:spLocks noGrp="1"/>
          </p:cNvSpPr>
          <p:nvPr>
            <p:ph idx="1"/>
          </p:nvPr>
        </p:nvSpPr>
        <p:spPr/>
        <p:txBody>
          <a:bodyPr/>
          <a:lstStyle/>
          <a:p>
            <a:pPr algn="just"/>
            <a:r>
              <a:rPr lang="en-US" dirty="0" err="1" smtClean="0"/>
              <a:t>SaaS</a:t>
            </a:r>
            <a:r>
              <a:rPr lang="en-US" dirty="0" smtClean="0"/>
              <a:t> (Software as a Service) is an application hosted on a remote server and accessed through the Internet.</a:t>
            </a:r>
          </a:p>
          <a:p>
            <a:pPr algn="just"/>
            <a:endParaRPr lang="en-US" dirty="0" smtClean="0"/>
          </a:p>
          <a:p>
            <a:pPr algn="just"/>
            <a:endParaRPr lang="en-US" dirty="0" smtClean="0"/>
          </a:p>
          <a:p>
            <a:pPr algn="just"/>
            <a:endParaRPr lang="en-US" dirty="0" smtClean="0"/>
          </a:p>
        </p:txBody>
      </p:sp>
      <p:pic>
        <p:nvPicPr>
          <p:cNvPr id="6" name="Picture 2"/>
          <p:cNvPicPr>
            <a:picLocks noChangeAspect="1" noChangeArrowheads="1"/>
          </p:cNvPicPr>
          <p:nvPr/>
        </p:nvPicPr>
        <p:blipFill>
          <a:blip r:embed="rId3"/>
          <a:srcRect/>
          <a:stretch>
            <a:fillRect/>
          </a:stretch>
        </p:blipFill>
        <p:spPr bwMode="auto">
          <a:xfrm>
            <a:off x="1828800" y="2895600"/>
            <a:ext cx="5638800" cy="196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219200"/>
          </a:xfrm>
        </p:spPr>
        <p:txBody>
          <a:bodyPr/>
          <a:lstStyle/>
          <a:p>
            <a:r>
              <a:rPr lang="en-US" dirty="0" smtClean="0"/>
              <a:t>In traditional computing model, two common problems :</a:t>
            </a:r>
          </a:p>
          <a:p>
            <a:pPr lvl="1"/>
            <a:r>
              <a:rPr lang="en-US" dirty="0" smtClean="0"/>
              <a:t>Underestimate system utilization which result in under provision</a:t>
            </a:r>
          </a:p>
        </p:txBody>
      </p:sp>
      <p:sp>
        <p:nvSpPr>
          <p:cNvPr id="7" name="Up Arrow 6"/>
          <p:cNvSpPr/>
          <p:nvPr/>
        </p:nvSpPr>
        <p:spPr>
          <a:xfrm rot="3513410">
            <a:off x="3958544" y="3566450"/>
            <a:ext cx="762000" cy="954087"/>
          </a:xfrm>
          <a:prstGeom prst="upArrow">
            <a:avLst/>
          </a:prstGeom>
          <a:ln/>
        </p:spPr>
        <p:style>
          <a:lnRef idx="0">
            <a:schemeClr val="accent1"/>
          </a:lnRef>
          <a:fillRef idx="3">
            <a:schemeClr val="accent1"/>
          </a:fillRef>
          <a:effectRef idx="3">
            <a:schemeClr val="accent1"/>
          </a:effectRef>
          <a:fontRef idx="minor">
            <a:schemeClr val="lt1"/>
          </a:fontRef>
        </p:style>
        <p:txBody>
          <a:bodyPr anchor="ctr"/>
          <a:lstStyle/>
          <a:p>
            <a:pPr algn="ctr"/>
            <a:endParaRPr lang="en-US">
              <a:solidFill>
                <a:srgbClr val="000000"/>
              </a:solidFill>
              <a:ea typeface="ＭＳ Ｐゴシック" pitchFamily="34" charset="-128"/>
            </a:endParaRPr>
          </a:p>
        </p:txBody>
      </p:sp>
      <p:sp>
        <p:nvSpPr>
          <p:cNvPr id="8" name="Up Arrow 7"/>
          <p:cNvSpPr/>
          <p:nvPr/>
        </p:nvSpPr>
        <p:spPr>
          <a:xfrm rot="6949103">
            <a:off x="3976641" y="4687225"/>
            <a:ext cx="762000" cy="954088"/>
          </a:xfrm>
          <a:prstGeom prst="upArrow">
            <a:avLst/>
          </a:prstGeom>
          <a:ln/>
        </p:spPr>
        <p:style>
          <a:lnRef idx="0">
            <a:schemeClr val="accent1"/>
          </a:lnRef>
          <a:fillRef idx="3">
            <a:schemeClr val="accent1"/>
          </a:fillRef>
          <a:effectRef idx="3">
            <a:schemeClr val="accent1"/>
          </a:effectRef>
          <a:fontRef idx="minor">
            <a:schemeClr val="lt1"/>
          </a:fontRef>
        </p:style>
        <p:txBody>
          <a:bodyPr anchor="ctr"/>
          <a:lstStyle/>
          <a:p>
            <a:pPr algn="ctr"/>
            <a:endParaRPr lang="en-US">
              <a:solidFill>
                <a:srgbClr val="000000"/>
              </a:solidFill>
              <a:ea typeface="ＭＳ Ｐゴシック" pitchFamily="34" charset="-128"/>
            </a:endParaRPr>
          </a:p>
        </p:txBody>
      </p:sp>
      <p:grpSp>
        <p:nvGrpSpPr>
          <p:cNvPr id="4" name="Group 62"/>
          <p:cNvGrpSpPr>
            <a:grpSpLocks/>
          </p:cNvGrpSpPr>
          <p:nvPr/>
        </p:nvGrpSpPr>
        <p:grpSpPr bwMode="auto">
          <a:xfrm>
            <a:off x="4800600" y="4712017"/>
            <a:ext cx="3810000" cy="1688783"/>
            <a:chOff x="1143000" y="2362201"/>
            <a:chExt cx="5715989" cy="2571064"/>
          </a:xfrm>
        </p:grpSpPr>
        <p:sp>
          <p:nvSpPr>
            <p:cNvPr id="10" name="Freeform 9"/>
            <p:cNvSpPr/>
            <p:nvPr/>
          </p:nvSpPr>
          <p:spPr>
            <a:xfrm>
              <a:off x="1663352" y="2909041"/>
              <a:ext cx="4581984" cy="1370711"/>
            </a:xfrm>
            <a:custGeom>
              <a:avLst/>
              <a:gdLst>
                <a:gd name="connsiteX0" fmla="*/ 0 w 4800600"/>
                <a:gd name="connsiteY0" fmla="*/ 1746955 h 1761066"/>
                <a:gd name="connsiteX1" fmla="*/ 7027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2477"/>
                <a:gd name="connsiteX1" fmla="*/ 778934 w 4800600"/>
                <a:gd name="connsiteY1" fmla="*/ 104422 h 1762477"/>
                <a:gd name="connsiteX2" fmla="*/ 1608667 w 4800600"/>
                <a:gd name="connsiteY2" fmla="*/ 1738488 h 1762477"/>
                <a:gd name="connsiteX3" fmla="*/ 2404940 w 4800600"/>
                <a:gd name="connsiteY3" fmla="*/ 95954 h 1762477"/>
                <a:gd name="connsiteX4" fmla="*/ 3200400 w 4800600"/>
                <a:gd name="connsiteY4" fmla="*/ 1746955 h 1762477"/>
                <a:gd name="connsiteX5" fmla="*/ 4030134 w 4800600"/>
                <a:gd name="connsiteY5" fmla="*/ 2822 h 1762477"/>
                <a:gd name="connsiteX6" fmla="*/ 4800600 w 4800600"/>
                <a:gd name="connsiteY6" fmla="*/ 1730022 h 1762477"/>
                <a:gd name="connsiteX0" fmla="*/ 0 w 4800600"/>
                <a:gd name="connsiteY0" fmla="*/ 1670755 h 1673577"/>
                <a:gd name="connsiteX1" fmla="*/ 778934 w 4800600"/>
                <a:gd name="connsiteY1" fmla="*/ 28222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78934 w 4800600"/>
                <a:gd name="connsiteY1" fmla="*/ 28222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78934 w 4800600"/>
                <a:gd name="connsiteY1" fmla="*/ 48926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28221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28221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28221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28221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13813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13813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04939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04939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1851"/>
                <a:gd name="connsiteX1" fmla="*/ 796681 w 4800600"/>
                <a:gd name="connsiteY1" fmla="*/ 7517 h 1671851"/>
                <a:gd name="connsiteX2" fmla="*/ 1608667 w 4800600"/>
                <a:gd name="connsiteY2" fmla="*/ 1662288 h 1671851"/>
                <a:gd name="connsiteX3" fmla="*/ 2387192 w 4800600"/>
                <a:gd name="connsiteY3" fmla="*/ 9401 h 1671851"/>
                <a:gd name="connsiteX4" fmla="*/ 3200400 w 4800600"/>
                <a:gd name="connsiteY4" fmla="*/ 1670755 h 1671851"/>
                <a:gd name="connsiteX5" fmla="*/ 4030134 w 4800600"/>
                <a:gd name="connsiteY5" fmla="*/ 2822 h 1671851"/>
                <a:gd name="connsiteX6" fmla="*/ 4800600 w 4800600"/>
                <a:gd name="connsiteY6" fmla="*/ 1653822 h 1671851"/>
                <a:gd name="connsiteX0" fmla="*/ 0 w 4800600"/>
                <a:gd name="connsiteY0" fmla="*/ 1670755 h 1671851"/>
                <a:gd name="connsiteX1" fmla="*/ 796681 w 4800600"/>
                <a:gd name="connsiteY1" fmla="*/ 7517 h 1671851"/>
                <a:gd name="connsiteX2" fmla="*/ 1608667 w 4800600"/>
                <a:gd name="connsiteY2" fmla="*/ 1662288 h 1671851"/>
                <a:gd name="connsiteX3" fmla="*/ 2413813 w 4800600"/>
                <a:gd name="connsiteY3" fmla="*/ 9400 h 1671851"/>
                <a:gd name="connsiteX4" fmla="*/ 3200400 w 4800600"/>
                <a:gd name="connsiteY4" fmla="*/ 1670755 h 1671851"/>
                <a:gd name="connsiteX5" fmla="*/ 4030134 w 4800600"/>
                <a:gd name="connsiteY5" fmla="*/ 2822 h 1671851"/>
                <a:gd name="connsiteX6" fmla="*/ 4800600 w 4800600"/>
                <a:gd name="connsiteY6" fmla="*/ 1653822 h 1671851"/>
                <a:gd name="connsiteX0" fmla="*/ 0 w 4800600"/>
                <a:gd name="connsiteY0" fmla="*/ 1670755 h 1671851"/>
                <a:gd name="connsiteX1" fmla="*/ 796681 w 4800600"/>
                <a:gd name="connsiteY1" fmla="*/ 7517 h 1671851"/>
                <a:gd name="connsiteX2" fmla="*/ 1608667 w 4800600"/>
                <a:gd name="connsiteY2" fmla="*/ 1662288 h 1671851"/>
                <a:gd name="connsiteX3" fmla="*/ 2413813 w 4800600"/>
                <a:gd name="connsiteY3" fmla="*/ 9400 h 1671851"/>
                <a:gd name="connsiteX4" fmla="*/ 3200400 w 4800600"/>
                <a:gd name="connsiteY4" fmla="*/ 1670755 h 1671851"/>
                <a:gd name="connsiteX5" fmla="*/ 4030134 w 4800600"/>
                <a:gd name="connsiteY5" fmla="*/ 2822 h 1671851"/>
                <a:gd name="connsiteX6" fmla="*/ 4800600 w 4800600"/>
                <a:gd name="connsiteY6" fmla="*/ 1653822 h 167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1671851">
                  <a:moveTo>
                    <a:pt x="0" y="1670755"/>
                  </a:moveTo>
                  <a:cubicBezTo>
                    <a:pt x="410902" y="1340416"/>
                    <a:pt x="528570" y="8928"/>
                    <a:pt x="796681" y="7517"/>
                  </a:cubicBezTo>
                  <a:cubicBezTo>
                    <a:pt x="1064792" y="6106"/>
                    <a:pt x="1339145" y="1661974"/>
                    <a:pt x="1608667" y="1662288"/>
                  </a:cubicBezTo>
                  <a:cubicBezTo>
                    <a:pt x="1878189" y="1662602"/>
                    <a:pt x="2148524" y="7989"/>
                    <a:pt x="2413813" y="9400"/>
                  </a:cubicBezTo>
                  <a:cubicBezTo>
                    <a:pt x="2679102" y="10811"/>
                    <a:pt x="2931013" y="1671851"/>
                    <a:pt x="3200400" y="1670755"/>
                  </a:cubicBezTo>
                  <a:cubicBezTo>
                    <a:pt x="3469787" y="1669659"/>
                    <a:pt x="3763434" y="5644"/>
                    <a:pt x="4030134" y="2822"/>
                  </a:cubicBezTo>
                  <a:cubicBezTo>
                    <a:pt x="4296834" y="0"/>
                    <a:pt x="4501610" y="1417669"/>
                    <a:pt x="4800600" y="1653822"/>
                  </a:cubicBezTo>
                </a:path>
              </a:pathLst>
            </a:custGeom>
            <a:solidFill>
              <a:srgbClr val="FFFFFF"/>
            </a:solidFill>
            <a:ln w="12700" cap="flat" cmpd="sng" algn="ctr">
              <a:solidFill>
                <a:schemeClr val="accent4">
                  <a:shade val="95000"/>
                  <a:satMod val="105000"/>
                </a:schemeClr>
              </a:solidFill>
              <a:prstDash val="dash"/>
              <a:round/>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ea typeface="ＭＳ Ｐゴシック" pitchFamily="34" charset="-128"/>
              </a:endParaRPr>
            </a:p>
          </p:txBody>
        </p:sp>
        <p:cxnSp>
          <p:nvCxnSpPr>
            <p:cNvPr id="11" name="Straight Arrow Connector 10"/>
            <p:cNvCxnSpPr/>
            <p:nvPr/>
          </p:nvCxnSpPr>
          <p:spPr bwMode="auto">
            <a:xfrm>
              <a:off x="1627217" y="4568831"/>
              <a:ext cx="4801206" cy="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bwMode="auto">
            <a:xfrm>
              <a:off x="1143000" y="2754607"/>
              <a:ext cx="676383" cy="1515336"/>
            </a:xfrm>
            <a:prstGeom prst="rect">
              <a:avLst/>
            </a:prstGeom>
            <a:noFill/>
          </p:spPr>
          <p:txBody>
            <a:bodyPr vert="vert270" wrap="none">
              <a:spAutoFit/>
            </a:bodyPr>
            <a:lstStyle/>
            <a:p>
              <a:pPr algn="ctr">
                <a:defRPr/>
              </a:pPr>
              <a:r>
                <a:rPr lang="en-US" sz="1500" b="1" dirty="0">
                  <a:latin typeface="Cambria" pitchFamily="18" charset="0"/>
                  <a:ea typeface="ＭＳ Ｐゴシック" pitchFamily="-65" charset="-128"/>
                  <a:cs typeface="ＭＳ Ｐゴシック" pitchFamily="-65" charset="-128"/>
                </a:rPr>
                <a:t>Resources</a:t>
              </a:r>
            </a:p>
          </p:txBody>
        </p:sp>
        <p:cxnSp>
          <p:nvCxnSpPr>
            <p:cNvPr id="13" name="Straight Arrow Connector 12"/>
            <p:cNvCxnSpPr/>
            <p:nvPr/>
          </p:nvCxnSpPr>
          <p:spPr bwMode="auto">
            <a:xfrm rot="5400000" flipH="1" flipV="1">
              <a:off x="521492" y="3465516"/>
              <a:ext cx="2209039" cy="241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4" name="TextBox 22"/>
            <p:cNvSpPr txBox="1">
              <a:spLocks noChangeArrowheads="1"/>
            </p:cNvSpPr>
            <p:nvPr/>
          </p:nvSpPr>
          <p:spPr bwMode="auto">
            <a:xfrm>
              <a:off x="5917708" y="4120398"/>
              <a:ext cx="911746" cy="323165"/>
            </a:xfrm>
            <a:prstGeom prst="rect">
              <a:avLst/>
            </a:prstGeom>
            <a:noFill/>
            <a:ln w="9525">
              <a:noFill/>
              <a:miter lim="800000"/>
              <a:headEnd/>
              <a:tailEnd/>
            </a:ln>
          </p:spPr>
          <p:txBody>
            <a:bodyPr wrap="none">
              <a:spAutoFit/>
            </a:bodyPr>
            <a:lstStyle/>
            <a:p>
              <a:pPr algn="ctr"/>
              <a:r>
                <a:rPr lang="en-US" sz="1500" dirty="0"/>
                <a:t>Demand</a:t>
              </a:r>
            </a:p>
          </p:txBody>
        </p:sp>
        <p:sp>
          <p:nvSpPr>
            <p:cNvPr id="15" name="TextBox 22"/>
            <p:cNvSpPr txBox="1">
              <a:spLocks noChangeArrowheads="1"/>
            </p:cNvSpPr>
            <p:nvPr/>
          </p:nvSpPr>
          <p:spPr bwMode="auto">
            <a:xfrm>
              <a:off x="5917707" y="2940357"/>
              <a:ext cx="941282" cy="323165"/>
            </a:xfrm>
            <a:prstGeom prst="rect">
              <a:avLst/>
            </a:prstGeom>
            <a:noFill/>
            <a:ln w="9525">
              <a:noFill/>
              <a:miter lim="800000"/>
              <a:headEnd/>
              <a:tailEnd/>
            </a:ln>
          </p:spPr>
          <p:txBody>
            <a:bodyPr wrap="none">
              <a:spAutoFit/>
            </a:bodyPr>
            <a:lstStyle/>
            <a:p>
              <a:pPr algn="ctr"/>
              <a:r>
                <a:rPr lang="en-US" sz="1500" dirty="0">
                  <a:solidFill>
                    <a:srgbClr val="FF0000"/>
                  </a:solidFill>
                </a:rPr>
                <a:t>Capacity</a:t>
              </a:r>
            </a:p>
          </p:txBody>
        </p:sp>
        <p:pic>
          <p:nvPicPr>
            <p:cNvPr id="16" name="Picture 52" descr="temp-1.png"/>
            <p:cNvPicPr>
              <a:picLocks noChangeAspect="1"/>
            </p:cNvPicPr>
            <p:nvPr/>
          </p:nvPicPr>
          <p:blipFill>
            <a:blip r:embed="rId2" cstate="print"/>
            <a:srcRect b="61111"/>
            <a:stretch>
              <a:fillRect/>
            </a:stretch>
          </p:blipFill>
          <p:spPr bwMode="auto">
            <a:xfrm>
              <a:off x="1647824" y="2895601"/>
              <a:ext cx="4600576" cy="533399"/>
            </a:xfrm>
            <a:prstGeom prst="rect">
              <a:avLst/>
            </a:prstGeom>
            <a:noFill/>
            <a:ln w="9525">
              <a:noFill/>
              <a:miter lim="800000"/>
              <a:headEnd/>
              <a:tailEnd/>
            </a:ln>
          </p:spPr>
        </p:pic>
        <p:pic>
          <p:nvPicPr>
            <p:cNvPr id="17" name="Picture 53" descr="temp-4.png"/>
            <p:cNvPicPr>
              <a:picLocks noChangeAspect="1"/>
            </p:cNvPicPr>
            <p:nvPr/>
          </p:nvPicPr>
          <p:blipFill>
            <a:blip r:embed="rId3" cstate="print"/>
            <a:srcRect t="38773"/>
            <a:stretch>
              <a:fillRect/>
            </a:stretch>
          </p:blipFill>
          <p:spPr bwMode="auto">
            <a:xfrm>
              <a:off x="1635124" y="3440112"/>
              <a:ext cx="4600576" cy="839789"/>
            </a:xfrm>
            <a:prstGeom prst="rect">
              <a:avLst/>
            </a:prstGeom>
            <a:noFill/>
            <a:ln w="9525">
              <a:noFill/>
              <a:miter lim="800000"/>
              <a:headEnd/>
              <a:tailEnd/>
            </a:ln>
          </p:spPr>
        </p:pic>
        <p:cxnSp>
          <p:nvCxnSpPr>
            <p:cNvPr id="18" name="Straight Arrow Connector 17"/>
            <p:cNvCxnSpPr/>
            <p:nvPr/>
          </p:nvCxnSpPr>
          <p:spPr bwMode="auto">
            <a:xfrm>
              <a:off x="1627217" y="3426972"/>
              <a:ext cx="4601256" cy="2410"/>
            </a:xfrm>
            <a:prstGeom prst="straightConnector1">
              <a:avLst/>
            </a:prstGeom>
            <a:ln w="19050" cap="flat" cmpd="sng" algn="ctr">
              <a:solidFill>
                <a:srgbClr val="FF0000"/>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bwMode="auto">
            <a:xfrm rot="5400000" flipH="1" flipV="1">
              <a:off x="3138887" y="4610987"/>
              <a:ext cx="91541" cy="7228"/>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p:nvPr/>
          </p:nvCxnSpPr>
          <p:spPr bwMode="auto">
            <a:xfrm rot="5400000" flipH="1" flipV="1">
              <a:off x="4657782" y="4609784"/>
              <a:ext cx="81905" cy="0"/>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bwMode="auto">
            <a:xfrm rot="5400000" flipH="1" flipV="1">
              <a:off x="6185110" y="4609784"/>
              <a:ext cx="74679" cy="2410"/>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3" name="TextBox 22"/>
            <p:cNvSpPr txBox="1">
              <a:spLocks noChangeArrowheads="1"/>
            </p:cNvSpPr>
            <p:nvPr/>
          </p:nvSpPr>
          <p:spPr bwMode="auto">
            <a:xfrm>
              <a:off x="2978150" y="4610100"/>
              <a:ext cx="367848" cy="323165"/>
            </a:xfrm>
            <a:prstGeom prst="rect">
              <a:avLst/>
            </a:prstGeom>
            <a:noFill/>
            <a:ln w="9525">
              <a:noFill/>
              <a:miter lim="800000"/>
              <a:headEnd/>
              <a:tailEnd/>
            </a:ln>
          </p:spPr>
          <p:txBody>
            <a:bodyPr>
              <a:spAutoFit/>
            </a:bodyPr>
            <a:lstStyle/>
            <a:p>
              <a:pPr algn="ctr"/>
              <a:r>
                <a:rPr lang="en-US" sz="1500"/>
                <a:t>1</a:t>
              </a:r>
            </a:p>
          </p:txBody>
        </p:sp>
        <p:sp>
          <p:nvSpPr>
            <p:cNvPr id="24" name="TextBox 60"/>
            <p:cNvSpPr txBox="1">
              <a:spLocks noChangeArrowheads="1"/>
            </p:cNvSpPr>
            <p:nvPr/>
          </p:nvSpPr>
          <p:spPr bwMode="auto">
            <a:xfrm>
              <a:off x="4552017" y="4572000"/>
              <a:ext cx="331133" cy="323165"/>
            </a:xfrm>
            <a:prstGeom prst="rect">
              <a:avLst/>
            </a:prstGeom>
            <a:noFill/>
            <a:ln w="9525">
              <a:noFill/>
              <a:miter lim="800000"/>
              <a:headEnd/>
              <a:tailEnd/>
            </a:ln>
          </p:spPr>
          <p:txBody>
            <a:bodyPr>
              <a:spAutoFit/>
            </a:bodyPr>
            <a:lstStyle/>
            <a:p>
              <a:pPr algn="ctr"/>
              <a:r>
                <a:rPr lang="en-US" sz="1500"/>
                <a:t>2</a:t>
              </a:r>
            </a:p>
          </p:txBody>
        </p:sp>
        <p:sp>
          <p:nvSpPr>
            <p:cNvPr id="25" name="TextBox 22"/>
            <p:cNvSpPr txBox="1">
              <a:spLocks noChangeArrowheads="1"/>
            </p:cNvSpPr>
            <p:nvPr/>
          </p:nvSpPr>
          <p:spPr bwMode="auto">
            <a:xfrm>
              <a:off x="6026150" y="4572000"/>
              <a:ext cx="381000" cy="323165"/>
            </a:xfrm>
            <a:prstGeom prst="rect">
              <a:avLst/>
            </a:prstGeom>
            <a:noFill/>
            <a:ln w="9525">
              <a:noFill/>
              <a:miter lim="800000"/>
              <a:headEnd/>
              <a:tailEnd/>
            </a:ln>
          </p:spPr>
          <p:txBody>
            <a:bodyPr>
              <a:spAutoFit/>
            </a:bodyPr>
            <a:lstStyle/>
            <a:p>
              <a:pPr algn="ctr"/>
              <a:r>
                <a:rPr lang="en-US" sz="1500"/>
                <a:t>3</a:t>
              </a:r>
            </a:p>
          </p:txBody>
        </p:sp>
      </p:grpSp>
      <p:grpSp>
        <p:nvGrpSpPr>
          <p:cNvPr id="5" name="Group 99"/>
          <p:cNvGrpSpPr>
            <a:grpSpLocks/>
          </p:cNvGrpSpPr>
          <p:nvPr/>
        </p:nvGrpSpPr>
        <p:grpSpPr bwMode="auto">
          <a:xfrm>
            <a:off x="4800600" y="2823448"/>
            <a:ext cx="3813048" cy="1596152"/>
            <a:chOff x="1143000" y="2362201"/>
            <a:chExt cx="5747961" cy="2571064"/>
          </a:xfrm>
        </p:grpSpPr>
        <p:cxnSp>
          <p:nvCxnSpPr>
            <p:cNvPr id="27" name="Straight Arrow Connector 26"/>
            <p:cNvCxnSpPr/>
            <p:nvPr/>
          </p:nvCxnSpPr>
          <p:spPr bwMode="auto">
            <a:xfrm>
              <a:off x="1628012" y="4567682"/>
              <a:ext cx="4799439" cy="2414"/>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bwMode="auto">
            <a:xfrm>
              <a:off x="1143000" y="2755820"/>
              <a:ext cx="631555" cy="1512910"/>
            </a:xfrm>
            <a:prstGeom prst="rect">
              <a:avLst/>
            </a:prstGeom>
            <a:noFill/>
          </p:spPr>
          <p:txBody>
            <a:bodyPr vert="vert270" wrap="none">
              <a:spAutoFit/>
            </a:bodyPr>
            <a:lstStyle/>
            <a:p>
              <a:pPr algn="ctr">
                <a:defRPr/>
              </a:pPr>
              <a:r>
                <a:rPr lang="en-US" sz="1500" b="1" dirty="0">
                  <a:latin typeface="Cambria" pitchFamily="18" charset="0"/>
                  <a:ea typeface="ＭＳ Ｐゴシック" pitchFamily="-65" charset="-128"/>
                  <a:cs typeface="ＭＳ Ｐゴシック" pitchFamily="-65" charset="-128"/>
                </a:rPr>
                <a:t>Resources</a:t>
              </a:r>
            </a:p>
          </p:txBody>
        </p:sp>
        <p:cxnSp>
          <p:nvCxnSpPr>
            <p:cNvPr id="29" name="Straight Arrow Connector 28"/>
            <p:cNvCxnSpPr/>
            <p:nvPr/>
          </p:nvCxnSpPr>
          <p:spPr bwMode="auto">
            <a:xfrm rot="5400000" flipH="1" flipV="1">
              <a:off x="521652" y="3466148"/>
              <a:ext cx="2210307" cy="2414"/>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pic>
          <p:nvPicPr>
            <p:cNvPr id="30" name="Picture 71" descr="temp-3.png"/>
            <p:cNvPicPr>
              <a:picLocks noChangeAspect="1"/>
            </p:cNvPicPr>
            <p:nvPr/>
          </p:nvPicPr>
          <p:blipFill>
            <a:blip r:embed="rId4" cstate="print"/>
            <a:srcRect t="38773"/>
            <a:stretch>
              <a:fillRect/>
            </a:stretch>
          </p:blipFill>
          <p:spPr bwMode="auto">
            <a:xfrm>
              <a:off x="1625600" y="3429000"/>
              <a:ext cx="4600575" cy="839789"/>
            </a:xfrm>
            <a:prstGeom prst="rect">
              <a:avLst/>
            </a:prstGeom>
            <a:noFill/>
            <a:ln w="9525">
              <a:noFill/>
              <a:miter lim="800000"/>
              <a:headEnd/>
              <a:tailEnd/>
            </a:ln>
          </p:spPr>
        </p:pic>
        <p:sp>
          <p:nvSpPr>
            <p:cNvPr id="31" name="TextBox 22"/>
            <p:cNvSpPr txBox="1">
              <a:spLocks noChangeArrowheads="1"/>
            </p:cNvSpPr>
            <p:nvPr/>
          </p:nvSpPr>
          <p:spPr bwMode="auto">
            <a:xfrm>
              <a:off x="5949678" y="4038599"/>
              <a:ext cx="911747" cy="323166"/>
            </a:xfrm>
            <a:prstGeom prst="rect">
              <a:avLst/>
            </a:prstGeom>
            <a:noFill/>
            <a:ln w="9525">
              <a:noFill/>
              <a:miter lim="800000"/>
              <a:headEnd/>
              <a:tailEnd/>
            </a:ln>
          </p:spPr>
          <p:txBody>
            <a:bodyPr wrap="none">
              <a:spAutoFit/>
            </a:bodyPr>
            <a:lstStyle/>
            <a:p>
              <a:pPr algn="ctr"/>
              <a:r>
                <a:rPr lang="en-US" sz="1500" dirty="0"/>
                <a:t>Demand</a:t>
              </a:r>
            </a:p>
          </p:txBody>
        </p:sp>
        <p:sp>
          <p:nvSpPr>
            <p:cNvPr id="32" name="TextBox 22"/>
            <p:cNvSpPr txBox="1">
              <a:spLocks noChangeArrowheads="1"/>
            </p:cNvSpPr>
            <p:nvPr/>
          </p:nvSpPr>
          <p:spPr bwMode="auto">
            <a:xfrm>
              <a:off x="5949679" y="2941321"/>
              <a:ext cx="941282" cy="323166"/>
            </a:xfrm>
            <a:prstGeom prst="rect">
              <a:avLst/>
            </a:prstGeom>
            <a:noFill/>
            <a:ln w="9525">
              <a:noFill/>
              <a:miter lim="800000"/>
              <a:headEnd/>
              <a:tailEnd/>
            </a:ln>
          </p:spPr>
          <p:txBody>
            <a:bodyPr wrap="none">
              <a:spAutoFit/>
            </a:bodyPr>
            <a:lstStyle/>
            <a:p>
              <a:pPr algn="ctr"/>
              <a:r>
                <a:rPr lang="en-US" sz="1500" dirty="0">
                  <a:solidFill>
                    <a:srgbClr val="FF0000"/>
                  </a:solidFill>
                </a:rPr>
                <a:t>Capacity</a:t>
              </a:r>
            </a:p>
          </p:txBody>
        </p:sp>
        <p:pic>
          <p:nvPicPr>
            <p:cNvPr id="33" name="Picture 80" descr="temp-2.png"/>
            <p:cNvPicPr>
              <a:picLocks noChangeAspect="1"/>
            </p:cNvPicPr>
            <p:nvPr/>
          </p:nvPicPr>
          <p:blipFill>
            <a:blip r:embed="rId5" cstate="print"/>
            <a:srcRect b="61227"/>
            <a:stretch>
              <a:fillRect/>
            </a:stretch>
          </p:blipFill>
          <p:spPr bwMode="auto">
            <a:xfrm>
              <a:off x="1616663" y="2895600"/>
              <a:ext cx="4600575" cy="531812"/>
            </a:xfrm>
            <a:prstGeom prst="rect">
              <a:avLst/>
            </a:prstGeom>
            <a:noFill/>
            <a:ln w="9525">
              <a:noFill/>
              <a:miter lim="800000"/>
              <a:headEnd/>
              <a:tailEnd/>
            </a:ln>
          </p:spPr>
        </p:pic>
        <p:cxnSp>
          <p:nvCxnSpPr>
            <p:cNvPr id="34" name="Straight Arrow Connector 33"/>
            <p:cNvCxnSpPr/>
            <p:nvPr/>
          </p:nvCxnSpPr>
          <p:spPr bwMode="auto">
            <a:xfrm>
              <a:off x="1628012" y="3426334"/>
              <a:ext cx="4599162" cy="2412"/>
            </a:xfrm>
            <a:prstGeom prst="straightConnector1">
              <a:avLst/>
            </a:prstGeom>
            <a:ln w="19050" cap="flat" cmpd="sng" algn="ctr">
              <a:solidFill>
                <a:srgbClr val="FF0000"/>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bwMode="auto">
            <a:xfrm rot="5400000" flipH="1" flipV="1">
              <a:off x="3137338" y="4612323"/>
              <a:ext cx="94108" cy="4826"/>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bwMode="auto">
            <a:xfrm rot="5400000" flipH="1" flipV="1">
              <a:off x="4657522" y="4607497"/>
              <a:ext cx="82042" cy="2412"/>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bwMode="auto">
            <a:xfrm rot="5400000" flipH="1" flipV="1">
              <a:off x="6184947" y="4609909"/>
              <a:ext cx="77216" cy="2412"/>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9" name="TextBox 22"/>
            <p:cNvSpPr txBox="1">
              <a:spLocks noChangeArrowheads="1"/>
            </p:cNvSpPr>
            <p:nvPr/>
          </p:nvSpPr>
          <p:spPr bwMode="auto">
            <a:xfrm>
              <a:off x="2978150" y="4610100"/>
              <a:ext cx="367848" cy="323165"/>
            </a:xfrm>
            <a:prstGeom prst="rect">
              <a:avLst/>
            </a:prstGeom>
            <a:noFill/>
            <a:ln w="9525">
              <a:noFill/>
              <a:miter lim="800000"/>
              <a:headEnd/>
              <a:tailEnd/>
            </a:ln>
          </p:spPr>
          <p:txBody>
            <a:bodyPr>
              <a:spAutoFit/>
            </a:bodyPr>
            <a:lstStyle/>
            <a:p>
              <a:pPr algn="ctr"/>
              <a:r>
                <a:rPr lang="en-US" sz="1500"/>
                <a:t>1</a:t>
              </a:r>
            </a:p>
          </p:txBody>
        </p:sp>
        <p:sp>
          <p:nvSpPr>
            <p:cNvPr id="40" name="TextBox 22"/>
            <p:cNvSpPr txBox="1">
              <a:spLocks noChangeArrowheads="1"/>
            </p:cNvSpPr>
            <p:nvPr/>
          </p:nvSpPr>
          <p:spPr bwMode="auto">
            <a:xfrm>
              <a:off x="4552017" y="4572000"/>
              <a:ext cx="331133" cy="323165"/>
            </a:xfrm>
            <a:prstGeom prst="rect">
              <a:avLst/>
            </a:prstGeom>
            <a:noFill/>
            <a:ln w="9525">
              <a:noFill/>
              <a:miter lim="800000"/>
              <a:headEnd/>
              <a:tailEnd/>
            </a:ln>
          </p:spPr>
          <p:txBody>
            <a:bodyPr>
              <a:spAutoFit/>
            </a:bodyPr>
            <a:lstStyle/>
            <a:p>
              <a:pPr algn="ctr"/>
              <a:r>
                <a:rPr lang="en-US" sz="1500"/>
                <a:t>2</a:t>
              </a:r>
            </a:p>
          </p:txBody>
        </p:sp>
        <p:sp>
          <p:nvSpPr>
            <p:cNvPr id="41" name="TextBox 95"/>
            <p:cNvSpPr txBox="1">
              <a:spLocks noChangeArrowheads="1"/>
            </p:cNvSpPr>
            <p:nvPr/>
          </p:nvSpPr>
          <p:spPr bwMode="auto">
            <a:xfrm>
              <a:off x="6026150" y="4572000"/>
              <a:ext cx="381000" cy="323165"/>
            </a:xfrm>
            <a:prstGeom prst="rect">
              <a:avLst/>
            </a:prstGeom>
            <a:noFill/>
            <a:ln w="9525">
              <a:noFill/>
              <a:miter lim="800000"/>
              <a:headEnd/>
              <a:tailEnd/>
            </a:ln>
          </p:spPr>
          <p:txBody>
            <a:bodyPr>
              <a:spAutoFit/>
            </a:bodyPr>
            <a:lstStyle/>
            <a:p>
              <a:pPr algn="ctr"/>
              <a:r>
                <a:rPr lang="en-US" sz="1500"/>
                <a:t>3</a:t>
              </a:r>
            </a:p>
          </p:txBody>
        </p:sp>
      </p:grpSp>
      <p:grpSp>
        <p:nvGrpSpPr>
          <p:cNvPr id="6" name="Group 100"/>
          <p:cNvGrpSpPr>
            <a:grpSpLocks/>
          </p:cNvGrpSpPr>
          <p:nvPr/>
        </p:nvGrpSpPr>
        <p:grpSpPr bwMode="auto">
          <a:xfrm>
            <a:off x="152400" y="3733800"/>
            <a:ext cx="3514866" cy="1905000"/>
            <a:chOff x="1090563" y="2362201"/>
            <a:chExt cx="5742501" cy="3063644"/>
          </a:xfrm>
        </p:grpSpPr>
        <p:cxnSp>
          <p:nvCxnSpPr>
            <p:cNvPr id="43" name="Straight Arrow Connector 42"/>
            <p:cNvCxnSpPr/>
            <p:nvPr/>
          </p:nvCxnSpPr>
          <p:spPr bwMode="auto">
            <a:xfrm>
              <a:off x="1628014" y="4567682"/>
              <a:ext cx="4799454" cy="2414"/>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bwMode="auto">
            <a:xfrm>
              <a:off x="1090563" y="2780129"/>
              <a:ext cx="631556" cy="1512912"/>
            </a:xfrm>
            <a:prstGeom prst="rect">
              <a:avLst/>
            </a:prstGeom>
            <a:noFill/>
          </p:spPr>
          <p:txBody>
            <a:bodyPr vert="vert270" wrap="none">
              <a:spAutoFit/>
            </a:bodyPr>
            <a:lstStyle/>
            <a:p>
              <a:pPr algn="ctr">
                <a:defRPr/>
              </a:pPr>
              <a:r>
                <a:rPr lang="en-US" sz="1500" b="1" dirty="0">
                  <a:latin typeface="Cambria" pitchFamily="18" charset="0"/>
                  <a:ea typeface="ＭＳ Ｐゴシック" pitchFamily="-65" charset="-128"/>
                  <a:cs typeface="ＭＳ Ｐゴシック" pitchFamily="-65" charset="-128"/>
                </a:rPr>
                <a:t>Resources</a:t>
              </a:r>
            </a:p>
          </p:txBody>
        </p:sp>
        <p:cxnSp>
          <p:nvCxnSpPr>
            <p:cNvPr id="45" name="Straight Arrow Connector 44"/>
            <p:cNvCxnSpPr/>
            <p:nvPr/>
          </p:nvCxnSpPr>
          <p:spPr bwMode="auto">
            <a:xfrm rot="5400000" flipH="1" flipV="1">
              <a:off x="521653" y="3466148"/>
              <a:ext cx="2210307" cy="2414"/>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pic>
          <p:nvPicPr>
            <p:cNvPr id="46" name="Picture 104" descr="temp-3.png"/>
            <p:cNvPicPr>
              <a:picLocks noChangeAspect="1"/>
            </p:cNvPicPr>
            <p:nvPr/>
          </p:nvPicPr>
          <p:blipFill>
            <a:blip r:embed="rId4" cstate="print"/>
            <a:srcRect t="-5228"/>
            <a:stretch>
              <a:fillRect/>
            </a:stretch>
          </p:blipFill>
          <p:spPr bwMode="auto">
            <a:xfrm>
              <a:off x="1625600" y="2825497"/>
              <a:ext cx="4600576" cy="1443293"/>
            </a:xfrm>
            <a:prstGeom prst="rect">
              <a:avLst/>
            </a:prstGeom>
            <a:noFill/>
            <a:ln w="9525">
              <a:noFill/>
              <a:miter lim="800000"/>
              <a:headEnd/>
              <a:tailEnd/>
            </a:ln>
          </p:spPr>
        </p:pic>
        <p:sp>
          <p:nvSpPr>
            <p:cNvPr id="47" name="TextBox 22"/>
            <p:cNvSpPr txBox="1">
              <a:spLocks noChangeArrowheads="1"/>
            </p:cNvSpPr>
            <p:nvPr/>
          </p:nvSpPr>
          <p:spPr bwMode="auto">
            <a:xfrm>
              <a:off x="5891781" y="4038599"/>
              <a:ext cx="911747" cy="323166"/>
            </a:xfrm>
            <a:prstGeom prst="rect">
              <a:avLst/>
            </a:prstGeom>
            <a:noFill/>
            <a:ln w="9525">
              <a:noFill/>
              <a:miter lim="800000"/>
              <a:headEnd/>
              <a:tailEnd/>
            </a:ln>
          </p:spPr>
          <p:txBody>
            <a:bodyPr wrap="none">
              <a:spAutoFit/>
            </a:bodyPr>
            <a:lstStyle/>
            <a:p>
              <a:pPr algn="ctr"/>
              <a:r>
                <a:rPr lang="en-US" sz="1500" dirty="0"/>
                <a:t>Demand</a:t>
              </a:r>
            </a:p>
          </p:txBody>
        </p:sp>
        <p:sp>
          <p:nvSpPr>
            <p:cNvPr id="48" name="TextBox 22"/>
            <p:cNvSpPr txBox="1">
              <a:spLocks noChangeArrowheads="1"/>
            </p:cNvSpPr>
            <p:nvPr/>
          </p:nvSpPr>
          <p:spPr bwMode="auto">
            <a:xfrm>
              <a:off x="5891782" y="2941321"/>
              <a:ext cx="941282" cy="323166"/>
            </a:xfrm>
            <a:prstGeom prst="rect">
              <a:avLst/>
            </a:prstGeom>
            <a:noFill/>
            <a:ln w="9525">
              <a:noFill/>
              <a:miter lim="800000"/>
              <a:headEnd/>
              <a:tailEnd/>
            </a:ln>
          </p:spPr>
          <p:txBody>
            <a:bodyPr wrap="none">
              <a:spAutoFit/>
            </a:bodyPr>
            <a:lstStyle/>
            <a:p>
              <a:pPr algn="ctr"/>
              <a:r>
                <a:rPr lang="en-US" sz="1500" dirty="0">
                  <a:solidFill>
                    <a:srgbClr val="FF0000"/>
                  </a:solidFill>
                </a:rPr>
                <a:t>Capacity</a:t>
              </a:r>
            </a:p>
          </p:txBody>
        </p:sp>
        <p:cxnSp>
          <p:nvCxnSpPr>
            <p:cNvPr id="49" name="Straight Arrow Connector 48"/>
            <p:cNvCxnSpPr/>
            <p:nvPr/>
          </p:nvCxnSpPr>
          <p:spPr bwMode="auto">
            <a:xfrm>
              <a:off x="1628014" y="3426334"/>
              <a:ext cx="4599176" cy="2412"/>
            </a:xfrm>
            <a:prstGeom prst="straightConnector1">
              <a:avLst/>
            </a:prstGeom>
            <a:ln w="19050" cap="flat" cmpd="sng" algn="ctr">
              <a:solidFill>
                <a:srgbClr val="FF0000"/>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0" name="TextBox 22"/>
            <p:cNvSpPr txBox="1">
              <a:spLocks noChangeArrowheads="1"/>
            </p:cNvSpPr>
            <p:nvPr/>
          </p:nvSpPr>
          <p:spPr bwMode="auto">
            <a:xfrm>
              <a:off x="3005649" y="4934634"/>
              <a:ext cx="1887167" cy="491211"/>
            </a:xfrm>
            <a:prstGeom prst="rect">
              <a:avLst/>
            </a:prstGeom>
            <a:noFill/>
            <a:ln w="9525">
              <a:noFill/>
              <a:miter lim="800000"/>
              <a:headEnd/>
              <a:tailEnd/>
            </a:ln>
          </p:spPr>
          <p:txBody>
            <a:bodyPr wrap="none">
              <a:spAutoFit/>
            </a:bodyPr>
            <a:lstStyle/>
            <a:p>
              <a:pPr algn="ctr"/>
              <a:r>
                <a:rPr lang="en-US" sz="1500" b="1" dirty="0">
                  <a:latin typeface="Cambria" pitchFamily="18" charset="0"/>
                </a:rPr>
                <a:t>Time (days)</a:t>
              </a:r>
            </a:p>
          </p:txBody>
        </p:sp>
        <p:cxnSp>
          <p:nvCxnSpPr>
            <p:cNvPr id="51" name="Straight Arrow Connector 50"/>
            <p:cNvCxnSpPr/>
            <p:nvPr/>
          </p:nvCxnSpPr>
          <p:spPr bwMode="auto">
            <a:xfrm rot="5400000" flipH="1" flipV="1">
              <a:off x="3137344" y="4612323"/>
              <a:ext cx="94108" cy="4826"/>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p:nvPr/>
          </p:nvCxnSpPr>
          <p:spPr bwMode="auto">
            <a:xfrm rot="5400000" flipH="1" flipV="1">
              <a:off x="4657533" y="4607497"/>
              <a:ext cx="82042" cy="2412"/>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bwMode="auto">
            <a:xfrm rot="5400000" flipH="1" flipV="1">
              <a:off x="6184962" y="4609909"/>
              <a:ext cx="77216" cy="2412"/>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4" name="TextBox 22"/>
            <p:cNvSpPr txBox="1">
              <a:spLocks noChangeArrowheads="1"/>
            </p:cNvSpPr>
            <p:nvPr/>
          </p:nvSpPr>
          <p:spPr bwMode="auto">
            <a:xfrm>
              <a:off x="2978150" y="4610100"/>
              <a:ext cx="367848" cy="323165"/>
            </a:xfrm>
            <a:prstGeom prst="rect">
              <a:avLst/>
            </a:prstGeom>
            <a:noFill/>
            <a:ln w="9525">
              <a:noFill/>
              <a:miter lim="800000"/>
              <a:headEnd/>
              <a:tailEnd/>
            </a:ln>
          </p:spPr>
          <p:txBody>
            <a:bodyPr>
              <a:spAutoFit/>
            </a:bodyPr>
            <a:lstStyle/>
            <a:p>
              <a:pPr algn="ctr"/>
              <a:r>
                <a:rPr lang="en-US" sz="1500"/>
                <a:t>1</a:t>
              </a:r>
            </a:p>
          </p:txBody>
        </p:sp>
        <p:sp>
          <p:nvSpPr>
            <p:cNvPr id="55" name="TextBox 22"/>
            <p:cNvSpPr txBox="1">
              <a:spLocks noChangeArrowheads="1"/>
            </p:cNvSpPr>
            <p:nvPr/>
          </p:nvSpPr>
          <p:spPr bwMode="auto">
            <a:xfrm>
              <a:off x="4552017" y="4572000"/>
              <a:ext cx="331133" cy="323165"/>
            </a:xfrm>
            <a:prstGeom prst="rect">
              <a:avLst/>
            </a:prstGeom>
            <a:noFill/>
            <a:ln w="9525">
              <a:noFill/>
              <a:miter lim="800000"/>
              <a:headEnd/>
              <a:tailEnd/>
            </a:ln>
          </p:spPr>
          <p:txBody>
            <a:bodyPr>
              <a:spAutoFit/>
            </a:bodyPr>
            <a:lstStyle/>
            <a:p>
              <a:pPr algn="ctr"/>
              <a:r>
                <a:rPr lang="en-US" sz="1500"/>
                <a:t>2</a:t>
              </a:r>
            </a:p>
          </p:txBody>
        </p:sp>
        <p:sp>
          <p:nvSpPr>
            <p:cNvPr id="56" name="TextBox 120"/>
            <p:cNvSpPr txBox="1">
              <a:spLocks noChangeArrowheads="1"/>
            </p:cNvSpPr>
            <p:nvPr/>
          </p:nvSpPr>
          <p:spPr bwMode="auto">
            <a:xfrm>
              <a:off x="6026150" y="4572000"/>
              <a:ext cx="381000" cy="323165"/>
            </a:xfrm>
            <a:prstGeom prst="rect">
              <a:avLst/>
            </a:prstGeom>
            <a:noFill/>
            <a:ln w="9525">
              <a:noFill/>
              <a:miter lim="800000"/>
              <a:headEnd/>
              <a:tailEnd/>
            </a:ln>
          </p:spPr>
          <p:txBody>
            <a:bodyPr>
              <a:spAutoFit/>
            </a:bodyPr>
            <a:lstStyle/>
            <a:p>
              <a:pPr algn="ctr"/>
              <a:r>
                <a:rPr lang="en-US" sz="1500"/>
                <a:t>3</a:t>
              </a:r>
            </a:p>
          </p:txBody>
        </p:sp>
      </p:grpSp>
      <p:sp>
        <p:nvSpPr>
          <p:cNvPr id="57" name="TextBox 56"/>
          <p:cNvSpPr txBox="1"/>
          <p:nvPr/>
        </p:nvSpPr>
        <p:spPr>
          <a:xfrm>
            <a:off x="6077482" y="4724400"/>
            <a:ext cx="1169294" cy="369332"/>
          </a:xfrm>
          <a:prstGeom prst="rect">
            <a:avLst/>
          </a:prstGeom>
          <a:noFill/>
        </p:spPr>
        <p:txBody>
          <a:bodyPr wrap="none" rtlCol="0">
            <a:spAutoFit/>
          </a:bodyPr>
          <a:lstStyle/>
          <a:p>
            <a:r>
              <a:rPr lang="en-US" b="1" i="1" dirty="0" smtClean="0">
                <a:solidFill>
                  <a:schemeClr val="tx2">
                    <a:lumMod val="75000"/>
                  </a:schemeClr>
                </a:solidFill>
              </a:rPr>
              <a:t>Loss Users</a:t>
            </a:r>
            <a:endParaRPr lang="en-US" b="1" i="1" dirty="0">
              <a:solidFill>
                <a:schemeClr val="tx2">
                  <a:lumMod val="75000"/>
                </a:schemeClr>
              </a:solidFill>
            </a:endParaRPr>
          </a:p>
        </p:txBody>
      </p:sp>
      <p:sp>
        <p:nvSpPr>
          <p:cNvPr id="58" name="TextBox 57"/>
          <p:cNvSpPr txBox="1"/>
          <p:nvPr/>
        </p:nvSpPr>
        <p:spPr>
          <a:xfrm>
            <a:off x="5932859" y="2743200"/>
            <a:ext cx="1458541" cy="369332"/>
          </a:xfrm>
          <a:prstGeom prst="rect">
            <a:avLst/>
          </a:prstGeom>
          <a:noFill/>
        </p:spPr>
        <p:txBody>
          <a:bodyPr wrap="none" rtlCol="0">
            <a:spAutoFit/>
          </a:bodyPr>
          <a:lstStyle/>
          <a:p>
            <a:r>
              <a:rPr lang="en-US" b="1" i="1" dirty="0" smtClean="0">
                <a:solidFill>
                  <a:schemeClr val="tx2">
                    <a:lumMod val="75000"/>
                  </a:schemeClr>
                </a:solidFill>
              </a:rPr>
              <a:t>Loss Revenue</a:t>
            </a:r>
            <a:endParaRPr lang="en-US" b="1" i="1" dirty="0">
              <a:solidFill>
                <a:schemeClr val="tx2">
                  <a:lumMod val="75000"/>
                </a:schemeClr>
              </a:solidFill>
            </a:endParaRPr>
          </a:p>
        </p:txBody>
      </p:sp>
      <p:sp>
        <p:nvSpPr>
          <p:cNvPr id="61" name="Title 1"/>
          <p:cNvSpPr>
            <a:spLocks noGrp="1"/>
          </p:cNvSpPr>
          <p:nvPr>
            <p:ph type="title"/>
          </p:nvPr>
        </p:nvSpPr>
        <p:spPr/>
        <p:txBody>
          <a:bodyPr/>
          <a:lstStyle/>
          <a:p>
            <a:pPr algn="ctr"/>
            <a:r>
              <a:rPr lang="en-US" dirty="0" smtClean="0"/>
              <a:t>Dynamic Provisioning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Dynamic Provisioning</a:t>
            </a:r>
            <a:endParaRPr lang="en-US" dirty="0"/>
          </a:p>
        </p:txBody>
      </p:sp>
      <p:sp>
        <p:nvSpPr>
          <p:cNvPr id="3" name="Content Placeholder 2"/>
          <p:cNvSpPr>
            <a:spLocks noGrp="1"/>
          </p:cNvSpPr>
          <p:nvPr>
            <p:ph idx="1"/>
          </p:nvPr>
        </p:nvSpPr>
        <p:spPr>
          <a:xfrm>
            <a:off x="457200" y="1600200"/>
            <a:ext cx="8229600" cy="4953000"/>
          </a:xfrm>
        </p:spPr>
        <p:txBody>
          <a:bodyPr/>
          <a:lstStyle/>
          <a:p>
            <a:endParaRPr lang="en-US" dirty="0" smtClean="0"/>
          </a:p>
          <a:p>
            <a:pPr lvl="1"/>
            <a:r>
              <a:rPr lang="en-US" dirty="0" smtClean="0"/>
              <a:t>Overestimate system utilization which result in low utilization</a:t>
            </a:r>
            <a:br>
              <a:rPr lang="en-US" dirty="0" smtClean="0"/>
            </a:br>
            <a:r>
              <a:rPr lang="en-US" dirty="0" smtClean="0">
                <a:latin typeface="Helvetica" charset="0"/>
              </a:rPr>
              <a:t/>
            </a:r>
            <a:br>
              <a:rPr lang="en-US" dirty="0" smtClean="0">
                <a:latin typeface="Helvetica" charset="0"/>
              </a:rPr>
            </a:br>
            <a:r>
              <a:rPr lang="en-US" dirty="0" smtClean="0">
                <a:latin typeface="Helvetica" charset="0"/>
              </a:rPr>
              <a:t/>
            </a:r>
            <a:br>
              <a:rPr lang="en-US" dirty="0" smtClean="0">
                <a:latin typeface="Helvetica" charset="0"/>
              </a:rPr>
            </a:br>
            <a:r>
              <a:rPr lang="en-US" dirty="0" smtClean="0">
                <a:latin typeface="Helvetica" charset="0"/>
              </a:rPr>
              <a:t/>
            </a:r>
            <a:br>
              <a:rPr lang="en-US" dirty="0" smtClean="0">
                <a:latin typeface="Helvetica" charset="0"/>
              </a:rPr>
            </a:br>
            <a:r>
              <a:rPr lang="en-US" dirty="0" smtClean="0">
                <a:latin typeface="Helvetica" charset="0"/>
              </a:rPr>
              <a:t/>
            </a:r>
            <a:br>
              <a:rPr lang="en-US" dirty="0" smtClean="0">
                <a:latin typeface="Helvetica" charset="0"/>
              </a:rPr>
            </a:br>
            <a:r>
              <a:rPr lang="en-US" dirty="0" smtClean="0">
                <a:latin typeface="Helvetica" charset="0"/>
              </a:rPr>
              <a:t/>
            </a:r>
            <a:br>
              <a:rPr lang="en-US" dirty="0" smtClean="0">
                <a:latin typeface="Helvetica" charset="0"/>
              </a:rPr>
            </a:br>
            <a:r>
              <a:rPr lang="en-US" dirty="0" smtClean="0">
                <a:latin typeface="Helvetica" charset="0"/>
              </a:rPr>
              <a:t/>
            </a:r>
            <a:br>
              <a:rPr lang="en-US" dirty="0" smtClean="0">
                <a:latin typeface="Helvetica" charset="0"/>
              </a:rPr>
            </a:br>
            <a:r>
              <a:rPr lang="en-US" dirty="0" smtClean="0">
                <a:latin typeface="Helvetica" charset="0"/>
              </a:rPr>
              <a:t/>
            </a:r>
            <a:br>
              <a:rPr lang="en-US" dirty="0" smtClean="0">
                <a:latin typeface="Helvetica" charset="0"/>
              </a:rPr>
            </a:br>
            <a:r>
              <a:rPr lang="en-US" dirty="0" smtClean="0">
                <a:latin typeface="Helvetica" charset="0"/>
              </a:rPr>
              <a:t/>
            </a:r>
            <a:br>
              <a:rPr lang="en-US" dirty="0" smtClean="0">
                <a:latin typeface="Helvetica" charset="0"/>
              </a:rPr>
            </a:br>
            <a:r>
              <a:rPr lang="en-US" dirty="0" smtClean="0">
                <a:latin typeface="Helvetica" charset="0"/>
              </a:rPr>
              <a:t/>
            </a:r>
            <a:br>
              <a:rPr lang="en-US" dirty="0" smtClean="0">
                <a:latin typeface="Helvetica" charset="0"/>
              </a:rPr>
            </a:br>
            <a:endParaRPr lang="en-US" dirty="0" smtClean="0">
              <a:latin typeface="Helvetica" charset="0"/>
            </a:endParaRPr>
          </a:p>
          <a:p>
            <a:r>
              <a:rPr lang="en-US" dirty="0" smtClean="0"/>
              <a:t>How to solve this problem ??</a:t>
            </a:r>
          </a:p>
          <a:p>
            <a:pPr lvl="1"/>
            <a:r>
              <a:rPr lang="en-US" dirty="0" smtClean="0"/>
              <a:t>Dynamically provision resources</a:t>
            </a:r>
          </a:p>
        </p:txBody>
      </p:sp>
      <p:sp>
        <p:nvSpPr>
          <p:cNvPr id="5" name="Rectangle 4"/>
          <p:cNvSpPr/>
          <p:nvPr/>
        </p:nvSpPr>
        <p:spPr bwMode="auto">
          <a:xfrm>
            <a:off x="1524000" y="2818506"/>
            <a:ext cx="3657600" cy="16303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6" name="TextBox 36"/>
          <p:cNvSpPr txBox="1">
            <a:spLocks noChangeArrowheads="1"/>
          </p:cNvSpPr>
          <p:nvPr/>
        </p:nvSpPr>
        <p:spPr bwMode="auto">
          <a:xfrm>
            <a:off x="6477951" y="3355974"/>
            <a:ext cx="2285049" cy="400110"/>
          </a:xfrm>
          <a:prstGeom prst="rect">
            <a:avLst/>
          </a:prstGeom>
          <a:noFill/>
          <a:ln w="9525">
            <a:noFill/>
            <a:miter lim="800000"/>
            <a:headEnd/>
            <a:tailEnd/>
          </a:ln>
        </p:spPr>
        <p:txBody>
          <a:bodyPr wrap="none">
            <a:spAutoFit/>
          </a:bodyPr>
          <a:lstStyle/>
          <a:p>
            <a:pPr algn="ctr"/>
            <a:r>
              <a:rPr lang="en-US" sz="2000" b="1" dirty="0">
                <a:latin typeface="Cambria" pitchFamily="18" charset="0"/>
              </a:rPr>
              <a:t>Unused resources</a:t>
            </a:r>
          </a:p>
        </p:txBody>
      </p:sp>
      <p:sp>
        <p:nvSpPr>
          <p:cNvPr id="7" name="Rectangle 6"/>
          <p:cNvSpPr>
            <a:spLocks noChangeArrowheads="1"/>
          </p:cNvSpPr>
          <p:nvPr/>
        </p:nvSpPr>
        <p:spPr bwMode="auto">
          <a:xfrm>
            <a:off x="5878513" y="3375084"/>
            <a:ext cx="533400" cy="381000"/>
          </a:xfrm>
          <a:prstGeom prst="rect">
            <a:avLst/>
          </a:prstGeom>
          <a:solidFill>
            <a:srgbClr val="D9D9D9"/>
          </a:solidFill>
          <a:ln w="12700">
            <a:noFill/>
            <a:round/>
            <a:headEnd/>
            <a:tailEnd/>
          </a:ln>
          <a:effectLst>
            <a:outerShdw dist="25401" dir="2700000" rotWithShape="0">
              <a:srgbClr val="161645">
                <a:alpha val="42999"/>
              </a:srgbClr>
            </a:outerShdw>
          </a:effectLst>
        </p:spPr>
        <p:txBody>
          <a:bodyPr anchor="ctr"/>
          <a:lstStyle/>
          <a:p>
            <a:pPr algn="ctr"/>
            <a:endParaRPr lang="en-US">
              <a:solidFill>
                <a:srgbClr val="FFFFFF"/>
              </a:solidFill>
              <a:latin typeface="Helvetica" charset="0"/>
            </a:endParaRPr>
          </a:p>
        </p:txBody>
      </p:sp>
      <p:grpSp>
        <p:nvGrpSpPr>
          <p:cNvPr id="4" name="Group 36"/>
          <p:cNvGrpSpPr>
            <a:grpSpLocks/>
          </p:cNvGrpSpPr>
          <p:nvPr/>
        </p:nvGrpSpPr>
        <p:grpSpPr bwMode="auto">
          <a:xfrm>
            <a:off x="1066800" y="2590800"/>
            <a:ext cx="5105400" cy="2454751"/>
            <a:chOff x="829311" y="3048572"/>
            <a:chExt cx="3666489" cy="2474273"/>
          </a:xfrm>
        </p:grpSpPr>
        <p:cxnSp>
          <p:nvCxnSpPr>
            <p:cNvPr id="10" name="Straight Arrow Connector 9"/>
            <p:cNvCxnSpPr/>
            <p:nvPr/>
          </p:nvCxnSpPr>
          <p:spPr>
            <a:xfrm rot="5400000" flipH="1" flipV="1">
              <a:off x="76178" y="4115046"/>
              <a:ext cx="2134568" cy="1619"/>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p:nvPr/>
          </p:nvCxnSpPr>
          <p:spPr>
            <a:xfrm>
              <a:off x="1142652" y="5181540"/>
              <a:ext cx="3124745" cy="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2" name="Freeform 11"/>
            <p:cNvSpPr/>
            <p:nvPr/>
          </p:nvSpPr>
          <p:spPr>
            <a:xfrm>
              <a:off x="1142652" y="3973087"/>
              <a:ext cx="2667939" cy="990477"/>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ln w="19050" cap="flat" cmpd="sng" algn="ctr">
              <a:solidFill>
                <a:schemeClr val="accent2">
                  <a:lumMod val="75000"/>
                </a:schemeClr>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sp>
          <p:nvSpPr>
            <p:cNvPr id="13" name="TextBox 17"/>
            <p:cNvSpPr txBox="1">
              <a:spLocks noChangeArrowheads="1"/>
            </p:cNvSpPr>
            <p:nvPr/>
          </p:nvSpPr>
          <p:spPr bwMode="auto">
            <a:xfrm>
              <a:off x="3781818" y="4753265"/>
              <a:ext cx="713982" cy="372269"/>
            </a:xfrm>
            <a:prstGeom prst="rect">
              <a:avLst/>
            </a:prstGeom>
            <a:noFill/>
            <a:ln w="9525">
              <a:noFill/>
              <a:miter lim="800000"/>
              <a:headEnd/>
              <a:tailEnd/>
            </a:ln>
          </p:spPr>
          <p:txBody>
            <a:bodyPr wrap="none">
              <a:spAutoFit/>
            </a:bodyPr>
            <a:lstStyle/>
            <a:p>
              <a:pPr algn="ctr"/>
              <a:r>
                <a:rPr lang="en-US" dirty="0"/>
                <a:t>Demand</a:t>
              </a:r>
              <a:endParaRPr lang="en-US" sz="1600" dirty="0"/>
            </a:p>
          </p:txBody>
        </p:sp>
        <p:cxnSp>
          <p:nvCxnSpPr>
            <p:cNvPr id="14" name="Straight Arrow Connector 13"/>
            <p:cNvCxnSpPr/>
            <p:nvPr/>
          </p:nvCxnSpPr>
          <p:spPr>
            <a:xfrm>
              <a:off x="1142652" y="3277390"/>
              <a:ext cx="2744074" cy="1600"/>
            </a:xfrm>
            <a:prstGeom prst="straightConnector1">
              <a:avLst/>
            </a:prstGeom>
            <a:ln w="19050" cap="flat" cmpd="sng" algn="ctr">
              <a:solidFill>
                <a:srgbClr val="FF0000"/>
              </a:solidFill>
              <a:prstDash val="dash"/>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5" name="TextBox 19"/>
            <p:cNvSpPr txBox="1">
              <a:spLocks noChangeArrowheads="1"/>
            </p:cNvSpPr>
            <p:nvPr/>
          </p:nvSpPr>
          <p:spPr bwMode="auto">
            <a:xfrm>
              <a:off x="3729668" y="3217144"/>
              <a:ext cx="705922" cy="372269"/>
            </a:xfrm>
            <a:prstGeom prst="rect">
              <a:avLst/>
            </a:prstGeom>
            <a:noFill/>
            <a:ln w="9525">
              <a:noFill/>
              <a:miter lim="800000"/>
              <a:headEnd/>
              <a:tailEnd/>
            </a:ln>
          </p:spPr>
          <p:txBody>
            <a:bodyPr wrap="none">
              <a:spAutoFit/>
            </a:bodyPr>
            <a:lstStyle/>
            <a:p>
              <a:pPr algn="ctr"/>
              <a:r>
                <a:rPr lang="en-US" dirty="0">
                  <a:solidFill>
                    <a:srgbClr val="FF0000"/>
                  </a:solidFill>
                </a:rPr>
                <a:t>Capacity</a:t>
              </a:r>
            </a:p>
          </p:txBody>
        </p:sp>
        <p:sp>
          <p:nvSpPr>
            <p:cNvPr id="16" name="TextBox 22"/>
            <p:cNvSpPr txBox="1">
              <a:spLocks noChangeArrowheads="1"/>
            </p:cNvSpPr>
            <p:nvPr/>
          </p:nvSpPr>
          <p:spPr bwMode="auto">
            <a:xfrm>
              <a:off x="2504213" y="5181599"/>
              <a:ext cx="482589" cy="341246"/>
            </a:xfrm>
            <a:prstGeom prst="rect">
              <a:avLst/>
            </a:prstGeom>
            <a:noFill/>
            <a:ln w="9525">
              <a:noFill/>
              <a:miter lim="800000"/>
              <a:headEnd/>
              <a:tailEnd/>
            </a:ln>
          </p:spPr>
          <p:txBody>
            <a:bodyPr wrap="none">
              <a:spAutoFit/>
            </a:bodyPr>
            <a:lstStyle/>
            <a:p>
              <a:pPr algn="ctr"/>
              <a:r>
                <a:rPr lang="en-US" sz="1600" b="1" dirty="0">
                  <a:latin typeface="Cambria" pitchFamily="18" charset="0"/>
                </a:rPr>
                <a:t>Time</a:t>
              </a:r>
            </a:p>
          </p:txBody>
        </p:sp>
        <p:sp>
          <p:nvSpPr>
            <p:cNvPr id="17" name="TextBox 16"/>
            <p:cNvSpPr txBox="1"/>
            <p:nvPr/>
          </p:nvSpPr>
          <p:spPr>
            <a:xfrm>
              <a:off x="829311" y="3631406"/>
              <a:ext cx="309445" cy="1065751"/>
            </a:xfrm>
            <a:prstGeom prst="rect">
              <a:avLst/>
            </a:prstGeom>
            <a:noFill/>
          </p:spPr>
          <p:txBody>
            <a:bodyPr vert="vert270" wrap="none">
              <a:spAutoFit/>
            </a:bodyPr>
            <a:lstStyle/>
            <a:p>
              <a:pPr algn="ctr">
                <a:defRPr/>
              </a:pPr>
              <a:r>
                <a:rPr lang="en-US" sz="1600" b="1" dirty="0">
                  <a:latin typeface="Cambria" pitchFamily="18" charset="0"/>
                  <a:ea typeface="ＭＳ Ｐゴシック" pitchFamily="-110" charset="-128"/>
                  <a:cs typeface="ＭＳ Ｐゴシック" pitchFamily="-110" charset="-128"/>
                </a:rPr>
                <a:t>Resources</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Dynamic Provisioning</a:t>
            </a:r>
            <a:endParaRPr lang="en-US" dirty="0"/>
          </a:p>
        </p:txBody>
      </p:sp>
      <p:sp>
        <p:nvSpPr>
          <p:cNvPr id="3" name="Content Placeholder 2"/>
          <p:cNvSpPr>
            <a:spLocks noGrp="1"/>
          </p:cNvSpPr>
          <p:nvPr>
            <p:ph idx="1"/>
          </p:nvPr>
        </p:nvSpPr>
        <p:spPr>
          <a:xfrm>
            <a:off x="457200" y="1600200"/>
            <a:ext cx="8229600" cy="2285999"/>
          </a:xfrm>
        </p:spPr>
        <p:txBody>
          <a:bodyPr/>
          <a:lstStyle/>
          <a:p>
            <a:r>
              <a:rPr lang="en-US" dirty="0" smtClean="0"/>
              <a:t>Cloud resources should be provisioned dynamically</a:t>
            </a:r>
          </a:p>
          <a:p>
            <a:pPr lvl="1"/>
            <a:r>
              <a:rPr lang="en-US" dirty="0" smtClean="0"/>
              <a:t>Meet seasonal demand variations</a:t>
            </a:r>
          </a:p>
          <a:p>
            <a:pPr lvl="1"/>
            <a:r>
              <a:rPr lang="en-US" dirty="0" smtClean="0"/>
              <a:t>Meet demand variations between different industries</a:t>
            </a:r>
          </a:p>
          <a:p>
            <a:pPr lvl="1"/>
            <a:r>
              <a:rPr lang="en-US" dirty="0" smtClean="0"/>
              <a:t>Meet burst demand for some extraordinary events</a:t>
            </a:r>
          </a:p>
        </p:txBody>
      </p:sp>
      <p:grpSp>
        <p:nvGrpSpPr>
          <p:cNvPr id="4" name="Group 37"/>
          <p:cNvGrpSpPr>
            <a:grpSpLocks/>
          </p:cNvGrpSpPr>
          <p:nvPr/>
        </p:nvGrpSpPr>
        <p:grpSpPr bwMode="auto">
          <a:xfrm>
            <a:off x="660400" y="4343400"/>
            <a:ext cx="7213600" cy="1096963"/>
            <a:chOff x="1142999" y="3581400"/>
            <a:chExt cx="7213547" cy="1096963"/>
          </a:xfrm>
        </p:grpSpPr>
        <p:sp>
          <p:nvSpPr>
            <p:cNvPr id="6" name="Rectangle 5"/>
            <p:cNvSpPr/>
            <p:nvPr/>
          </p:nvSpPr>
          <p:spPr>
            <a:xfrm>
              <a:off x="5740365" y="4460875"/>
              <a:ext cx="2613006" cy="21748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7" name="Freeform 6"/>
            <p:cNvSpPr/>
            <p:nvPr/>
          </p:nvSpPr>
          <p:spPr>
            <a:xfrm>
              <a:off x="5740365" y="3581400"/>
              <a:ext cx="2616181" cy="908050"/>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solidFill>
              <a:srgbClr val="D9D9D9"/>
            </a:solidFill>
            <a:ln w="19050" cap="flat" cmpd="sng" algn="ctr">
              <a:noFill/>
              <a:prstDash val="dash"/>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sp>
          <p:nvSpPr>
            <p:cNvPr id="8" name="Rectangle 7"/>
            <p:cNvSpPr/>
            <p:nvPr/>
          </p:nvSpPr>
          <p:spPr>
            <a:xfrm>
              <a:off x="1142999" y="3581400"/>
              <a:ext cx="2613007" cy="10969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grpSp>
        <p:nvGrpSpPr>
          <p:cNvPr id="5" name="Group 36"/>
          <p:cNvGrpSpPr>
            <a:grpSpLocks/>
          </p:cNvGrpSpPr>
          <p:nvPr/>
        </p:nvGrpSpPr>
        <p:grpSpPr bwMode="auto">
          <a:xfrm>
            <a:off x="228600" y="3582987"/>
            <a:ext cx="3929062" cy="2439333"/>
            <a:chOff x="719863" y="3048794"/>
            <a:chExt cx="4009199" cy="2458512"/>
          </a:xfrm>
        </p:grpSpPr>
        <p:cxnSp>
          <p:nvCxnSpPr>
            <p:cNvPr id="12" name="Straight Arrow Connector 11"/>
            <p:cNvCxnSpPr/>
            <p:nvPr/>
          </p:nvCxnSpPr>
          <p:spPr>
            <a:xfrm rot="5400000" flipH="1" flipV="1">
              <a:off x="76273" y="4115172"/>
              <a:ext cx="2134375" cy="162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p:nvPr/>
          </p:nvCxnSpPr>
          <p:spPr>
            <a:xfrm>
              <a:off x="1142651" y="5181569"/>
              <a:ext cx="3124747" cy="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4" name="Freeform 13"/>
            <p:cNvSpPr/>
            <p:nvPr/>
          </p:nvSpPr>
          <p:spPr>
            <a:xfrm>
              <a:off x="1142651" y="3959061"/>
              <a:ext cx="2667941" cy="990389"/>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ln w="19050" cap="flat" cmpd="sng" algn="ctr">
              <a:solidFill>
                <a:schemeClr val="accent2">
                  <a:lumMod val="75000"/>
                </a:schemeClr>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sp>
          <p:nvSpPr>
            <p:cNvPr id="15" name="TextBox 17"/>
            <p:cNvSpPr txBox="1">
              <a:spLocks noChangeArrowheads="1"/>
            </p:cNvSpPr>
            <p:nvPr/>
          </p:nvSpPr>
          <p:spPr bwMode="auto">
            <a:xfrm>
              <a:off x="3743169" y="4779554"/>
              <a:ext cx="908139" cy="341216"/>
            </a:xfrm>
            <a:prstGeom prst="rect">
              <a:avLst/>
            </a:prstGeom>
            <a:noFill/>
            <a:ln w="9525">
              <a:noFill/>
              <a:miter lim="800000"/>
              <a:headEnd/>
              <a:tailEnd/>
            </a:ln>
          </p:spPr>
          <p:txBody>
            <a:bodyPr wrap="none">
              <a:spAutoFit/>
            </a:bodyPr>
            <a:lstStyle/>
            <a:p>
              <a:pPr algn="ctr"/>
              <a:r>
                <a:rPr lang="en-US" sz="1600" dirty="0"/>
                <a:t>Demand</a:t>
              </a:r>
            </a:p>
          </p:txBody>
        </p:sp>
        <p:cxnSp>
          <p:nvCxnSpPr>
            <p:cNvPr id="16" name="Straight Arrow Connector 15"/>
            <p:cNvCxnSpPr/>
            <p:nvPr/>
          </p:nvCxnSpPr>
          <p:spPr>
            <a:xfrm>
              <a:off x="1142651" y="3815185"/>
              <a:ext cx="2744075" cy="1600"/>
            </a:xfrm>
            <a:prstGeom prst="straightConnector1">
              <a:avLst/>
            </a:prstGeom>
            <a:ln w="19050" cap="flat" cmpd="sng" algn="ctr">
              <a:solidFill>
                <a:srgbClr val="FF0000"/>
              </a:solidFill>
              <a:prstDash val="dash"/>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7" name="TextBox 19"/>
            <p:cNvSpPr txBox="1">
              <a:spLocks noChangeArrowheads="1"/>
            </p:cNvSpPr>
            <p:nvPr/>
          </p:nvSpPr>
          <p:spPr bwMode="auto">
            <a:xfrm>
              <a:off x="3746101" y="3630229"/>
              <a:ext cx="982961" cy="338554"/>
            </a:xfrm>
            <a:prstGeom prst="rect">
              <a:avLst/>
            </a:prstGeom>
            <a:noFill/>
            <a:ln w="9525">
              <a:noFill/>
              <a:miter lim="800000"/>
              <a:headEnd/>
              <a:tailEnd/>
            </a:ln>
          </p:spPr>
          <p:txBody>
            <a:bodyPr wrap="none">
              <a:spAutoFit/>
            </a:bodyPr>
            <a:lstStyle/>
            <a:p>
              <a:pPr algn="ctr"/>
              <a:r>
                <a:rPr lang="en-US" sz="1600" dirty="0">
                  <a:solidFill>
                    <a:srgbClr val="FF0000"/>
                  </a:solidFill>
                </a:rPr>
                <a:t>Capacity</a:t>
              </a:r>
            </a:p>
          </p:txBody>
        </p:sp>
        <p:sp>
          <p:nvSpPr>
            <p:cNvPr id="18" name="TextBox 22"/>
            <p:cNvSpPr txBox="1">
              <a:spLocks noChangeArrowheads="1"/>
            </p:cNvSpPr>
            <p:nvPr/>
          </p:nvSpPr>
          <p:spPr bwMode="auto">
            <a:xfrm>
              <a:off x="2417387" y="5181600"/>
              <a:ext cx="656242" cy="325706"/>
            </a:xfrm>
            <a:prstGeom prst="rect">
              <a:avLst/>
            </a:prstGeom>
            <a:noFill/>
            <a:ln w="9525">
              <a:noFill/>
              <a:miter lim="800000"/>
              <a:headEnd/>
              <a:tailEnd/>
            </a:ln>
          </p:spPr>
          <p:txBody>
            <a:bodyPr wrap="none">
              <a:spAutoFit/>
            </a:bodyPr>
            <a:lstStyle/>
            <a:p>
              <a:pPr algn="ctr"/>
              <a:r>
                <a:rPr lang="en-US" sz="1500" b="1" dirty="0">
                  <a:latin typeface="Cambria" pitchFamily="18" charset="0"/>
                </a:rPr>
                <a:t>Time</a:t>
              </a:r>
            </a:p>
          </p:txBody>
        </p:sp>
        <p:sp>
          <p:nvSpPr>
            <p:cNvPr id="19" name="TextBox 18"/>
            <p:cNvSpPr txBox="1"/>
            <p:nvPr/>
          </p:nvSpPr>
          <p:spPr>
            <a:xfrm>
              <a:off x="719863" y="3618211"/>
              <a:ext cx="423972" cy="1003163"/>
            </a:xfrm>
            <a:prstGeom prst="rect">
              <a:avLst/>
            </a:prstGeom>
            <a:noFill/>
          </p:spPr>
          <p:txBody>
            <a:bodyPr vert="vert270" wrap="none">
              <a:spAutoFit/>
            </a:bodyPr>
            <a:lstStyle/>
            <a:p>
              <a:pPr algn="ctr">
                <a:defRPr/>
              </a:pPr>
              <a:r>
                <a:rPr lang="en-US" sz="1500" b="1" dirty="0" smtClean="0">
                  <a:latin typeface="Cambria" pitchFamily="18" charset="0"/>
                </a:rPr>
                <a:t>Resources</a:t>
              </a:r>
              <a:endParaRPr lang="en-US" sz="1500" b="1" dirty="0">
                <a:latin typeface="Cambria" pitchFamily="18" charset="0"/>
              </a:endParaRPr>
            </a:p>
          </p:txBody>
        </p:sp>
      </p:grpSp>
      <p:grpSp>
        <p:nvGrpSpPr>
          <p:cNvPr id="9" name="Group 37"/>
          <p:cNvGrpSpPr>
            <a:grpSpLocks/>
          </p:cNvGrpSpPr>
          <p:nvPr/>
        </p:nvGrpSpPr>
        <p:grpSpPr bwMode="auto">
          <a:xfrm>
            <a:off x="4841875" y="3581400"/>
            <a:ext cx="3921125" cy="2440710"/>
            <a:chOff x="4766102" y="3048003"/>
            <a:chExt cx="3996898" cy="2458296"/>
          </a:xfrm>
        </p:grpSpPr>
        <p:cxnSp>
          <p:nvCxnSpPr>
            <p:cNvPr id="21" name="Straight Arrow Connector 20"/>
            <p:cNvCxnSpPr/>
            <p:nvPr/>
          </p:nvCxnSpPr>
          <p:spPr>
            <a:xfrm rot="16200000" flipV="1">
              <a:off x="4118718" y="4111258"/>
              <a:ext cx="2132983" cy="6473"/>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a:xfrm>
              <a:off x="5188447" y="5179387"/>
              <a:ext cx="3124700" cy="1598"/>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3" name="Freeform 22"/>
            <p:cNvSpPr/>
            <p:nvPr/>
          </p:nvSpPr>
          <p:spPr>
            <a:xfrm>
              <a:off x="5188447" y="3960996"/>
              <a:ext cx="2668374" cy="991342"/>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ln w="19050" cap="flat" cmpd="sng" algn="ctr">
              <a:solidFill>
                <a:schemeClr val="accent2">
                  <a:lumMod val="75000"/>
                </a:schemeClr>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sp>
          <p:nvSpPr>
            <p:cNvPr id="24" name="TextBox 28"/>
            <p:cNvSpPr txBox="1">
              <a:spLocks noChangeArrowheads="1"/>
            </p:cNvSpPr>
            <p:nvPr/>
          </p:nvSpPr>
          <p:spPr bwMode="auto">
            <a:xfrm>
              <a:off x="7829618" y="4766861"/>
              <a:ext cx="907185" cy="340993"/>
            </a:xfrm>
            <a:prstGeom prst="rect">
              <a:avLst/>
            </a:prstGeom>
            <a:noFill/>
            <a:ln w="9525">
              <a:noFill/>
              <a:miter lim="800000"/>
              <a:headEnd/>
              <a:tailEnd/>
            </a:ln>
          </p:spPr>
          <p:txBody>
            <a:bodyPr wrap="none">
              <a:spAutoFit/>
            </a:bodyPr>
            <a:lstStyle/>
            <a:p>
              <a:pPr algn="ctr"/>
              <a:r>
                <a:rPr lang="en-US" sz="1600" dirty="0"/>
                <a:t>Demand</a:t>
              </a:r>
            </a:p>
          </p:txBody>
        </p:sp>
        <p:sp>
          <p:nvSpPr>
            <p:cNvPr id="25" name="TextBox 30"/>
            <p:cNvSpPr txBox="1">
              <a:spLocks noChangeArrowheads="1"/>
            </p:cNvSpPr>
            <p:nvPr/>
          </p:nvSpPr>
          <p:spPr bwMode="auto">
            <a:xfrm>
              <a:off x="7780039" y="4474676"/>
              <a:ext cx="982961" cy="338554"/>
            </a:xfrm>
            <a:prstGeom prst="rect">
              <a:avLst/>
            </a:prstGeom>
            <a:noFill/>
            <a:ln w="9525">
              <a:noFill/>
              <a:miter lim="800000"/>
              <a:headEnd/>
              <a:tailEnd/>
            </a:ln>
          </p:spPr>
          <p:txBody>
            <a:bodyPr wrap="none">
              <a:spAutoFit/>
            </a:bodyPr>
            <a:lstStyle/>
            <a:p>
              <a:pPr algn="ctr"/>
              <a:r>
                <a:rPr lang="en-US" sz="1600" dirty="0">
                  <a:solidFill>
                    <a:srgbClr val="FF0000"/>
                  </a:solidFill>
                </a:rPr>
                <a:t>Capacity</a:t>
              </a:r>
            </a:p>
          </p:txBody>
        </p:sp>
        <p:sp>
          <p:nvSpPr>
            <p:cNvPr id="26" name="TextBox 31"/>
            <p:cNvSpPr txBox="1">
              <a:spLocks noChangeArrowheads="1"/>
            </p:cNvSpPr>
            <p:nvPr/>
          </p:nvSpPr>
          <p:spPr bwMode="auto">
            <a:xfrm>
              <a:off x="6463971" y="5180806"/>
              <a:ext cx="655553" cy="325493"/>
            </a:xfrm>
            <a:prstGeom prst="rect">
              <a:avLst/>
            </a:prstGeom>
            <a:noFill/>
            <a:ln w="9525">
              <a:noFill/>
              <a:miter lim="800000"/>
              <a:headEnd/>
              <a:tailEnd/>
            </a:ln>
          </p:spPr>
          <p:txBody>
            <a:bodyPr wrap="none">
              <a:spAutoFit/>
            </a:bodyPr>
            <a:lstStyle/>
            <a:p>
              <a:pPr algn="ctr">
                <a:defRPr/>
              </a:pPr>
              <a:r>
                <a:rPr lang="en-US" sz="1500" b="1" dirty="0">
                  <a:latin typeface="Cambria" pitchFamily="18" charset="0"/>
                </a:rPr>
                <a:t>Time</a:t>
              </a:r>
            </a:p>
          </p:txBody>
        </p:sp>
        <p:sp>
          <p:nvSpPr>
            <p:cNvPr id="27" name="TextBox 26"/>
            <p:cNvSpPr txBox="1"/>
            <p:nvPr/>
          </p:nvSpPr>
          <p:spPr>
            <a:xfrm>
              <a:off x="4766102" y="3733973"/>
              <a:ext cx="423527" cy="1002509"/>
            </a:xfrm>
            <a:prstGeom prst="rect">
              <a:avLst/>
            </a:prstGeom>
            <a:noFill/>
          </p:spPr>
          <p:txBody>
            <a:bodyPr vert="vert270" wrap="none">
              <a:spAutoFit/>
            </a:bodyPr>
            <a:lstStyle/>
            <a:p>
              <a:pPr algn="ctr">
                <a:defRPr/>
              </a:pPr>
              <a:r>
                <a:rPr lang="en-US" sz="1500" b="1" dirty="0" smtClean="0">
                  <a:latin typeface="Cambria" pitchFamily="18" charset="0"/>
                </a:rPr>
                <a:t>Resources</a:t>
              </a:r>
              <a:endParaRPr lang="en-US" sz="1500" b="1" dirty="0">
                <a:latin typeface="Cambria" pitchFamily="18" charset="0"/>
              </a:endParaRPr>
            </a:p>
          </p:txBody>
        </p:sp>
        <p:sp>
          <p:nvSpPr>
            <p:cNvPr id="28" name="Freeform 27"/>
            <p:cNvSpPr/>
            <p:nvPr/>
          </p:nvSpPr>
          <p:spPr>
            <a:xfrm>
              <a:off x="5181974" y="3810696"/>
              <a:ext cx="2666756" cy="912993"/>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noFill/>
            <a:ln w="19050" cap="flat" cmpd="sng" algn="ctr">
              <a:solidFill>
                <a:srgbClr val="FF0000"/>
              </a:solidFill>
              <a:prstDash val="dash"/>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grpSp>
      <p:sp>
        <p:nvSpPr>
          <p:cNvPr id="29" name="Right Arrow 28"/>
          <p:cNvSpPr/>
          <p:nvPr/>
        </p:nvSpPr>
        <p:spPr>
          <a:xfrm>
            <a:off x="4114800" y="4571999"/>
            <a:ext cx="762000" cy="5334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Multi-tenant Design</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r>
              <a:rPr lang="en-US" dirty="0" smtClean="0"/>
              <a:t>What is multi-tenant design ?</a:t>
            </a:r>
          </a:p>
          <a:p>
            <a:pPr lvl="1"/>
            <a:r>
              <a:rPr lang="en-US" sz="1800" dirty="0" smtClean="0"/>
              <a:t>Multi-tenant refers to a principle in software architecture where a single instance of the software runs on a server, serving multiple client organizations.</a:t>
            </a:r>
          </a:p>
          <a:p>
            <a:pPr lvl="1"/>
            <a:r>
              <a:rPr lang="en-US" sz="1800" dirty="0" smtClean="0"/>
              <a:t>With a multi-tenant architecture, a software application is designed to virtually partition its data and configuration thus each client organization works with a customized virtual application instance.</a:t>
            </a:r>
          </a:p>
          <a:p>
            <a:r>
              <a:rPr lang="en-US" dirty="0" smtClean="0"/>
              <a:t>Client oriented requirements :</a:t>
            </a:r>
          </a:p>
          <a:p>
            <a:pPr lvl="1"/>
            <a:r>
              <a:rPr lang="en-US" dirty="0" smtClean="0"/>
              <a:t>Customization</a:t>
            </a:r>
          </a:p>
          <a:p>
            <a:pPr lvl="2"/>
            <a:r>
              <a:rPr lang="en-US" sz="1800" dirty="0" smtClean="0"/>
              <a:t>Multi-tenant applications are typically required to provide a high degree of customization to support each target organization's needs.</a:t>
            </a:r>
          </a:p>
          <a:p>
            <a:pPr lvl="1"/>
            <a:r>
              <a:rPr lang="en-US" dirty="0" smtClean="0"/>
              <a:t>Quality of service</a:t>
            </a:r>
          </a:p>
          <a:p>
            <a:pPr lvl="2"/>
            <a:r>
              <a:rPr lang="en-US" sz="1800" dirty="0" smtClean="0"/>
              <a:t>Multi-tenant applications are expected to provide adequate levels of security and robustness.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Existing </a:t>
            </a:r>
            <a:r>
              <a:rPr lang="en-US" dirty="0" err="1" smtClean="0"/>
              <a:t>SaaS</a:t>
            </a:r>
            <a:r>
              <a:rPr lang="en-US" dirty="0" smtClean="0"/>
              <a:t> Maturity Models</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sz="2400" dirty="0" err="1" smtClean="0"/>
              <a:t>Saas</a:t>
            </a:r>
            <a:r>
              <a:rPr lang="en-US" sz="2400" dirty="0" smtClean="0"/>
              <a:t> Simple Maturity Model by Microsoft Corporation (2006)</a:t>
            </a:r>
          </a:p>
          <a:p>
            <a:pPr marL="457200" indent="-457200" algn="just">
              <a:buFont typeface="+mj-lt"/>
              <a:buAutoNum type="arabicPeriod"/>
            </a:pPr>
            <a:r>
              <a:rPr lang="en-US" sz="2400" dirty="0" smtClean="0"/>
              <a:t>Model by Forrester Research (2008)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Simple Maturity Model (Microsoft, 2006)</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Model on Single Packaged Application</a:t>
            </a:r>
          </a:p>
          <a:p>
            <a:pPr>
              <a:buFont typeface="Arial" pitchFamily="34" charset="0"/>
              <a:buChar char="•"/>
            </a:pPr>
            <a:r>
              <a:rPr lang="en-US" dirty="0" smtClean="0"/>
              <a:t>Focused on </a:t>
            </a:r>
            <a:r>
              <a:rPr lang="en-US" dirty="0" err="1" smtClean="0"/>
              <a:t>SaaS</a:t>
            </a:r>
            <a:r>
              <a:rPr lang="en-US" dirty="0" smtClean="0"/>
              <a:t> Application Architecture</a:t>
            </a:r>
          </a:p>
          <a:p>
            <a:pPr>
              <a:buFont typeface="Arial" pitchFamily="34" charset="0"/>
              <a:buChar char="•"/>
            </a:pPr>
            <a:r>
              <a:rPr lang="en-US" dirty="0" smtClean="0"/>
              <a:t>Three Key Attributes of an Architecture:</a:t>
            </a:r>
          </a:p>
          <a:p>
            <a:pPr marL="914400" lvl="1" indent="-457200">
              <a:buFont typeface="+mj-lt"/>
              <a:buAutoNum type="arabicPeriod"/>
            </a:pPr>
            <a:r>
              <a:rPr lang="en-US" b="1" dirty="0" smtClean="0"/>
              <a:t>Configurability: </a:t>
            </a:r>
            <a:r>
              <a:rPr lang="en-US" dirty="0" smtClean="0"/>
              <a:t>Metadata used to configure the way the application behaves for customers</a:t>
            </a:r>
          </a:p>
          <a:p>
            <a:pPr marL="914400" lvl="1" indent="-457200">
              <a:buFont typeface="+mj-lt"/>
              <a:buAutoNum type="arabicPeriod"/>
            </a:pPr>
            <a:r>
              <a:rPr lang="en-US" b="1" dirty="0" smtClean="0"/>
              <a:t>Multi-tenant Efficiency: </a:t>
            </a:r>
            <a:r>
              <a:rPr lang="en-US" dirty="0" smtClean="0"/>
              <a:t>Maximizing the sharing of resources across tenants</a:t>
            </a:r>
          </a:p>
          <a:p>
            <a:pPr marL="914400" lvl="1" indent="-457200">
              <a:buFont typeface="+mj-lt"/>
              <a:buAutoNum type="arabicPeriod"/>
            </a:pPr>
            <a:r>
              <a:rPr lang="en-US" b="1" dirty="0" smtClean="0"/>
              <a:t>Scalability: </a:t>
            </a:r>
            <a:r>
              <a:rPr lang="en-US" dirty="0" smtClean="0"/>
              <a:t>Maximizing concurrency, resource efficiency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Simple Maturity Model: Four Levels</a:t>
            </a:r>
            <a:endParaRPr lang="en-US" dirty="0"/>
          </a:p>
        </p:txBody>
      </p:sp>
      <p:sp>
        <p:nvSpPr>
          <p:cNvPr id="3" name="Content Placeholder 2"/>
          <p:cNvSpPr>
            <a:spLocks noGrp="1"/>
          </p:cNvSpPr>
          <p:nvPr>
            <p:ph idx="1"/>
          </p:nvPr>
        </p:nvSpPr>
        <p:spPr>
          <a:xfrm>
            <a:off x="457200" y="1447800"/>
            <a:ext cx="4648200" cy="4800600"/>
          </a:xfrm>
        </p:spPr>
        <p:txBody>
          <a:bodyPr/>
          <a:lstStyle/>
          <a:p>
            <a:pPr>
              <a:buFont typeface="Arial" pitchFamily="34" charset="0"/>
              <a:buChar char="•"/>
            </a:pPr>
            <a:r>
              <a:rPr lang="en-US" b="1" dirty="0" smtClean="0"/>
              <a:t>Level 1: </a:t>
            </a:r>
            <a:r>
              <a:rPr lang="en-US" dirty="0" smtClean="0"/>
              <a:t>Ad Hoc/Custom</a:t>
            </a:r>
          </a:p>
          <a:p>
            <a:pPr>
              <a:buFont typeface="Arial" pitchFamily="34" charset="0"/>
              <a:buChar char="•"/>
            </a:pPr>
            <a:r>
              <a:rPr lang="en-US" b="1" dirty="0" smtClean="0"/>
              <a:t>Level 2: </a:t>
            </a:r>
            <a:r>
              <a:rPr lang="en-US" dirty="0" smtClean="0"/>
              <a:t>Configurable</a:t>
            </a:r>
          </a:p>
          <a:p>
            <a:pPr>
              <a:buFont typeface="Arial" pitchFamily="34" charset="0"/>
              <a:buChar char="•"/>
            </a:pPr>
            <a:r>
              <a:rPr lang="en-US" b="1" dirty="0" smtClean="0"/>
              <a:t>Level 3: </a:t>
            </a:r>
            <a:r>
              <a:rPr lang="en-US" dirty="0" smtClean="0"/>
              <a:t>Configurable &amp;</a:t>
            </a:r>
          </a:p>
          <a:p>
            <a:r>
              <a:rPr lang="en-US" dirty="0" smtClean="0"/>
              <a:t>Multi-Tenant-Efficient</a:t>
            </a:r>
          </a:p>
          <a:p>
            <a:pPr>
              <a:buFont typeface="Arial" pitchFamily="34" charset="0"/>
              <a:buChar char="•"/>
            </a:pPr>
            <a:r>
              <a:rPr lang="en-US" b="1" dirty="0" smtClean="0"/>
              <a:t>Level 4: </a:t>
            </a:r>
            <a:r>
              <a:rPr lang="en-US" dirty="0" smtClean="0"/>
              <a:t>Scalable,</a:t>
            </a:r>
          </a:p>
          <a:p>
            <a:r>
              <a:rPr lang="en-US" dirty="0" smtClean="0"/>
              <a:t>Configurable, Multi-</a:t>
            </a:r>
          </a:p>
          <a:p>
            <a:r>
              <a:rPr lang="en-US" dirty="0" smtClean="0"/>
              <a:t>Tenant-Efficient</a:t>
            </a:r>
            <a:endParaRPr lang="en-US" dirty="0"/>
          </a:p>
        </p:txBody>
      </p:sp>
      <p:pic>
        <p:nvPicPr>
          <p:cNvPr id="3074" name="Picture 2"/>
          <p:cNvPicPr>
            <a:picLocks noChangeAspect="1" noChangeArrowheads="1"/>
          </p:cNvPicPr>
          <p:nvPr/>
        </p:nvPicPr>
        <p:blipFill>
          <a:blip r:embed="rId2"/>
          <a:srcRect/>
          <a:stretch>
            <a:fillRect/>
          </a:stretch>
        </p:blipFill>
        <p:spPr bwMode="auto">
          <a:xfrm>
            <a:off x="4953000" y="1447800"/>
            <a:ext cx="38100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Level 1: </a:t>
            </a:r>
            <a:r>
              <a:rPr lang="en-US" dirty="0" smtClean="0"/>
              <a:t>Ad Hoc/Custom</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Arial" pitchFamily="34" charset="0"/>
              <a:buChar char="•"/>
            </a:pPr>
            <a:r>
              <a:rPr lang="en-US" sz="2400" dirty="0" smtClean="0"/>
              <a:t>resembles the </a:t>
            </a:r>
            <a:r>
              <a:rPr lang="en-US" sz="2400" b="1" dirty="0" smtClean="0"/>
              <a:t>conventional ASP</a:t>
            </a:r>
            <a:r>
              <a:rPr lang="en-US" sz="2400" dirty="0" smtClean="0"/>
              <a:t> (application service provider) software delivery model</a:t>
            </a:r>
          </a:p>
          <a:p>
            <a:pPr algn="just">
              <a:buFont typeface="Arial" pitchFamily="34" charset="0"/>
              <a:buChar char="•"/>
            </a:pPr>
            <a:r>
              <a:rPr lang="en-US" sz="2400" dirty="0" smtClean="0"/>
              <a:t>each client has his/her own personalized version of a hosted application, which he/she runs an instance of the software app on the host’s servers.</a:t>
            </a:r>
          </a:p>
          <a:p>
            <a:pPr algn="just">
              <a:buFont typeface="Arial" pitchFamily="34" charset="0"/>
              <a:buChar char="•"/>
            </a:pPr>
            <a:r>
              <a:rPr lang="en-US" sz="2400" dirty="0" smtClean="0"/>
              <a:t>In terms of architecture, software at level I maturity closely resembles traditional line-of-business software, in which multiple clients or customers within a single organization are able to form a type of connection to a single instance running on the server</a:t>
            </a:r>
          </a:p>
          <a:p>
            <a:pPr algn="just">
              <a:buFont typeface="Arial" pitchFamily="34" charset="0"/>
              <a:buChar char="•"/>
            </a:pPr>
            <a:r>
              <a:rPr lang="en-US" sz="2400" dirty="0" smtClean="0"/>
              <a:t>conventional client-server apps can be relocated to a cloud-based model usually at the initial level of maturity, and with lesser development effort or without having to re-architect the whole system</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Level 2: </a:t>
            </a:r>
            <a:r>
              <a:rPr lang="en-US" dirty="0" smtClean="0"/>
              <a:t>Configurable</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Arial" pitchFamily="34" charset="0"/>
              <a:buChar char="•"/>
            </a:pPr>
            <a:r>
              <a:rPr lang="en-US" dirty="0" err="1" smtClean="0"/>
              <a:t>SaaS</a:t>
            </a:r>
            <a:r>
              <a:rPr lang="en-US" dirty="0" smtClean="0"/>
              <a:t> vendor hosts a totally different instance of the </a:t>
            </a:r>
            <a:r>
              <a:rPr lang="en-US" dirty="0" err="1" smtClean="0"/>
              <a:t>SaaS</a:t>
            </a:r>
            <a:r>
              <a:rPr lang="en-US" dirty="0" smtClean="0"/>
              <a:t> application for each tenant</a:t>
            </a:r>
          </a:p>
          <a:p>
            <a:pPr algn="just">
              <a:buFont typeface="Arial" pitchFamily="34" charset="0"/>
              <a:buChar char="•"/>
            </a:pPr>
            <a:r>
              <a:rPr lang="en-US" dirty="0" smtClean="0"/>
              <a:t>each instance is personally customized for each tenant, all instances at this level utilize similar code implementation</a:t>
            </a:r>
          </a:p>
          <a:p>
            <a:pPr algn="just">
              <a:buFont typeface="Arial" pitchFamily="34" charset="0"/>
              <a:buChar char="•"/>
            </a:pPr>
            <a:r>
              <a:rPr lang="en-US" dirty="0" smtClean="0"/>
              <a:t>the vendor meets the needs or requirements of the customer by offering in-depth configuration options that enable the customer to alter the look of the application as well as its behavior to its users</a:t>
            </a:r>
          </a:p>
          <a:p>
            <a:pPr algn="just">
              <a:buFont typeface="Arial" pitchFamily="34" charset="0"/>
              <a:buChar char="•"/>
            </a:pPr>
            <a:r>
              <a:rPr lang="en-US" dirty="0" smtClean="0"/>
              <a:t>repositioning a conventional application as cloud-based at this maturity level may require additional re-architecting compared to the previous level</a:t>
            </a:r>
          </a:p>
          <a:p>
            <a:pPr algn="just">
              <a:buFont typeface="Arial" pitchFamily="34" charset="0"/>
              <a:buChar cha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Level 3: </a:t>
            </a:r>
            <a:r>
              <a:rPr lang="en-US" dirty="0" smtClean="0"/>
              <a:t>Configurable &amp; Multi-Tenant-Efficient</a:t>
            </a:r>
            <a:endParaRPr lang="en-US"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US" dirty="0" smtClean="0"/>
              <a:t>Level III maturity is characterized by the vendor running a single instance serving each client with configurable metadata to provide unique, customized user experience and unique feature set</a:t>
            </a:r>
          </a:p>
          <a:p>
            <a:pPr algn="just">
              <a:buFont typeface="Arial" pitchFamily="34" charset="0"/>
              <a:buChar char="•"/>
            </a:pPr>
            <a:r>
              <a:rPr lang="en-US" dirty="0" smtClean="0"/>
              <a:t>This eliminates the need for server space to accommodate the many instances, allowing for efficient use of scarce computing resources than level II, thus, translating to lower costs. </a:t>
            </a:r>
          </a:p>
          <a:p>
            <a:pPr algn="just">
              <a:buFont typeface="Arial" pitchFamily="34" charset="0"/>
              <a:buChar char="•"/>
            </a:pPr>
            <a:r>
              <a:rPr lang="en-US" b="1" dirty="0" smtClean="0"/>
              <a:t>disadvantage :</a:t>
            </a:r>
            <a:r>
              <a:rPr lang="en-US" dirty="0" smtClean="0"/>
              <a:t> limited scalability</a:t>
            </a:r>
          </a:p>
          <a:p>
            <a:pPr algn="just">
              <a:buFont typeface="Arial" pitchFamily="34" charset="0"/>
              <a:buChar char="•"/>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Definition</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sz="2000" dirty="0" err="1" smtClean="0"/>
              <a:t>SaaS</a:t>
            </a:r>
            <a:r>
              <a:rPr lang="en-US" sz="2000" dirty="0" smtClean="0"/>
              <a:t> (Software-as-a-Service) is a model of software deployment where an application is hosted as a service provided to customers across the Internet.</a:t>
            </a:r>
          </a:p>
          <a:p>
            <a:pPr algn="just">
              <a:buFont typeface="Arial" pitchFamily="34" charset="0"/>
              <a:buChar char="•"/>
            </a:pPr>
            <a:r>
              <a:rPr lang="en-US" sz="2000" dirty="0" smtClean="0"/>
              <a:t>By eliminating the need to install and run the application on the customer's own computer, </a:t>
            </a:r>
            <a:r>
              <a:rPr lang="en-US" sz="2000" dirty="0" err="1" smtClean="0"/>
              <a:t>SaaS</a:t>
            </a:r>
            <a:r>
              <a:rPr lang="en-US" sz="2000" dirty="0" smtClean="0"/>
              <a:t> alleviates the customer's burden of software maintenance, ongoing operation, and support.</a:t>
            </a:r>
          </a:p>
          <a:p>
            <a:pPr algn="just">
              <a:buFont typeface="Arial" pitchFamily="34" charset="0"/>
              <a:buChar char="•"/>
            </a:pPr>
            <a:r>
              <a:rPr lang="en-US" sz="2000" dirty="0" smtClean="0"/>
              <a:t>Conversely, customers relinquish control over software versions or changing requirements; moreover, costs to use the service become a continuous expense, rather than a single expense at time of purchase.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Level 4: </a:t>
            </a:r>
            <a:r>
              <a:rPr lang="en-US" dirty="0" err="1" smtClean="0"/>
              <a:t>Scalable,Configurable</a:t>
            </a:r>
            <a:r>
              <a:rPr lang="en-US" dirty="0" smtClean="0"/>
              <a:t>, </a:t>
            </a:r>
            <a:br>
              <a:rPr lang="en-US" dirty="0" smtClean="0"/>
            </a:br>
            <a:r>
              <a:rPr lang="en-US" dirty="0" smtClean="0"/>
              <a:t>Multi-Tenant-Efficient</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dirty="0" smtClean="0"/>
              <a:t>vendor hosts several clients on a load-balanced group of identical instances, but with each client’s data stored separate, and configurable metadata offering each customer a phenomenal user experience and unique feature set</a:t>
            </a:r>
          </a:p>
          <a:p>
            <a:pPr algn="just">
              <a:buFont typeface="Arial" pitchFamily="34" charset="0"/>
              <a:buChar char="•"/>
            </a:pPr>
            <a:r>
              <a:rPr lang="en-US" dirty="0" smtClean="0"/>
              <a:t>Can be scaled to a large number of clients, as the number of instances and servers on the backend can be adjusted to meet demand </a:t>
            </a:r>
          </a:p>
          <a:p>
            <a:pPr algn="just">
              <a:buFont typeface="Arial" pitchFamily="34" charset="0"/>
              <a:buChar char="•"/>
            </a:pPr>
            <a:endParaRPr lang="en-US" dirty="0" smtClean="0"/>
          </a:p>
          <a:p>
            <a:pPr algn="just">
              <a:buFont typeface="Arial" pitchFamily="34" charset="0"/>
              <a:buChar cha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0" y="1366838"/>
            <a:ext cx="8756841" cy="4805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Maturity Model (Forrester, 2008)</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dirty="0" smtClean="0"/>
              <a:t>Evolution Model on </a:t>
            </a:r>
            <a:r>
              <a:rPr lang="en-US" dirty="0" err="1" smtClean="0"/>
              <a:t>SaaS</a:t>
            </a:r>
            <a:r>
              <a:rPr lang="en-US" dirty="0" smtClean="0"/>
              <a:t> Applications: guidance on realistic strategy transformation for software vendors and services providers considering an </a:t>
            </a:r>
            <a:r>
              <a:rPr lang="en-US" dirty="0" err="1" smtClean="0"/>
              <a:t>SaaS</a:t>
            </a:r>
            <a:r>
              <a:rPr lang="en-US" dirty="0" smtClean="0"/>
              <a:t> business model</a:t>
            </a:r>
          </a:p>
          <a:p>
            <a:pPr algn="just">
              <a:buFont typeface="Arial" pitchFamily="34" charset="0"/>
              <a:buChar char="•"/>
            </a:pPr>
            <a:r>
              <a:rPr lang="en-US" dirty="0" smtClean="0"/>
              <a:t>Focused on </a:t>
            </a:r>
            <a:r>
              <a:rPr lang="en-US" dirty="0" err="1" smtClean="0"/>
              <a:t>SaaS</a:t>
            </a:r>
            <a:r>
              <a:rPr lang="en-US" dirty="0" smtClean="0"/>
              <a:t> Application Domain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Maturity Model (Forrester, 2008)</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04800" y="1143000"/>
            <a:ext cx="8362117" cy="5338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Level 0: Outsourcing</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 service provider operates a major application or a unique application landscape for a large enterprise customer</a:t>
            </a:r>
          </a:p>
          <a:p>
            <a:pPr>
              <a:buFont typeface="Arial" pitchFamily="34" charset="0"/>
              <a:buChar char="•"/>
            </a:pPr>
            <a:r>
              <a:rPr lang="en-US" dirty="0" smtClean="0"/>
              <a:t>The outsourcing company can't leverage the application for a second customer</a:t>
            </a:r>
          </a:p>
          <a:p>
            <a:pPr>
              <a:buFont typeface="Arial" pitchFamily="34" charset="0"/>
              <a:buChar char="•"/>
            </a:pPr>
            <a:r>
              <a:rPr lang="en-US" dirty="0" smtClean="0"/>
              <a:t>Does not really qualify as </a:t>
            </a:r>
            <a:r>
              <a:rPr lang="en-US" dirty="0" err="1" smtClean="0"/>
              <a:t>SaaS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Level 1: Manual ASP</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 service provider runs packaged applications for multiple midsize enterprises</a:t>
            </a:r>
          </a:p>
          <a:p>
            <a:pPr>
              <a:buFont typeface="Arial" pitchFamily="34" charset="0"/>
              <a:buChar char="•"/>
            </a:pPr>
            <a:r>
              <a:rPr lang="en-US" dirty="0" smtClean="0"/>
              <a:t>Each client usually has a dedicated server running its instance of the application and is able to customize the installation in the same way as self-hosted applications</a:t>
            </a:r>
          </a:p>
          <a:p>
            <a:pPr>
              <a:buFont typeface="Arial" pitchFamily="34" charset="0"/>
              <a:buChar char="•"/>
            </a:pPr>
            <a:r>
              <a:rPr lang="en-US" dirty="0" smtClean="0"/>
              <a:t>Target midsize companies</a:t>
            </a:r>
          </a:p>
          <a:p>
            <a:pPr>
              <a:buFont typeface="Arial" pitchFamily="34" charset="0"/>
              <a:buChar char="•"/>
            </a:pPr>
            <a:r>
              <a:rPr lang="en-US" dirty="0" smtClean="0"/>
              <a:t>Similar to level 1 (Ad-hoc/custom) of Microsoft’s model</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Level 2: Industrial ASP</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sz="2400" dirty="0" smtClean="0"/>
              <a:t>A service provider runs identical packaged applications with customer-specific configurations to many customers</a:t>
            </a:r>
          </a:p>
          <a:p>
            <a:pPr algn="just">
              <a:buFont typeface="Arial" pitchFamily="34" charset="0"/>
              <a:buChar char="•"/>
            </a:pPr>
            <a:r>
              <a:rPr lang="en-US" sz="2400" dirty="0" smtClean="0"/>
              <a:t>Cut the operating costs of applications to a minimum </a:t>
            </a:r>
          </a:p>
          <a:p>
            <a:pPr algn="just">
              <a:buFont typeface="Arial" pitchFamily="34" charset="0"/>
              <a:buChar char="•"/>
            </a:pPr>
            <a:r>
              <a:rPr lang="en-US" sz="2400" dirty="0" smtClean="0"/>
              <a:t>Usually applicable to small and midsize business customers</a:t>
            </a:r>
          </a:p>
          <a:p>
            <a:pPr algn="just">
              <a:buFont typeface="Arial" pitchFamily="34" charset="0"/>
              <a:buChar char="•"/>
            </a:pPr>
            <a:r>
              <a:rPr lang="en-US" sz="2400" dirty="0" smtClean="0"/>
              <a:t>Similar to level 2 (Configurable) of Microsoft’s model</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Level 3: Single-app </a:t>
            </a:r>
            <a:r>
              <a:rPr lang="en-US" dirty="0" err="1" smtClean="0"/>
              <a:t>SaaS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sz="2400" dirty="0" smtClean="0"/>
              <a:t>An </a:t>
            </a:r>
            <a:r>
              <a:rPr lang="en-US" sz="2400" dirty="0" err="1" smtClean="0"/>
              <a:t>SaaS</a:t>
            </a:r>
            <a:r>
              <a:rPr lang="en-US" sz="2400" dirty="0" smtClean="0"/>
              <a:t> provider provides one packaged business application with Web-based user interface to many customers (e.g. </a:t>
            </a:r>
            <a:r>
              <a:rPr lang="en-US" sz="2400" dirty="0" err="1" smtClean="0"/>
              <a:t>Salesforce’s</a:t>
            </a:r>
            <a:r>
              <a:rPr lang="en-US" sz="2400" dirty="0" smtClean="0"/>
              <a:t> initial CRM application)</a:t>
            </a:r>
          </a:p>
          <a:p>
            <a:pPr>
              <a:buFont typeface="Arial" pitchFamily="34" charset="0"/>
              <a:buChar char="•"/>
            </a:pPr>
            <a:r>
              <a:rPr lang="en-US" sz="2400" dirty="0" smtClean="0"/>
              <a:t>Customization is restricted to configuration</a:t>
            </a:r>
          </a:p>
          <a:p>
            <a:pPr>
              <a:buFont typeface="Arial" pitchFamily="34" charset="0"/>
              <a:buChar char="•"/>
            </a:pPr>
            <a:r>
              <a:rPr lang="en-US" sz="2400" dirty="0" smtClean="0"/>
              <a:t>Focus on small and midsize business customers</a:t>
            </a:r>
          </a:p>
          <a:p>
            <a:pPr>
              <a:buFont typeface="Arial" pitchFamily="34" charset="0"/>
              <a:buChar char="•"/>
            </a:pPr>
            <a:r>
              <a:rPr lang="en-US" sz="2400" dirty="0" smtClean="0"/>
              <a:t>Similar to level 3 (Configurable &amp; Multi-Tenant-Efficient) of Microsoft’s model</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Level 4: Business-domain </a:t>
            </a:r>
            <a:r>
              <a:rPr lang="en-US" dirty="0" err="1" smtClean="0"/>
              <a:t>SaaS</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sz="2400" dirty="0" smtClean="0"/>
              <a:t>An advanced </a:t>
            </a:r>
            <a:r>
              <a:rPr lang="en-US" sz="2400" dirty="0" err="1" smtClean="0"/>
              <a:t>SaaS</a:t>
            </a:r>
            <a:r>
              <a:rPr lang="en-US" sz="2400" dirty="0" smtClean="0"/>
              <a:t> vendor provides not only a well-defined business application but also a platform for additional business logic</a:t>
            </a:r>
          </a:p>
          <a:p>
            <a:pPr algn="just">
              <a:buFont typeface="Arial" pitchFamily="34" charset="0"/>
              <a:buChar char="•"/>
            </a:pPr>
            <a:r>
              <a:rPr lang="en-US" sz="2400" dirty="0" smtClean="0"/>
              <a:t>Single application of level 3 complemented with third-party packaged </a:t>
            </a:r>
            <a:r>
              <a:rPr lang="en-US" sz="2400" dirty="0" err="1" smtClean="0"/>
              <a:t>SaaS</a:t>
            </a:r>
            <a:r>
              <a:rPr lang="en-US" sz="2400" dirty="0" smtClean="0"/>
              <a:t> solutions and custom extensions</a:t>
            </a:r>
          </a:p>
          <a:p>
            <a:pPr algn="just">
              <a:buFont typeface="Arial" pitchFamily="34" charset="0"/>
              <a:buChar char="•"/>
            </a:pPr>
            <a:r>
              <a:rPr lang="en-US" sz="2400" dirty="0" smtClean="0"/>
              <a:t>Satisfy the requirements of large enterprises</a:t>
            </a:r>
          </a:p>
          <a:p>
            <a:pPr algn="just">
              <a:buFont typeface="Arial" pitchFamily="34" charset="0"/>
              <a:buChar char="•"/>
            </a:pPr>
            <a:r>
              <a:rPr lang="en-US" sz="2400" dirty="0" smtClean="0"/>
              <a:t>Similar to level 4 of Microsoft’s model, yet with extension of composition with other applications</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Level 5: Dynamic Business-domain Apps-as-a-Service</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sz="2400" dirty="0" smtClean="0"/>
              <a:t>An advanced </a:t>
            </a:r>
            <a:r>
              <a:rPr lang="en-US" sz="2400" dirty="0" err="1" smtClean="0"/>
              <a:t>SaaS</a:t>
            </a:r>
            <a:r>
              <a:rPr lang="en-US" sz="2400" dirty="0" smtClean="0"/>
              <a:t> vendors coming provides a comprehensive application and integration platform on demand, which they will pre-populate with business applications or services</a:t>
            </a:r>
          </a:p>
          <a:p>
            <a:pPr algn="just">
              <a:buFont typeface="Arial" pitchFamily="34" charset="0"/>
              <a:buChar char="•"/>
            </a:pPr>
            <a:r>
              <a:rPr lang="en-US" sz="2400" dirty="0" smtClean="0"/>
              <a:t>New paradigm: design for people, build for change</a:t>
            </a:r>
          </a:p>
          <a:p>
            <a:pPr algn="just">
              <a:buFont typeface="Arial" pitchFamily="34" charset="0"/>
              <a:buChar char="•"/>
            </a:pPr>
            <a:r>
              <a:rPr lang="en-US" sz="2400" dirty="0" smtClean="0"/>
              <a:t>Composition of user-specific business applications on various levels in a multi-tenant environment</a:t>
            </a:r>
          </a:p>
          <a:p>
            <a:pPr algn="just">
              <a:buFont typeface="Arial" pitchFamily="34" charset="0"/>
              <a:buChar char="•"/>
            </a:pPr>
            <a:r>
              <a:rPr lang="en-US" sz="2400" dirty="0" smtClean="0"/>
              <a:t>The resulting process agility will attract everyone, including large enterprise customers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SaaS</a:t>
            </a:r>
            <a:r>
              <a:rPr lang="en-US" dirty="0" smtClean="0"/>
              <a:t> Definition</a:t>
            </a:r>
            <a:endParaRPr lang="en-US" dirty="0"/>
          </a:p>
        </p:txBody>
      </p:sp>
      <p:sp>
        <p:nvSpPr>
          <p:cNvPr id="3" name="Content Placeholder 2"/>
          <p:cNvSpPr>
            <a:spLocks noGrp="1"/>
          </p:cNvSpPr>
          <p:nvPr>
            <p:ph idx="1"/>
          </p:nvPr>
        </p:nvSpPr>
        <p:spPr>
          <a:xfrm>
            <a:off x="381000" y="1447800"/>
            <a:ext cx="8178800" cy="4800600"/>
          </a:xfrm>
        </p:spPr>
        <p:txBody>
          <a:bodyPr/>
          <a:lstStyle/>
          <a:p>
            <a:pPr algn="just"/>
            <a:r>
              <a:rPr lang="en-US" dirty="0" err="1" smtClean="0"/>
              <a:t>SaaS</a:t>
            </a:r>
            <a:r>
              <a:rPr lang="en-US" dirty="0" smtClean="0"/>
              <a:t> service through the Gartner Group as follows: </a:t>
            </a:r>
          </a:p>
          <a:p>
            <a:pPr algn="just"/>
            <a:r>
              <a:rPr lang="en-US" sz="2400" i="1" dirty="0" smtClean="0"/>
              <a:t>“software that is owned, delivered and managed remotely by one or more providers. The provider delivers an application based on a single set of common code and data definitions, which are consumed in a one-to-many model by all contracted customers, at anytime on a pay-for-use basis, or as a subscription based on usage metrics.”</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pic>
        <p:nvPicPr>
          <p:cNvPr id="46082" name="Picture 2"/>
          <p:cNvPicPr>
            <a:picLocks noChangeAspect="1" noChangeArrowheads="1"/>
          </p:cNvPicPr>
          <p:nvPr/>
        </p:nvPicPr>
        <p:blipFill>
          <a:blip r:embed="rId2"/>
          <a:srcRect/>
          <a:stretch>
            <a:fillRect/>
          </a:stretch>
        </p:blipFill>
        <p:spPr bwMode="auto">
          <a:xfrm>
            <a:off x="0" y="1219200"/>
            <a:ext cx="8967956"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5" name="Content Placeholder 4"/>
          <p:cNvSpPr>
            <a:spLocks noGrp="1"/>
          </p:cNvSpPr>
          <p:nvPr>
            <p:ph idx="1"/>
          </p:nvPr>
        </p:nvSpPr>
        <p:spPr/>
        <p:txBody>
          <a:bodyPr/>
          <a:lstStyle/>
          <a:p>
            <a:pPr>
              <a:buFont typeface="Arial" pitchFamily="34" charset="0"/>
              <a:buChar char="•"/>
            </a:pPr>
            <a:r>
              <a:rPr lang="en-US" dirty="0" smtClean="0"/>
              <a:t>web-based email service </a:t>
            </a:r>
          </a:p>
          <a:p>
            <a:pPr lvl="1"/>
            <a:r>
              <a:rPr lang="en-US" dirty="0" smtClean="0"/>
              <a:t>like Microsoft (Hotmail), Google (Gmail), and Yahoo! (Yahoo Mail)</a:t>
            </a:r>
          </a:p>
          <a:p>
            <a:pPr>
              <a:buFont typeface="Arial" pitchFamily="34" charset="0"/>
              <a:buChar char="•"/>
            </a:pPr>
            <a:r>
              <a:rPr lang="en-US" dirty="0" smtClean="0"/>
              <a:t>SalesForce.com</a:t>
            </a:r>
          </a:p>
          <a:p>
            <a:pPr>
              <a:buFont typeface="Arial" pitchFamily="34" charset="0"/>
              <a:buChar char="•"/>
            </a:pPr>
            <a:r>
              <a:rPr lang="en-US" dirty="0" err="1" smtClean="0"/>
              <a:t>EyeOS</a:t>
            </a:r>
            <a:endParaRPr lang="en-US" dirty="0" smtClean="0"/>
          </a:p>
          <a:p>
            <a:pPr>
              <a:buFont typeface="Arial" pitchFamily="34" charset="0"/>
              <a:buChar char="•"/>
            </a:pPr>
            <a:r>
              <a:rPr lang="en-US" altLang="zh-TW" dirty="0" smtClean="0"/>
              <a:t>… etc</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054" name="Picture 6"/>
          <p:cNvPicPr>
            <a:picLocks noChangeAspect="1" noChangeArrowheads="1"/>
          </p:cNvPicPr>
          <p:nvPr/>
        </p:nvPicPr>
        <p:blipFill>
          <a:blip r:embed="rId2"/>
          <a:srcRect/>
          <a:stretch>
            <a:fillRect/>
          </a:stretch>
        </p:blipFill>
        <p:spPr bwMode="auto">
          <a:xfrm>
            <a:off x="3352800" y="3810000"/>
            <a:ext cx="5429250" cy="2181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Traditional Software Model</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sz="2400" dirty="0" smtClean="0"/>
              <a:t>large upfront licensing costs</a:t>
            </a:r>
          </a:p>
          <a:p>
            <a:pPr>
              <a:buFont typeface="Arial" pitchFamily="34" charset="0"/>
              <a:buChar char="•"/>
            </a:pPr>
            <a:r>
              <a:rPr lang="en-US" sz="2400" dirty="0" smtClean="0"/>
              <a:t>annual evergreen support costs</a:t>
            </a:r>
          </a:p>
          <a:p>
            <a:pPr>
              <a:buFont typeface="Arial" pitchFamily="34" charset="0"/>
              <a:buChar char="•"/>
            </a:pPr>
            <a:r>
              <a:rPr lang="en-US" sz="2400" dirty="0" smtClean="0"/>
              <a:t>annual renewal for upgrades and support</a:t>
            </a:r>
          </a:p>
          <a:p>
            <a:pPr>
              <a:buFont typeface="Arial" pitchFamily="34" charset="0"/>
              <a:buChar char="•"/>
            </a:pPr>
            <a:r>
              <a:rPr lang="en-US" sz="2400" dirty="0" smtClean="0"/>
              <a:t> Increasing the number of users may raise the base cost of the package </a:t>
            </a:r>
          </a:p>
          <a:p>
            <a:pPr>
              <a:buFont typeface="Arial" pitchFamily="34" charset="0"/>
              <a:buChar char="•"/>
            </a:pPr>
            <a:r>
              <a:rPr lang="en-US" sz="2400" dirty="0" smtClean="0"/>
              <a:t>requires hardware deployment, servers, backup and network provisioning in order to accommodate the number of users on and off-campus.</a:t>
            </a:r>
          </a:p>
          <a:p>
            <a:pPr>
              <a:buFont typeface="Arial" pitchFamily="34" charset="0"/>
              <a:buChar char="•"/>
            </a:pPr>
            <a:r>
              <a:rPr lang="en-US" sz="2400" dirty="0" smtClean="0"/>
              <a:t> Security architecture protect this valuable resource from unauthorized access</a:t>
            </a:r>
          </a:p>
          <a:p>
            <a:pPr>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itchFamily="34" charset="0"/>
              <a:buChar char="•"/>
            </a:pPr>
            <a:r>
              <a:rPr lang="en-US" dirty="0" smtClean="0"/>
              <a:t> </a:t>
            </a:r>
            <a:r>
              <a:rPr lang="en-US" sz="2400" dirty="0" smtClean="0"/>
              <a:t>tend to be highly customizable</a:t>
            </a:r>
          </a:p>
          <a:p>
            <a:pPr>
              <a:buFont typeface="Arial" pitchFamily="34" charset="0"/>
              <a:buChar char="•"/>
            </a:pPr>
            <a:r>
              <a:rPr lang="en-US" sz="2400" dirty="0" smtClean="0"/>
              <a:t> on-going maintenance and management of the application</a:t>
            </a:r>
          </a:p>
          <a:p>
            <a:pPr>
              <a:buFont typeface="Arial" pitchFamily="34" charset="0"/>
              <a:buChar char="•"/>
            </a:pPr>
            <a:r>
              <a:rPr lang="en-US" sz="2400" dirty="0" smtClean="0"/>
              <a:t>providing the logical and physical security</a:t>
            </a:r>
          </a:p>
          <a:p>
            <a:pPr>
              <a:buFont typeface="Arial" pitchFamily="34" charset="0"/>
              <a:buChar char="•"/>
            </a:pPr>
            <a:r>
              <a:rPr lang="en-US" sz="2400" dirty="0" smtClean="0"/>
              <a:t>offering end-user training and support</a:t>
            </a:r>
          </a:p>
          <a:p>
            <a:endParaRPr lang="en-US" dirty="0" smtClean="0"/>
          </a:p>
        </p:txBody>
      </p:sp>
      <p:sp>
        <p:nvSpPr>
          <p:cNvPr id="4" name="Title 1"/>
          <p:cNvSpPr>
            <a:spLocks noGrp="1"/>
          </p:cNvSpPr>
          <p:nvPr>
            <p:ph type="title"/>
          </p:nvPr>
        </p:nvSpPr>
        <p:spPr/>
        <p:txBody>
          <a:bodyPr/>
          <a:lstStyle/>
          <a:p>
            <a:pPr algn="ctr"/>
            <a:r>
              <a:rPr lang="en-US" b="1" i="1" dirty="0" smtClean="0"/>
              <a:t>Traditional Software Model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Software-as-a-Service (</a:t>
            </a:r>
            <a:r>
              <a:rPr lang="en-US" b="1" i="1" dirty="0" err="1" smtClean="0"/>
              <a:t>SaaS</a:t>
            </a:r>
            <a:r>
              <a:rPr lang="en-US" b="1" i="1" dirty="0" smtClean="0"/>
              <a:t>) Model</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sz="2400" dirty="0" smtClean="0"/>
              <a:t> </a:t>
            </a:r>
            <a:r>
              <a:rPr lang="en-US" sz="2000" dirty="0" smtClean="0"/>
              <a:t>based on a recurring subscription fee </a:t>
            </a:r>
          </a:p>
          <a:p>
            <a:pPr algn="just">
              <a:buFont typeface="Arial" pitchFamily="34" charset="0"/>
              <a:buChar char="•"/>
            </a:pPr>
            <a:r>
              <a:rPr lang="en-US" sz="2000" dirty="0" smtClean="0"/>
              <a:t> typically pay as you go model</a:t>
            </a:r>
          </a:p>
          <a:p>
            <a:pPr algn="just">
              <a:buFont typeface="Arial" pitchFamily="34" charset="0"/>
              <a:buChar char="•"/>
            </a:pPr>
            <a:r>
              <a:rPr lang="en-US" sz="2000" dirty="0" smtClean="0"/>
              <a:t> costs are directly aligned with usage</a:t>
            </a:r>
          </a:p>
          <a:p>
            <a:pPr algn="just">
              <a:buFont typeface="Arial" pitchFamily="34" charset="0"/>
              <a:buChar char="•"/>
            </a:pPr>
            <a:r>
              <a:rPr lang="en-US" sz="2000" dirty="0" smtClean="0"/>
              <a:t>does not require any hardware and can run over the existing Internet access infrastructure</a:t>
            </a:r>
          </a:p>
          <a:p>
            <a:pPr algn="just">
              <a:buFont typeface="Arial" pitchFamily="34" charset="0"/>
              <a:buChar char="•"/>
            </a:pPr>
            <a:r>
              <a:rPr lang="en-US" sz="2000" dirty="0" smtClean="0"/>
              <a:t>support, training, infrastructure and security risks- all by </a:t>
            </a:r>
            <a:r>
              <a:rPr lang="en-US" sz="2000" dirty="0" err="1" smtClean="0"/>
              <a:t>SaaS</a:t>
            </a:r>
            <a:r>
              <a:rPr lang="en-US" sz="2000" dirty="0" smtClean="0"/>
              <a:t> vendor</a:t>
            </a:r>
          </a:p>
          <a:p>
            <a:pPr algn="just">
              <a:buFont typeface="Arial" pitchFamily="34" charset="0"/>
              <a:buChar char="•"/>
            </a:pPr>
            <a:r>
              <a:rPr lang="en-US" sz="2000" dirty="0" smtClean="0"/>
              <a:t>provides reserve capacity to handle any spikes in usage, outages or network mishaps and to do this continuously, globally and securely</a:t>
            </a:r>
          </a:p>
          <a:p>
            <a:pPr>
              <a:buNone/>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err="1" smtClean="0"/>
              <a:t>SaaS</a:t>
            </a:r>
            <a:r>
              <a:rPr lang="en-US" b="1" i="1" dirty="0" smtClean="0"/>
              <a:t> vs. ASP(Application Service Provider)</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000" dirty="0" smtClean="0"/>
              <a:t>ASP applications are traditional single-tenant applications but hosted by a third party. They are client-server applications with HTML front ends added to allow remote access to the application.</a:t>
            </a:r>
          </a:p>
          <a:p>
            <a:pPr marL="457200" indent="-457200">
              <a:buFont typeface="+mj-lt"/>
              <a:buAutoNum type="arabicPeriod"/>
            </a:pPr>
            <a:r>
              <a:rPr lang="en-US" sz="2000" dirty="0" smtClean="0"/>
              <a:t>The applications are hosted by third-parties who ordinarily do not have specific application expertise.</a:t>
            </a:r>
          </a:p>
          <a:p>
            <a:pPr marL="457200" indent="-457200">
              <a:buFont typeface="+mj-lt"/>
              <a:buAutoNum type="arabicPeriod"/>
            </a:pPr>
            <a:r>
              <a:rPr lang="en-US" sz="2000" dirty="0" smtClean="0"/>
              <a:t>The applications are not written as net-native applications. As a result, the performance may be poor and application updates are no better than self-managed premise-base applications.</a:t>
            </a:r>
          </a:p>
          <a:p>
            <a:pPr>
              <a:buFont typeface="Arial" pitchFamily="34" charset="0"/>
              <a:buChar char="•"/>
            </a:pPr>
            <a:r>
              <a:rPr lang="en-US" sz="2000" dirty="0" smtClean="0"/>
              <a:t>By comparison, </a:t>
            </a:r>
          </a:p>
          <a:p>
            <a:r>
              <a:rPr lang="en-US" sz="2000" dirty="0" err="1" smtClean="0"/>
              <a:t>SaaS</a:t>
            </a:r>
            <a:r>
              <a:rPr lang="en-US" sz="2000" dirty="0" smtClean="0"/>
              <a:t> applications are </a:t>
            </a:r>
            <a:r>
              <a:rPr lang="en-US" sz="2000" b="1" dirty="0" smtClean="0"/>
              <a:t>multi-tenant applications</a:t>
            </a:r>
            <a:r>
              <a:rPr lang="en-US" sz="2000" dirty="0" smtClean="0"/>
              <a:t>, hosted by a vendor that has all the </a:t>
            </a:r>
            <a:r>
              <a:rPr lang="en-US" sz="2000" b="1" dirty="0" smtClean="0"/>
              <a:t>application expertise </a:t>
            </a:r>
            <a:r>
              <a:rPr lang="en-US" sz="2000" dirty="0" smtClean="0"/>
              <a:t>and they have been designed as </a:t>
            </a:r>
            <a:r>
              <a:rPr lang="en-US" sz="2000" b="1" dirty="0" smtClean="0"/>
              <a:t>net-native applications </a:t>
            </a:r>
            <a:r>
              <a:rPr lang="en-US" sz="2000" dirty="0" smtClean="0"/>
              <a:t>that get updated on an on-going basis.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pter 6-OS">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Chapter 6-O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32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3200" b="0" i="0" u="none" strike="noStrike" cap="none" normalizeH="0" baseline="0" smtClean="0">
            <a:ln>
              <a:noFill/>
            </a:ln>
            <a:solidFill>
              <a:schemeClr val="tx1"/>
            </a:solidFill>
            <a:effectLst/>
            <a:latin typeface="Times" charset="0"/>
          </a:defRPr>
        </a:defPPr>
      </a:lstStyle>
    </a:lnDef>
  </a:objectDefaults>
  <a:extraClrSchemeLst>
    <a:extraClrScheme>
      <a:clrScheme name="Chapter 6-O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hapter 6-O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hapter 6-O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 6-OS 4">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hapter 6-OS 5">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hapter 6-OS 6">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hapter 6-OS 7">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ECB6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1596</TotalTime>
  <Words>1990</Words>
  <Application>Microsoft Office PowerPoint</Application>
  <PresentationFormat>On-screen Show (4:3)</PresentationFormat>
  <Paragraphs>239</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Chapter 6-OS</vt:lpstr>
      <vt:lpstr>    Software as a Service(SaaS)   </vt:lpstr>
      <vt:lpstr>SaaS Definition</vt:lpstr>
      <vt:lpstr>SaaS Definition</vt:lpstr>
      <vt:lpstr>SaaS Definition</vt:lpstr>
      <vt:lpstr>Example</vt:lpstr>
      <vt:lpstr>Traditional Software Model</vt:lpstr>
      <vt:lpstr>Traditional Software Model</vt:lpstr>
      <vt:lpstr>Software-as-a-Service (SaaS) Model</vt:lpstr>
      <vt:lpstr>SaaS vs. ASP(Application Service Provider)</vt:lpstr>
      <vt:lpstr>SaaS Categories</vt:lpstr>
      <vt:lpstr>Evolution of SaaS</vt:lpstr>
      <vt:lpstr>SaaS Key Characteristics</vt:lpstr>
      <vt:lpstr>SaaS other Characteristics</vt:lpstr>
      <vt:lpstr>Advantages of SaaS</vt:lpstr>
      <vt:lpstr>Advantages of SaaS</vt:lpstr>
      <vt:lpstr>Disadvantages of SaaS</vt:lpstr>
      <vt:lpstr>  Challeges of SaaS</vt:lpstr>
      <vt:lpstr>Scalability &amp; Elasticity</vt:lpstr>
      <vt:lpstr>Dynamic Provisioning</vt:lpstr>
      <vt:lpstr>Dynamic Provisioning</vt:lpstr>
      <vt:lpstr>Dynamic Provisioning</vt:lpstr>
      <vt:lpstr>Dynamic Provisioning</vt:lpstr>
      <vt:lpstr>Multi-tenant Design</vt:lpstr>
      <vt:lpstr>Existing SaaS Maturity Models</vt:lpstr>
      <vt:lpstr>SaaS Simple Maturity Model (Microsoft, 2006)</vt:lpstr>
      <vt:lpstr>SaaS Simple Maturity Model: Four Levels</vt:lpstr>
      <vt:lpstr>Level 1: Ad Hoc/Custom</vt:lpstr>
      <vt:lpstr>Level 2: Configurable</vt:lpstr>
      <vt:lpstr>Level 3: Configurable &amp; Multi-Tenant-Efficient</vt:lpstr>
      <vt:lpstr>Level 4: Scalable,Configurable,  Multi-Tenant-Efficient</vt:lpstr>
      <vt:lpstr>Summary</vt:lpstr>
      <vt:lpstr>SaaS Maturity Model (Forrester, 2008)</vt:lpstr>
      <vt:lpstr>SaaS Maturity Model (Forrester, 2008)</vt:lpstr>
      <vt:lpstr>Level 0: Outsourcing</vt:lpstr>
      <vt:lpstr>Level 1: Manual ASP</vt:lpstr>
      <vt:lpstr>Level 2: Industrial ASP</vt:lpstr>
      <vt:lpstr>Level 3: Single-app SaaS</vt:lpstr>
      <vt:lpstr>Level 4: Business-domain SaaS</vt:lpstr>
      <vt:lpstr>Level 5: Dynamic Business-domain Apps-as-a-Service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Web-Service and Cloud Computing</dc:title>
  <dc:creator>Administrator</dc:creator>
  <cp:lastModifiedBy>Administrator</cp:lastModifiedBy>
  <cp:revision>243</cp:revision>
  <dcterms:created xsi:type="dcterms:W3CDTF">2016-12-30T05:26:25Z</dcterms:created>
  <dcterms:modified xsi:type="dcterms:W3CDTF">2019-02-19T04:15:41Z</dcterms:modified>
</cp:coreProperties>
</file>