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3"/>
    <p:sldId id="257" r:id="rId4"/>
    <p:sldId id="258" r:id="rId5"/>
    <p:sldId id="278" r:id="rId6"/>
    <p:sldId id="270" r:id="rId7"/>
    <p:sldId id="260" r:id="rId8"/>
    <p:sldId id="265" r:id="rId9"/>
    <p:sldId id="279" r:id="rId10"/>
    <p:sldId id="276" r:id="rId11"/>
    <p:sldId id="261" r:id="rId12"/>
    <p:sldId id="280" r:id="rId13"/>
    <p:sldId id="281" r:id="rId14"/>
    <p:sldId id="283" r:id="rId15"/>
    <p:sldId id="263" r:id="rId16"/>
    <p:sldId id="26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1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9525" y="-3175"/>
            <a:ext cx="9153525" cy="6861175"/>
          </a:xfrm>
          <a:prstGeom prst="rect">
            <a:avLst/>
          </a:prstGeom>
          <a:noFill/>
          <a:ln w="9525">
            <a:noFill/>
          </a:ln>
        </p:spPr>
      </p:pic>
      <p:sp>
        <p:nvSpPr>
          <p:cNvPr id="2051" name="Rectangle 3"/>
          <p:cNvSpPr>
            <a:spLocks noGrp="1" noChangeArrowheads="1"/>
          </p:cNvSpPr>
          <p:nvPr>
            <p:ph type="ctrTitle"/>
          </p:nvPr>
        </p:nvSpPr>
        <p:spPr>
          <a:xfrm>
            <a:off x="1547813" y="1125538"/>
            <a:ext cx="6908800"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1547813" y="2351088"/>
            <a:ext cx="6913562"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A85197EB-B0E5-4A56-88B5-16053B0CE4EB}" type="datetimeFigureOut">
              <a:rPr lang="en-US" smtClean="0"/>
            </a:fld>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D8D08CBA-A791-4F60-975F-37D5BE86676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A85197EB-B0E5-4A56-88B5-16053B0CE4EB}"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D8D08CBA-A791-4F60-975F-37D5BE86676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A85197EB-B0E5-4A56-88B5-16053B0CE4EB}"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D8D08CBA-A791-4F60-975F-37D5BE86676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A85197EB-B0E5-4A56-88B5-16053B0CE4EB}"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D8D08CBA-A791-4F60-975F-37D5BE86676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A85197EB-B0E5-4A56-88B5-16053B0CE4EB}"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D8D08CBA-A791-4F60-975F-37D5BE86676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A85197EB-B0E5-4A56-88B5-16053B0CE4EB}"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D8D08CBA-A791-4F60-975F-37D5BE86676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A85197EB-B0E5-4A56-88B5-16053B0CE4EB}"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D8D08CBA-A791-4F60-975F-37D5BE86676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A85197EB-B0E5-4A56-88B5-16053B0CE4EB}"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D8D08CBA-A791-4F60-975F-37D5BE86676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A85197EB-B0E5-4A56-88B5-16053B0CE4EB}"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D8D08CBA-A791-4F60-975F-37D5BE86676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A85197EB-B0E5-4A56-88B5-16053B0CE4EB}"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D8D08CBA-A791-4F60-975F-37D5BE86676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A85197EB-B0E5-4A56-88B5-16053B0CE4EB}"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D8D08CBA-A791-4F60-975F-37D5BE86676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6"/>
          <p:cNvPicPr>
            <a:picLocks noChangeAspect="1"/>
          </p:cNvPicPr>
          <p:nvPr/>
        </p:nvPicPr>
        <p:blipFill>
          <a:blip r:embed="rId12"/>
          <a:stretch>
            <a:fillRect/>
          </a:stretch>
        </p:blipFill>
        <p:spPr>
          <a:xfrm>
            <a:off x="0" y="0"/>
            <a:ext cx="9148763" cy="6861175"/>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A85197EB-B0E5-4A56-88B5-16053B0CE4EB}" type="datetimeFigureOut">
              <a:rPr lang="en-US" smtClean="0"/>
            </a:fld>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D8D08CBA-A791-4F60-975F-37D5BE86676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altLang="en-US" sz="4000" b="1" dirty="0">
                <a:latin typeface="Times New Roman" panose="02020603050405020304" pitchFamily="18" charset="0"/>
                <a:cs typeface="Times New Roman" panose="02020603050405020304" pitchFamily="18" charset="0"/>
              </a:rPr>
              <a:t>OPEN NEBULA </a:t>
            </a:r>
            <a:endParaRPr lang="en-IN" alt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fontScale="25000"/>
          </a:bodyPr>
          <a:lstStyle/>
          <a:p>
            <a:r>
              <a:rPr lang="en-IN" altLang="en-US" sz="7200" dirty="0" smtClean="0"/>
              <a:t>prepared by</a:t>
            </a:r>
            <a:endParaRPr lang="en-US" sz="7200" dirty="0" smtClean="0"/>
          </a:p>
          <a:p>
            <a:r>
              <a:rPr lang="en-IN" altLang="en-US" sz="6600" b="1" dirty="0" smtClean="0"/>
              <a:t>HET UPADHYAY(17012011060)</a:t>
            </a:r>
            <a:endParaRPr lang="en-US" sz="6600" b="1" dirty="0" smtClean="0"/>
          </a:p>
          <a:p>
            <a:r>
              <a:rPr lang="en-IN" altLang="en-US" sz="6600" b="1" dirty="0" smtClean="0"/>
              <a:t>DHARMAY SUREJA(17012011056)</a:t>
            </a:r>
            <a:endParaRPr lang="en-IN" altLang="en-US" sz="6600" b="1" dirty="0" smtClean="0"/>
          </a:p>
          <a:p>
            <a:r>
              <a:rPr lang="en-IN" altLang="en-US" sz="6600" b="1" dirty="0" smtClean="0"/>
              <a:t>SHUBHAM SEDANI(17012011048)</a:t>
            </a:r>
            <a:endParaRPr lang="en-IN" altLang="en-US" sz="6600" b="1" dirty="0" smtClean="0"/>
          </a:p>
          <a:p>
            <a:endParaRPr lang="en-US" dirty="0" smtClean="0"/>
          </a:p>
          <a:p>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anose="05000000000000000000" charset="0"/>
              <a:buChar char="Ø"/>
            </a:pPr>
            <a:r>
              <a:rPr lang="en-IN" altLang="en-US" dirty="0">
                <a:latin typeface="Times New Roman" panose="02020603050405020304" pitchFamily="18" charset="0"/>
                <a:cs typeface="Times New Roman" panose="02020603050405020304" pitchFamily="18" charset="0"/>
              </a:rPr>
              <a:t>Common template</a:t>
            </a:r>
            <a:endParaRPr lang="en-IN" altLang="en-US" dirty="0">
              <a:latin typeface="Times New Roman" panose="02020603050405020304" pitchFamily="18" charset="0"/>
              <a:cs typeface="Times New Roman" panose="02020603050405020304" pitchFamily="18" charset="0"/>
            </a:endParaRPr>
          </a:p>
          <a:p>
            <a:pPr marL="0" indent="0">
              <a:buNone/>
            </a:pPr>
            <a:r>
              <a:rPr lang="en-IN" altLang="en-US" dirty="0">
                <a:latin typeface="Times New Roman" panose="02020603050405020304" pitchFamily="18" charset="0"/>
                <a:cs typeface="Times New Roman" panose="02020603050405020304" pitchFamily="18" charset="0"/>
              </a:rPr>
              <a:t>• Richer attributes for local deployment • Specific section for each cloud provider with lmited attributes</a:t>
            </a:r>
            <a:endParaRPr lang="en-IN" altLang="en-US"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IN" altLang="en-US" dirty="0">
                <a:latin typeface="Times New Roman" panose="02020603050405020304" pitchFamily="18" charset="0"/>
                <a:cs typeface="Times New Roman" panose="02020603050405020304" pitchFamily="18" charset="0"/>
              </a:rPr>
              <a:t>Image Management</a:t>
            </a:r>
            <a:endParaRPr lang="en-IN" altLang="en-US" dirty="0">
              <a:latin typeface="Times New Roman" panose="02020603050405020304" pitchFamily="18" charset="0"/>
              <a:cs typeface="Times New Roman" panose="02020603050405020304" pitchFamily="18" charset="0"/>
            </a:endParaRPr>
          </a:p>
          <a:p>
            <a:pPr marL="0" indent="0">
              <a:buNone/>
            </a:pPr>
            <a:r>
              <a:rPr lang="en-IN" altLang="en-US" dirty="0">
                <a:latin typeface="Times New Roman" panose="02020603050405020304" pitchFamily="18" charset="0"/>
                <a:cs typeface="Times New Roman" panose="02020603050405020304" pitchFamily="18" charset="0"/>
              </a:rPr>
              <a:t>• Need to preregister images in S3 / Drives API • Checkpointing not allowed: no migration • Different possibilities: EC2 1 image</a:t>
            </a:r>
            <a:endParaRPr lang="en-IN" alt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smtClean="0"/>
              <a:t>Advantages  </a:t>
            </a:r>
            <a:r>
              <a:rPr lang="en-IN" altLang="en-US" dirty="0" smtClean="0"/>
              <a:t>o</a:t>
            </a:r>
            <a:r>
              <a:rPr lang="en-US" dirty="0" smtClean="0"/>
              <a:t>f  </a:t>
            </a:r>
            <a:r>
              <a:rPr lang="en-IN" altLang="en-US" dirty="0" smtClean="0"/>
              <a:t>open nebula</a:t>
            </a:r>
            <a:endParaRPr lang="en-IN" alt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Advantages of open nebula</a:t>
            </a:r>
            <a:endParaRPr lang="en-IN" altLang="en-US"/>
          </a:p>
        </p:txBody>
      </p:sp>
      <p:sp>
        <p:nvSpPr>
          <p:cNvPr id="3" name="Content Placeholder 2"/>
          <p:cNvSpPr>
            <a:spLocks noGrp="1"/>
          </p:cNvSpPr>
          <p:nvPr>
            <p:ph idx="1"/>
          </p:nvPr>
        </p:nvSpPr>
        <p:spPr/>
        <p:txBody>
          <a:bodyPr/>
          <a:p>
            <a:pPr>
              <a:buFont typeface="Arial" panose="020B0604020202020204" pitchFamily="34" charset="0"/>
              <a:buChar char="•"/>
            </a:pPr>
            <a:r>
              <a:rPr lang="en-IN" altLang="en-US" sz="2000"/>
              <a:t> </a:t>
            </a:r>
            <a:r>
              <a:rPr lang="en-US" sz="2000"/>
              <a:t>It is 100 per cent open source and offers all the features in one edition.</a:t>
            </a:r>
            <a:endParaRPr lang="en-US" sz="2000"/>
          </a:p>
          <a:p>
            <a:pPr>
              <a:buFont typeface="Arial" panose="020B0604020202020204" pitchFamily="34" charset="0"/>
              <a:buChar char="•"/>
            </a:pPr>
            <a:r>
              <a:rPr lang="en-US" sz="2000"/>
              <a:t>It provides control via the command line or Web interface, which is ideal for a variety of user groups and needs.</a:t>
            </a:r>
            <a:endParaRPr lang="en-US" sz="2000"/>
          </a:p>
          <a:p>
            <a:pPr>
              <a:buFont typeface="Arial" panose="020B0604020202020204" pitchFamily="34" charset="0"/>
              <a:buChar char="•"/>
            </a:pPr>
            <a:r>
              <a:rPr lang="en-US" sz="2000"/>
              <a:t>OpenNebula is available for all major Linux distributions, thus simplifying installation.</a:t>
            </a:r>
            <a:endParaRPr lang="en-US" sz="2000"/>
          </a:p>
          <a:p>
            <a:pPr>
              <a:buFont typeface="Arial" panose="020B0604020202020204" pitchFamily="34" charset="0"/>
              <a:buChar char="•"/>
            </a:pPr>
            <a:r>
              <a:rPr lang="en-US" sz="2000"/>
              <a:t>The long-term use of OpenNebula in large scale production environments has proven its stability and flexibility.</a:t>
            </a:r>
            <a:endParaRPr lang="en-US" sz="2000"/>
          </a:p>
          <a:p>
            <a:pPr>
              <a:buFont typeface="Arial" panose="020B0604020202020204" pitchFamily="34" charset="0"/>
              <a:buChar char="•"/>
            </a:pPr>
            <a:r>
              <a:rPr lang="en-US" sz="2000"/>
              <a:t>OpenNebula is interoperable and supports OCCI (Open Cloud Computing Interface) and AWS (Amazon Web Services)</a:t>
            </a:r>
            <a:endParaRPr 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Advantages of open nebula</a:t>
            </a:r>
            <a:endParaRPr lang="en-IN" altLang="en-US"/>
          </a:p>
        </p:txBody>
      </p:sp>
      <p:pic>
        <p:nvPicPr>
          <p:cNvPr id="4" name="Content Placeholder 3" descr="Screenshot (44)"/>
          <p:cNvPicPr>
            <a:picLocks noChangeAspect="1"/>
          </p:cNvPicPr>
          <p:nvPr>
            <p:ph idx="1"/>
          </p:nvPr>
        </p:nvPicPr>
        <p:blipFill>
          <a:blip r:embed="rId1"/>
          <a:stretch>
            <a:fillRect/>
          </a:stretch>
        </p:blipFill>
        <p:spPr>
          <a:xfrm>
            <a:off x="457200" y="1338580"/>
            <a:ext cx="8229600" cy="46247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key feature of open nebula</a:t>
            </a:r>
            <a:endParaRPr lang="en-IN" altLang="en-US"/>
          </a:p>
        </p:txBody>
      </p:sp>
      <p:sp>
        <p:nvSpPr>
          <p:cNvPr id="3" name="Content Placeholder 2"/>
          <p:cNvSpPr>
            <a:spLocks noGrp="1"/>
          </p:cNvSpPr>
          <p:nvPr>
            <p:ph idx="1"/>
          </p:nvPr>
        </p:nvSpPr>
        <p:spPr/>
        <p:txBody>
          <a:bodyPr/>
          <a:p>
            <a:r>
              <a:rPr lang="en-US" sz="1600"/>
              <a:t>OpenNebula offers powerful user security management,which make use of pluggable Auth Subsystem for authentication and authorization of requests. It also supports the authentication based on passwords, ssh rsa keypairs, X509 certificates or LDAP. </a:t>
            </a:r>
            <a:endParaRPr lang="en-US" sz="1600"/>
          </a:p>
          <a:p>
            <a:r>
              <a:rPr lang="en-US" sz="1600"/>
              <a:t>OpenNebula supports groups and ACLs (Access Control Lists).Groups allow administrators to isolate users and their resources from one another, while OpenNebula's implementation of ACLs allow cloud administrators to permit or deny operations for users and groups. </a:t>
            </a:r>
            <a:endParaRPr lang="en-US" sz="1600"/>
          </a:p>
          <a:p>
            <a:r>
              <a:rPr lang="en-US" sz="1600"/>
              <a:t>On-demand Provision of Virtual Data Centers(VDC) is the yet another feature which Open Nebula offers.A Virtual Data Centers (VDC) is a fully-isolated virtual infrastructure environment where a group of users, under the control of the VDC administrator, can create and manage compute, storage and networking capacity . </a:t>
            </a:r>
            <a:endParaRPr lang="en-US" sz="1600"/>
          </a:p>
          <a:p>
            <a:r>
              <a:rPr lang="en-US" sz="1600"/>
              <a:t>Advanced Control of Virtual Infrastructure by use of Image/Template repository subsystem with catalog and complete functionality for VM image/template management.OpenNebula offers full control of VM instance life-cycle and complete functionality for VM instance management </a:t>
            </a:r>
            <a:endParaRPr lang="en-US" sz="1600"/>
          </a:p>
          <a:p>
            <a:r>
              <a:rPr lang="en-US" sz="1600"/>
              <a:t>Effective monitoring of Virtual Infrastructure using configurable System Usage Statistics like OpenNebula Watch utility to visualize and report resource usage. OpenNebula allows for the automatic configuration of VMs which supports wide range of guest operating system including Microsoft Windows and Linux</a:t>
            </a:r>
            <a:endParaRPr lang="en-US"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a:bodyPr>
          <a:lstStyle/>
          <a:p>
            <a:endParaRPr lang="en-US" dirty="0" smtClean="0"/>
          </a:p>
          <a:p>
            <a:pPr algn="just"/>
            <a:r>
              <a:rPr lang="en-US" sz="2600" dirty="0">
                <a:latin typeface="Times New Roman" panose="02020603050405020304" pitchFamily="18" charset="0"/>
                <a:cs typeface="Times New Roman" panose="02020603050405020304" pitchFamily="18" charset="0"/>
              </a:rPr>
              <a:t>OpenNebula is a simple, feature-rich and flexible solution for the management of virtualised data centres. It enables private, public and hybrid clouds. Here are a few facts about this solution.</a:t>
            </a:r>
            <a:endParaRPr lang="en-US" sz="2600" dirty="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OpenNebula is an open source cloud middleware solution that manages heterogeneous distributed data centre infrastructures. It is designed to be a simple but feature-rich, production-ready, customisable solution to build and manage enterprise clouds—simple to install, update and operate by the administrators; and simple to use by end users. OpenNebula combines existing virtualisation technologies with advanced features for multi-tenancy, automated provisioning and elasticity. A built-in virtual network manager maps virtual networks to physical networks. Distributions such as Ubuntu and Red Hat Enterprise Linux have already integrated OpenNebula. As you’ll learn in this article, you can set up OpenNebula by installing a few packages and performing some cursory configurations. OpenNebula supports Xen, KVM and VMware hypervisors</a:t>
            </a:r>
            <a:endParaRPr lang="en-US" sz="2600" dirty="0">
              <a:latin typeface="Times New Roman" panose="02020603050405020304" pitchFamily="18" charset="0"/>
              <a:cs typeface="Times New Roman" panose="02020603050405020304" pitchFamily="18" charset="0"/>
            </a:endParaRPr>
          </a:p>
          <a:p>
            <a:endParaRPr lang="en-US" dirty="0"/>
          </a:p>
        </p:txBody>
      </p:sp>
      <p:sp>
        <p:nvSpPr>
          <p:cNvPr id="3" name="Title 2"/>
          <p:cNvSpPr>
            <a:spLocks noGrp="1"/>
          </p:cNvSpPr>
          <p:nvPr>
            <p:ph type="title"/>
          </p:nvPr>
        </p:nvSpPr>
        <p:spPr/>
        <p:txBody>
          <a:bodyPr/>
          <a:lstStyle/>
          <a:p>
            <a:r>
              <a:rPr lang="en-US" dirty="0" smtClean="0"/>
              <a:t>Conclusion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93065" lvl="1" indent="0">
              <a:buNone/>
            </a:pPr>
            <a:endParaRPr lang="en-US" sz="5400" b="1" dirty="0" smtClean="0"/>
          </a:p>
          <a:p>
            <a:pPr marL="393065" lvl="1" indent="0">
              <a:buNone/>
            </a:pPr>
            <a:r>
              <a:rPr lang="en-US" sz="5400" b="1" dirty="0" smtClean="0"/>
              <a:t>    THANK YOU !!!</a:t>
            </a:r>
            <a:endParaRPr lang="en-US" sz="5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Introduction</a:t>
            </a:r>
            <a:endParaRPr lang="en-US" dirty="0" smtClean="0">
              <a:latin typeface="Times New Roman" panose="02020603050405020304" pitchFamily="18" charset="0"/>
              <a:cs typeface="Times New Roman" panose="02020603050405020304" pitchFamily="18" charset="0"/>
            </a:endParaRPr>
          </a:p>
          <a:p>
            <a:r>
              <a:rPr lang="en-IN" altLang="en-US" dirty="0" smtClean="0">
                <a:latin typeface="Times New Roman" panose="02020603050405020304" pitchFamily="18" charset="0"/>
                <a:cs typeface="Times New Roman" panose="02020603050405020304" pitchFamily="18" charset="0"/>
              </a:rPr>
              <a:t>service provide by open nebula</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Architecture</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Advantages</a:t>
            </a:r>
            <a:endParaRPr lang="en-US" dirty="0" smtClean="0">
              <a:latin typeface="Times New Roman" panose="02020603050405020304" pitchFamily="18" charset="0"/>
              <a:cs typeface="Times New Roman" panose="02020603050405020304" pitchFamily="18" charset="0"/>
            </a:endParaRPr>
          </a:p>
          <a:p>
            <a:r>
              <a:rPr lang="en-IN" altLang="en-US" dirty="0" smtClean="0">
                <a:latin typeface="Times New Roman" panose="02020603050405020304" pitchFamily="18" charset="0"/>
                <a:cs typeface="Times New Roman" panose="02020603050405020304" pitchFamily="18" charset="0"/>
              </a:rPr>
              <a:t>key  features of open nebula</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Conclusion</a:t>
            </a:r>
            <a:endParaRPr lang="en-US" dirty="0" smtClean="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smtClean="0"/>
              <a:t>CONTENT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What is  </a:t>
            </a:r>
            <a:r>
              <a:rPr lang="en-IN" altLang="en-US" dirty="0" smtClean="0">
                <a:latin typeface="Times New Roman" panose="02020603050405020304" pitchFamily="18" charset="0"/>
                <a:cs typeface="Times New Roman" panose="02020603050405020304" pitchFamily="18" charset="0"/>
              </a:rPr>
              <a:t>open nebula</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buFont typeface="Wingdings" panose="05000000000000000000" charset="0"/>
              <a:buChar char="§"/>
            </a:pPr>
            <a:r>
              <a:rPr lang="en-US"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OpenNebula is a cloud computing platform for managing heterogeneous distributed data center infrastructures. The OpenNebula platform manages a data center's virtual infrastructure to build private, public and hybrid implementations of infrastructure as a service.</a:t>
            </a: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charset="0"/>
              <a:buChar char="§"/>
            </a:pPr>
            <a:r>
              <a:rPr lang="en-US" sz="2000" dirty="0" smtClean="0">
                <a:latin typeface="Times New Roman" panose="02020603050405020304" pitchFamily="18" charset="0"/>
                <a:cs typeface="Times New Roman" panose="02020603050405020304" pitchFamily="18" charset="0"/>
              </a:rPr>
              <a:t>  OpenNebula is free and open-source software, subject to the requirements    of the Apache License version 2.</a:t>
            </a:r>
            <a:endParaRPr lang="en-US" sz="2000" dirty="0" smtClean="0">
              <a:latin typeface="Times New Roman" panose="02020603050405020304" pitchFamily="18" charset="0"/>
              <a:cs typeface="Times New Roman" panose="02020603050405020304" pitchFamily="18" charset="0"/>
            </a:endParaRPr>
          </a:p>
          <a:p>
            <a:pPr marL="109855" indent="0">
              <a:buFont typeface="Wingdings" panose="05000000000000000000" charset="0"/>
              <a:buNone/>
            </a:pPr>
            <a:endParaRPr lang="en-US" sz="2000" dirty="0" smtClean="0">
              <a:latin typeface="Times New Roman" panose="02020603050405020304" pitchFamily="18" charset="0"/>
              <a:cs typeface="Times New Roman" panose="02020603050405020304" pitchFamily="18" charset="0"/>
            </a:endParaRPr>
          </a:p>
          <a:p>
            <a:pPr marL="109855" indent="0">
              <a:buNone/>
            </a:pPr>
            <a:endParaRPr lang="en-US" sz="2000" dirty="0" smtClean="0">
              <a:latin typeface="Times New Roman" panose="02020603050405020304" pitchFamily="18" charset="0"/>
              <a:cs typeface="Times New Roman" panose="02020603050405020304" pitchFamily="18" charset="0"/>
            </a:endParaRPr>
          </a:p>
          <a:p>
            <a:pPr marL="109855" indent="0">
              <a:buNone/>
            </a:pPr>
            <a:endParaRPr lang="en-US" sz="2000" dirty="0" smtClean="0">
              <a:latin typeface="Times New Roman" panose="02020603050405020304" pitchFamily="18" charset="0"/>
              <a:cs typeface="Times New Roman" panose="02020603050405020304" pitchFamily="18" charset="0"/>
            </a:endParaRPr>
          </a:p>
          <a:p>
            <a:pPr marL="109855" indent="0">
              <a:buNone/>
            </a:pPr>
            <a:endParaRPr lang="en-US" dirty="0" smtClean="0"/>
          </a:p>
          <a:p>
            <a:pPr marL="109855" indent="0">
              <a:buNone/>
            </a:pPr>
            <a:endParaRPr lang="en-US" dirty="0"/>
          </a:p>
        </p:txBody>
      </p:sp>
      <p:sp>
        <p:nvSpPr>
          <p:cNvPr id="3" name="Title 2"/>
          <p:cNvSpPr>
            <a:spLocks noGrp="1"/>
          </p:cNvSpPr>
          <p:nvPr>
            <p:ph type="title"/>
          </p:nvPr>
        </p:nvSpPr>
        <p:spPr/>
        <p:txBody>
          <a:bodyPr/>
          <a:lstStyle/>
          <a:p>
            <a:r>
              <a:rPr lang="en-US" dirty="0" smtClean="0"/>
              <a:t>INTRODUCTION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HISTORY  OF OPEN NEBULA</a:t>
            </a:r>
            <a:endParaRPr lang="en-IN" altLang="en-US"/>
          </a:p>
        </p:txBody>
      </p:sp>
      <p:sp>
        <p:nvSpPr>
          <p:cNvPr id="3" name="Content Placeholder 2"/>
          <p:cNvSpPr>
            <a:spLocks noGrp="1"/>
          </p:cNvSpPr>
          <p:nvPr>
            <p:ph idx="1"/>
          </p:nvPr>
        </p:nvSpPr>
        <p:spPr/>
        <p:txBody>
          <a:bodyPr/>
          <a:p>
            <a:r>
              <a:rPr lang="en-US" sz="1800"/>
              <a:t>The OpenNebula Project was started as a research venture in 2005 by Ignacio M. Llorente and Ruben S. Montero. The first public release of the software occurred in 2008. The goals of the research were to create efficient solutions[buzzword] for managing virtual machines on distributed infrastructures. It was also important that these solutions[buzzword] had the ability to scale at high levels. Open-source development and an active community of developers have since helped mature the project. As the project matured it began to become more and more adopted and in March 2010 the primary writers of the project founded C12G Labs, now known as OpenNebula Systems, which provides value-added professional services to enterprises adopting or utilizing OpenNebula</a:t>
            </a:r>
            <a:endParaRPr 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pPr>
              <a:buFont typeface="Arial" panose="020B0604020202020204" pitchFamily="34" charset="0"/>
              <a:buChar char="•"/>
            </a:pPr>
            <a:r>
              <a:rPr lang="en-IN" altLang="en-US"/>
              <a:t>Virtualization and Cloud Management on KVM</a:t>
            </a:r>
            <a:endParaRPr lang="en-IN" altLang="en-US"/>
          </a:p>
          <a:p>
            <a:pPr marL="109855" indent="0">
              <a:buFont typeface="Wingdings" panose="05000000000000000000" charset="0"/>
              <a:buNone/>
            </a:pPr>
            <a:r>
              <a:rPr lang="en-IN" altLang="en-US"/>
              <a:t> </a:t>
            </a:r>
            <a:endParaRPr lang="en-IN" altLang="en-US"/>
          </a:p>
          <a:p>
            <a:pPr>
              <a:buFont typeface="Arial" panose="020B0604020202020204" pitchFamily="34" charset="0"/>
              <a:buChar char="•"/>
            </a:pPr>
            <a:r>
              <a:rPr lang="en-IN" altLang="en-US"/>
              <a:t>  Design the Cloud Architecture</a:t>
            </a:r>
            <a:endParaRPr lang="en-IN" altLang="en-US"/>
          </a:p>
          <a:p>
            <a:pPr>
              <a:buFont typeface="Arial" panose="020B0604020202020204" pitchFamily="34" charset="0"/>
              <a:buChar char="•"/>
            </a:pPr>
            <a:endParaRPr lang="en-IN" altLang="en-US"/>
          </a:p>
          <a:p>
            <a:pPr>
              <a:buFont typeface="Arial" panose="020B0604020202020204" pitchFamily="34" charset="0"/>
              <a:buChar char="•"/>
            </a:pPr>
            <a:r>
              <a:rPr lang="en-IN" altLang="en-US"/>
              <a:t> VDC -multitedancy</a:t>
            </a:r>
            <a:endParaRPr lang="en-IN" altLang="en-US"/>
          </a:p>
          <a:p>
            <a:pPr>
              <a:buFont typeface="Arial" panose="020B0604020202020204" pitchFamily="34" charset="0"/>
              <a:buChar char="•"/>
            </a:pPr>
            <a:endParaRPr lang="en-IN" altLang="en-US"/>
          </a:p>
          <a:p>
            <a:pPr>
              <a:buFont typeface="Arial" panose="020B0604020202020204" pitchFamily="34" charset="0"/>
              <a:buChar char="•"/>
            </a:pPr>
            <a:r>
              <a:rPr lang="en-IN" altLang="en-US"/>
              <a:t>simple cloud and gui provider</a:t>
            </a:r>
            <a:endParaRPr lang="en-IN" altLang="en-US"/>
          </a:p>
          <a:p>
            <a:pPr>
              <a:buFont typeface="Arial" panose="020B0604020202020204" pitchFamily="34" charset="0"/>
              <a:buChar char="•"/>
            </a:pPr>
            <a:endParaRPr lang="en-IN" altLang="en-US"/>
          </a:p>
          <a:p>
            <a:pPr>
              <a:buFont typeface="Arial" panose="020B0604020202020204" pitchFamily="34" charset="0"/>
              <a:buChar char="•"/>
            </a:pPr>
            <a:endParaRPr lang="en-IN" altLang="en-US"/>
          </a:p>
          <a:p>
            <a:pPr>
              <a:buFont typeface="Arial" panose="020B0604020202020204" pitchFamily="34" charset="0"/>
              <a:buChar char="•"/>
            </a:pPr>
            <a:endParaRPr lang="en-IN" altLang="en-US"/>
          </a:p>
        </p:txBody>
      </p:sp>
      <p:sp>
        <p:nvSpPr>
          <p:cNvPr id="3" name="Title 2"/>
          <p:cNvSpPr>
            <a:spLocks noGrp="1"/>
          </p:cNvSpPr>
          <p:nvPr>
            <p:ph type="title"/>
          </p:nvPr>
        </p:nvSpPr>
        <p:spPr/>
        <p:txBody>
          <a:bodyPr/>
          <a:p>
            <a:r>
              <a:rPr lang="en-IN" altLang="en-US"/>
              <a:t>functionalities of open nebula</a:t>
            </a:r>
            <a:endParaRPr lang="en-I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BFB11"/>
            </a:gs>
            <a:gs pos="100000">
              <a:srgbClr val="838309"/>
            </a:gs>
          </a:gsLst>
          <a:lin scaled="0"/>
        </a:gra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Amazon EC2 Query</a:t>
            </a:r>
            <a:endParaRPr lang="en-US" dirty="0" smtClean="0">
              <a:latin typeface="Times New Roman" panose="02020603050405020304" pitchFamily="18" charset="0"/>
              <a:cs typeface="Times New Roman" panose="02020603050405020304" pitchFamily="18" charset="0"/>
            </a:endParaRPr>
          </a:p>
          <a:p>
            <a:r>
              <a:rPr lang="en-IN" altLang="en-US" dirty="0" smtClean="0">
                <a:latin typeface="Times New Roman" panose="02020603050405020304" pitchFamily="18" charset="0"/>
                <a:cs typeface="Times New Roman" panose="02020603050405020304" pitchFamily="18" charset="0"/>
              </a:rPr>
              <a:t>storage</a:t>
            </a:r>
            <a:endParaRPr lang="en-US" dirty="0" smtClean="0">
              <a:latin typeface="Times New Roman" panose="02020603050405020304" pitchFamily="18" charset="0"/>
              <a:cs typeface="Times New Roman" panose="02020603050405020304" pitchFamily="18" charset="0"/>
            </a:endParaRPr>
          </a:p>
          <a:p>
            <a:r>
              <a:rPr lang="en-IN" altLang="en-US" dirty="0" smtClean="0">
                <a:latin typeface="Times New Roman" panose="02020603050405020304" pitchFamily="18" charset="0"/>
                <a:cs typeface="Times New Roman" panose="02020603050405020304" pitchFamily="18" charset="0"/>
              </a:rPr>
              <a:t>multi tedancy</a:t>
            </a:r>
            <a:endParaRPr lang="en-US" dirty="0" smtClean="0">
              <a:latin typeface="Times New Roman" panose="02020603050405020304" pitchFamily="18" charset="0"/>
              <a:cs typeface="Times New Roman" panose="02020603050405020304" pitchFamily="18" charset="0"/>
            </a:endParaRPr>
          </a:p>
          <a:p>
            <a:r>
              <a:rPr lang="en-IN" altLang="en-US" dirty="0" smtClean="0">
                <a:latin typeface="Times New Roman" panose="02020603050405020304" pitchFamily="18" charset="0"/>
                <a:cs typeface="Times New Roman" panose="02020603050405020304" pitchFamily="18" charset="0"/>
              </a:rPr>
              <a:t>vm-ware  vCenter</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Enterprise-Grade Infrastructure In The Cloud Age</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Open Cloud Computing Interface</a:t>
            </a:r>
            <a:endParaRPr lang="en-US" dirty="0" smtClean="0">
              <a:latin typeface="Times New Roman" panose="02020603050405020304" pitchFamily="18" charset="0"/>
              <a:cs typeface="Times New Roman" panose="02020603050405020304" pitchFamily="18" charset="0"/>
            </a:endParaRPr>
          </a:p>
          <a:p>
            <a:r>
              <a:rPr lang="en-IN" altLang="en-US" dirty="0" smtClean="0">
                <a:latin typeface="Times New Roman" panose="02020603050405020304" pitchFamily="18" charset="0"/>
                <a:cs typeface="Times New Roman" panose="02020603050405020304" pitchFamily="18" charset="0"/>
              </a:rPr>
              <a:t>K</a:t>
            </a:r>
            <a:r>
              <a:rPr lang="en-US" dirty="0" smtClean="0">
                <a:latin typeface="Times New Roman" panose="02020603050405020304" pitchFamily="18" charset="0"/>
                <a:cs typeface="Times New Roman" panose="02020603050405020304" pitchFamily="18" charset="0"/>
              </a:rPr>
              <a:t>VM, LXD </a:t>
            </a:r>
            <a:endParaRPr lang="en-US" dirty="0" smtClean="0">
              <a:latin typeface="Times New Roman" panose="02020603050405020304" pitchFamily="18" charset="0"/>
              <a:cs typeface="Times New Roman" panose="02020603050405020304" pitchFamily="18" charset="0"/>
            </a:endParaRPr>
          </a:p>
          <a:p>
            <a:pPr marL="109855" indent="0">
              <a:buNone/>
            </a:pP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r>
              <a:rPr lang="en-US" dirty="0" smtClean="0"/>
              <a:t>Services provided by </a:t>
            </a:r>
            <a:r>
              <a:rPr lang="en-IN" altLang="en-US" dirty="0" smtClean="0"/>
              <a:t>open nebula</a:t>
            </a:r>
            <a:endParaRPr lang="en-IN" alt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Architecture of  </a:t>
            </a:r>
            <a:r>
              <a:rPr lang="en-IN" altLang="en-US" dirty="0" smtClean="0"/>
              <a:t>open nebula</a:t>
            </a:r>
            <a:endParaRPr lang="en-IN" altLang="en-US" dirty="0" smtClean="0"/>
          </a:p>
        </p:txBody>
      </p:sp>
      <p:pic>
        <p:nvPicPr>
          <p:cNvPr id="2" name="Content Placeholder 1" descr="cern-openneb-architecture1"/>
          <p:cNvPicPr>
            <a:picLocks noChangeAspect="1"/>
          </p:cNvPicPr>
          <p:nvPr>
            <p:ph idx="1"/>
          </p:nvPr>
        </p:nvPicPr>
        <p:blipFill>
          <a:blip r:embed="rId1"/>
          <a:stretch>
            <a:fillRect/>
          </a:stretch>
        </p:blipFill>
        <p:spPr>
          <a:xfrm>
            <a:off x="457200" y="1957070"/>
            <a:ext cx="8229600" cy="35839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INTERNAL ARCHITECTURE</a:t>
            </a:r>
            <a:endParaRPr lang="en-IN" altLang="en-US"/>
          </a:p>
        </p:txBody>
      </p:sp>
      <p:sp>
        <p:nvSpPr>
          <p:cNvPr id="3" name="Content Placeholder 2"/>
          <p:cNvSpPr>
            <a:spLocks noGrp="1"/>
          </p:cNvSpPr>
          <p:nvPr>
            <p:ph sz="half" idx="1"/>
          </p:nvPr>
        </p:nvSpPr>
        <p:spPr>
          <a:xfrm>
            <a:off x="457200" y="1174750"/>
            <a:ext cx="4038600" cy="5713730"/>
          </a:xfrm>
        </p:spPr>
        <p:txBody>
          <a:bodyPr/>
          <a:p>
            <a:pPr marL="0" indent="0">
              <a:buNone/>
            </a:pPr>
            <a:r>
              <a:rPr lang="en-IN" altLang="en-US" sz="1600" b="1"/>
              <a:t>BASIC COMPONENT</a:t>
            </a:r>
            <a:endParaRPr lang="en-US" sz="1600"/>
          </a:p>
          <a:p>
            <a:pPr marL="0" indent="0">
              <a:buNone/>
            </a:pPr>
            <a:endParaRPr lang="en-US" sz="1600"/>
          </a:p>
          <a:p>
            <a:r>
              <a:rPr lang="en-US" sz="1600" b="1"/>
              <a:t>Host</a:t>
            </a:r>
            <a:r>
              <a:rPr lang="en-US" sz="1600"/>
              <a:t>: Physical machine running a supported hypervisor.</a:t>
            </a:r>
            <a:endParaRPr lang="en-US" sz="1600"/>
          </a:p>
          <a:p>
            <a:r>
              <a:rPr lang="en-US" sz="1600" b="1"/>
              <a:t>Cluster</a:t>
            </a:r>
            <a:r>
              <a:rPr lang="en-US" sz="1600"/>
              <a:t>: Pool of hosts that share datastores and virtual networks.</a:t>
            </a:r>
            <a:endParaRPr lang="en-US" sz="1600"/>
          </a:p>
          <a:p>
            <a:r>
              <a:rPr lang="en-US" sz="1600" b="1"/>
              <a:t>Template</a:t>
            </a:r>
            <a:r>
              <a:rPr lang="en-US" sz="1600"/>
              <a:t>: Virtual Machine definition.</a:t>
            </a:r>
            <a:endParaRPr lang="en-US" sz="1600"/>
          </a:p>
          <a:p>
            <a:r>
              <a:rPr lang="en-US" sz="1600" b="1"/>
              <a:t>Image</a:t>
            </a:r>
            <a:r>
              <a:rPr lang="en-US" sz="1600"/>
              <a:t>: Virtual Machine disk image.</a:t>
            </a:r>
            <a:endParaRPr lang="en-US" sz="1600"/>
          </a:p>
          <a:p>
            <a:r>
              <a:rPr lang="en-US" sz="1600" b="1"/>
              <a:t>Virtual Machine</a:t>
            </a:r>
            <a:r>
              <a:rPr lang="en-US" sz="1600"/>
              <a:t>: Instantiated Template. A Virtual Machine represents one life-cycle, and several Virtual Machines can be created from a single Template.</a:t>
            </a:r>
            <a:endParaRPr lang="en-US" sz="1600"/>
          </a:p>
          <a:p>
            <a:r>
              <a:rPr lang="en-US" sz="1600" b="1"/>
              <a:t>Virtual Network</a:t>
            </a:r>
            <a:r>
              <a:rPr lang="en-US" sz="1600"/>
              <a:t>: A group of IP leases that VMs can use to automatically obtain IP addresses. It allows the creation of Virtual Networks by mapping over the physical ones. They will be available to the VMs through the corresponding bridges on hosts. </a:t>
            </a:r>
            <a:endParaRPr lang="en-US" sz="1600"/>
          </a:p>
          <a:p>
            <a:endParaRPr lang="en-US" sz="1600"/>
          </a:p>
        </p:txBody>
      </p:sp>
      <p:pic>
        <p:nvPicPr>
          <p:cNvPr id="4" name="Content Placeholder 3" descr="220px-OpenNebula-logo.svg"/>
          <p:cNvPicPr>
            <a:picLocks noChangeAspect="1"/>
          </p:cNvPicPr>
          <p:nvPr>
            <p:ph sz="half" idx="2"/>
          </p:nvPr>
        </p:nvPicPr>
        <p:blipFill>
          <a:blip r:embed="rId1"/>
          <a:stretch>
            <a:fillRect/>
          </a:stretch>
        </p:blipFill>
        <p:spPr>
          <a:xfrm>
            <a:off x="5619115" y="3260090"/>
            <a:ext cx="2095500" cy="7810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pPr marL="109855" indent="0">
              <a:buNone/>
            </a:pPr>
            <a:r>
              <a:rPr lang="en-IN" altLang="en-US" sz="2400"/>
              <a:t>1.</a:t>
            </a:r>
            <a:r>
              <a:rPr lang="en-US" sz="2400"/>
              <a:t>OpenNebula Front-end – This is the management engine that executes the OpenNebula services.</a:t>
            </a:r>
            <a:endParaRPr lang="en-US" sz="2400"/>
          </a:p>
          <a:p>
            <a:pPr marL="109855" indent="0">
              <a:buNone/>
            </a:pPr>
            <a:endParaRPr lang="en-US" sz="2400"/>
          </a:p>
          <a:p>
            <a:pPr marL="109855" indent="0">
              <a:buNone/>
            </a:pPr>
            <a:r>
              <a:rPr lang="en-IN" altLang="en-US" sz="2400"/>
              <a:t>2.</a:t>
            </a:r>
            <a:r>
              <a:rPr lang="en-US" sz="2400"/>
              <a:t>OpenNebula Hypervisor Nodes – These are the hypervisors which provide the resources needed by the VMs.</a:t>
            </a:r>
            <a:endParaRPr lang="en-US" sz="2400"/>
          </a:p>
        </p:txBody>
      </p:sp>
      <p:sp>
        <p:nvSpPr>
          <p:cNvPr id="3" name="Title 2"/>
          <p:cNvSpPr>
            <a:spLocks noGrp="1"/>
          </p:cNvSpPr>
          <p:nvPr>
            <p:ph type="title"/>
          </p:nvPr>
        </p:nvSpPr>
        <p:spPr/>
        <p:txBody>
          <a:bodyPr/>
          <a:p>
            <a:r>
              <a:rPr lang="en-IN" altLang="en-US"/>
              <a:t>component of open nebula</a:t>
            </a:r>
            <a:endParaRPr lang="en-IN" altLang="en-US"/>
          </a:p>
        </p:txBody>
      </p:sp>
    </p:spTree>
  </p:cSld>
  <p:clrMapOvr>
    <a:masterClrMapping/>
  </p:clrMapOvr>
</p:sld>
</file>

<file path=ppt/theme/theme1.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5931</Words>
  <Application>WPS Presentation</Application>
  <PresentationFormat>On-screen Show (4:3)</PresentationFormat>
  <Paragraphs>111</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SimSun</vt:lpstr>
      <vt:lpstr>Wingdings</vt:lpstr>
      <vt:lpstr>Times New Roman</vt:lpstr>
      <vt:lpstr>Wingdings</vt:lpstr>
      <vt:lpstr>Microsoft YaHei</vt:lpstr>
      <vt:lpstr>Arial Unicode MS</vt:lpstr>
      <vt:lpstr>Calibri</vt:lpstr>
      <vt:lpstr>Data Pie Charts</vt:lpstr>
      <vt:lpstr>OPEN NEBULA </vt:lpstr>
      <vt:lpstr>CONTENT</vt:lpstr>
      <vt:lpstr>INTRODUCTION</vt:lpstr>
      <vt:lpstr>HISTORY  OF OPEN NEBULA</vt:lpstr>
      <vt:lpstr>functionalities of open nebula</vt:lpstr>
      <vt:lpstr>Services provided by open nebula</vt:lpstr>
      <vt:lpstr>Architecture of  open nebula</vt:lpstr>
      <vt:lpstr>INTERNAL ARCHITECTURE</vt:lpstr>
      <vt:lpstr>component of open nebula</vt:lpstr>
      <vt:lpstr>Advantages  of  open nebula</vt:lpstr>
      <vt:lpstr>Advantages of open nebula</vt:lpstr>
      <vt:lpstr>Advantages of open nebula</vt:lpstr>
      <vt:lpstr>key feature of open nebula</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APP ENGINE</dc:title>
  <dc:creator>DELL</dc:creator>
  <cp:lastModifiedBy>Windows 10</cp:lastModifiedBy>
  <cp:revision>6</cp:revision>
  <dcterms:created xsi:type="dcterms:W3CDTF">2019-04-03T16:04:00Z</dcterms:created>
  <dcterms:modified xsi:type="dcterms:W3CDTF">2020-04-25T13:35:33Z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1033-11.2.0.9281</vt:lpwstr>
  </property>
</Properties>
</file>