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56" r:id="rId2"/>
    <p:sldId id="257" r:id="rId3"/>
    <p:sldId id="275" r:id="rId4"/>
    <p:sldId id="274" r:id="rId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5783" autoAdjust="0"/>
  </p:normalViewPr>
  <p:slideViewPr>
    <p:cSldViewPr>
      <p:cViewPr varScale="1">
        <p:scale>
          <a:sx n="147" d="100"/>
          <a:sy n="147" d="100"/>
        </p:scale>
        <p:origin x="672"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11/23/22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11/23/22</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11/23/22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11/23/22</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11/23/22</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11/23/22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11/23/22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11/23/22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p>
            <a:pPr algn="ctr"/>
            <a:br>
              <a:rPr lang="en-IN" sz="4400" dirty="0"/>
            </a:br>
            <a:br>
              <a:rPr lang="en-IN" sz="4400" dirty="0"/>
            </a:br>
            <a:br>
              <a:rPr lang="en-IN" sz="4400" dirty="0"/>
            </a:br>
            <a:r>
              <a:rPr lang="en-IN" sz="3200" dirty="0"/>
              <a:t>2CEIT78PE5</a:t>
            </a:r>
            <a:r>
              <a:rPr lang="en-US" sz="3200" dirty="0"/>
              <a:t> </a:t>
            </a:r>
            <a:br>
              <a:rPr lang="en-US" sz="3200" dirty="0"/>
            </a:br>
            <a:r>
              <a:rPr lang="en-US" sz="3200" dirty="0"/>
              <a:t>SEO (Search Engine optimization)</a:t>
            </a:r>
          </a:p>
        </p:txBody>
      </p:sp>
      <p:sp>
        <p:nvSpPr>
          <p:cNvPr id="5" name="Rectangle 4"/>
          <p:cNvSpPr>
            <a:spLocks noGrp="1"/>
          </p:cNvSpPr>
          <p:nvPr>
            <p:ph type="subTitle" idx="1"/>
          </p:nvPr>
        </p:nvSpPr>
        <p:spPr/>
        <p:txBody>
          <a:bodyPr>
            <a:normAutofit lnSpcReduction="10000"/>
          </a:bodyPr>
          <a:lstStyle/>
          <a:p>
            <a:r>
              <a:rPr lang="en-US" dirty="0"/>
              <a:t>Prepared by: Rahul </a:t>
            </a:r>
            <a:r>
              <a:rPr lang="en-US" dirty="0" err="1"/>
              <a:t>Songire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a:t>GANPAT UNIVERSITY</a:t>
            </a:r>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a:t>U. V. PATEL COLLEGE OF ENGINEERING</a:t>
            </a:r>
          </a:p>
        </p:txBody>
      </p:sp>
      <p:sp>
        <p:nvSpPr>
          <p:cNvPr id="8" name="Rectangle 3"/>
          <p:cNvSpPr txBox="1">
            <a:spLocks/>
          </p:cNvSpPr>
          <p:nvPr/>
        </p:nvSpPr>
        <p:spPr>
          <a:xfrm>
            <a:off x="1447800"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800" dirty="0"/>
              <a:t>Unit 6</a:t>
            </a:r>
          </a:p>
        </p:txBody>
      </p:sp>
      <p:sp>
        <p:nvSpPr>
          <p:cNvPr id="9" name="Rectangle 3"/>
          <p:cNvSpPr txBox="1">
            <a:spLocks/>
          </p:cNvSpPr>
          <p:nvPr/>
        </p:nvSpPr>
        <p:spPr>
          <a:xfrm>
            <a:off x="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600" dirty="0"/>
              <a:t>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p>
            <a:r>
              <a:rPr lang="en-US" dirty="0"/>
              <a:t>Course Contents</a:t>
            </a:r>
          </a:p>
        </p:txBody>
      </p:sp>
      <p:sp>
        <p:nvSpPr>
          <p:cNvPr id="3" name="Rectangle 2"/>
          <p:cNvSpPr>
            <a:spLocks noGrp="1"/>
          </p:cNvSpPr>
          <p:nvPr>
            <p:ph sz="quarter" idx="13"/>
          </p:nvPr>
        </p:nvSpPr>
        <p:spPr>
          <a:xfrm>
            <a:off x="609600" y="1352551"/>
            <a:ext cx="3581400" cy="3276599"/>
          </a:xfrm>
        </p:spPr>
        <p:txBody>
          <a:bodyPr>
            <a:normAutofit/>
          </a:bodyPr>
          <a:lstStyle/>
          <a:p>
            <a:r>
              <a:rPr lang="en-US" sz="2100" dirty="0"/>
              <a:t>Google Analytics ( GA4)</a:t>
            </a:r>
          </a:p>
          <a:p>
            <a:r>
              <a:rPr lang="en-US" sz="2100" dirty="0"/>
              <a:t>Installing Google Analytics</a:t>
            </a:r>
          </a:p>
          <a:p>
            <a:r>
              <a:rPr lang="en-US" sz="2100" dirty="0"/>
              <a:t>How to Study Google Analytics</a:t>
            </a:r>
          </a:p>
          <a:p>
            <a:r>
              <a:rPr lang="en-US" sz="2100" dirty="0"/>
              <a:t>Interpreting Bars &amp; Figures</a:t>
            </a:r>
          </a:p>
          <a:p>
            <a:r>
              <a:rPr lang="en-US" sz="2100" dirty="0"/>
              <a:t>How Google Analytics can Help SEO</a:t>
            </a:r>
          </a:p>
        </p:txBody>
      </p:sp>
      <p:sp>
        <p:nvSpPr>
          <p:cNvPr id="10" name="Rectangle 2"/>
          <p:cNvSpPr>
            <a:spLocks noGrp="1"/>
          </p:cNvSpPr>
          <p:nvPr>
            <p:ph sz="quarter" idx="13"/>
          </p:nvPr>
        </p:nvSpPr>
        <p:spPr>
          <a:xfrm>
            <a:off x="4191000" y="1352550"/>
            <a:ext cx="3962400" cy="3169723"/>
          </a:xfrm>
        </p:spPr>
        <p:txBody>
          <a:bodyPr>
            <a:noAutofit/>
          </a:bodyPr>
          <a:lstStyle/>
          <a:p>
            <a:r>
              <a:rPr lang="en-US" sz="2100" dirty="0"/>
              <a:t>Advanced Reporting</a:t>
            </a:r>
          </a:p>
          <a:p>
            <a:r>
              <a:rPr lang="en-US" sz="2100" dirty="0"/>
              <a:t>Webmaster Central &amp; Bing/Yahoo</a:t>
            </a:r>
          </a:p>
          <a:p>
            <a:r>
              <a:rPr lang="en-US" sz="2100" dirty="0"/>
              <a:t>Open Site Explorer</a:t>
            </a:r>
          </a:p>
          <a:p>
            <a:r>
              <a:rPr lang="en-US" sz="2100" dirty="0"/>
              <a:t>Website Analysis using various SEO Tools</a:t>
            </a:r>
          </a:p>
          <a:p>
            <a:endParaRPr lang="en-US" sz="2100" dirty="0"/>
          </a:p>
          <a:p>
            <a:endParaRPr lang="en-US" sz="2100" dirty="0"/>
          </a:p>
        </p:txBody>
      </p:sp>
      <p:sp>
        <p:nvSpPr>
          <p:cNvPr id="11" name="Rectangle 2"/>
          <p:cNvSpPr>
            <a:spLocks noGrp="1"/>
          </p:cNvSpPr>
          <p:nvPr>
            <p:ph sz="quarter" idx="13"/>
          </p:nvPr>
        </p:nvSpPr>
        <p:spPr>
          <a:xfrm>
            <a:off x="6019800" y="4171950"/>
            <a:ext cx="2895600" cy="971550"/>
          </a:xfrm>
        </p:spPr>
        <p:txBody>
          <a:bodyPr>
            <a:normAutofit/>
          </a:bodyPr>
          <a:lstStyle/>
          <a:p>
            <a:pPr marL="0" indent="0">
              <a:buNone/>
            </a:pPr>
            <a:endParaRPr lang="en-US" sz="1800" b="1" u="sng" dirty="0"/>
          </a:p>
          <a:p>
            <a:pPr marL="0" indent="0">
              <a:buNone/>
            </a:pPr>
            <a:endParaRPr lang="en-US" sz="18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3CA1-23A8-7F4A-896A-794289AB043C}"/>
              </a:ext>
            </a:extLst>
          </p:cNvPr>
          <p:cNvSpPr>
            <a:spLocks noGrp="1"/>
          </p:cNvSpPr>
          <p:nvPr>
            <p:ph type="title"/>
          </p:nvPr>
        </p:nvSpPr>
        <p:spPr/>
        <p:txBody>
          <a:bodyPr>
            <a:normAutofit/>
          </a:bodyPr>
          <a:lstStyle/>
          <a:p>
            <a:r>
              <a:rPr lang="en-US" sz="3100" dirty="0"/>
              <a:t>Google Analytics</a:t>
            </a:r>
          </a:p>
        </p:txBody>
      </p:sp>
      <p:sp>
        <p:nvSpPr>
          <p:cNvPr id="3" name="Content Placeholder 2">
            <a:extLst>
              <a:ext uri="{FF2B5EF4-FFF2-40B4-BE49-F238E27FC236}">
                <a16:creationId xmlns:a16="http://schemas.microsoft.com/office/drawing/2014/main" id="{8A239872-5A11-A940-AF61-90FE73F479A8}"/>
              </a:ext>
            </a:extLst>
          </p:cNvPr>
          <p:cNvSpPr>
            <a:spLocks noGrp="1"/>
          </p:cNvSpPr>
          <p:nvPr>
            <p:ph sz="quarter" idx="13"/>
          </p:nvPr>
        </p:nvSpPr>
        <p:spPr>
          <a:xfrm>
            <a:off x="609600" y="1352551"/>
            <a:ext cx="8153400" cy="3268624"/>
          </a:xfrm>
        </p:spPr>
        <p:txBody>
          <a:bodyPr>
            <a:normAutofit/>
          </a:bodyPr>
          <a:lstStyle/>
          <a:p>
            <a:r>
              <a:rPr lang="en-US" sz="2100" dirty="0"/>
              <a:t>Google Analytics allows you to track and understand your customer's behavior, user experience, online content, device functionality and more. ... Whether you have an eCommerce site or an informative site, you want to understand the behavior of your visitors to deliver better results.</a:t>
            </a:r>
          </a:p>
        </p:txBody>
      </p:sp>
      <p:sp>
        <p:nvSpPr>
          <p:cNvPr id="4" name="Content Placeholder 3">
            <a:extLst>
              <a:ext uri="{FF2B5EF4-FFF2-40B4-BE49-F238E27FC236}">
                <a16:creationId xmlns:a16="http://schemas.microsoft.com/office/drawing/2014/main" id="{1E722221-DFBB-864A-A085-F4D27DD472E6}"/>
              </a:ext>
            </a:extLst>
          </p:cNvPr>
          <p:cNvSpPr>
            <a:spLocks noGrp="1"/>
          </p:cNvSpPr>
          <p:nvPr>
            <p:ph sz="quarter" idx="14"/>
          </p:nvPr>
        </p:nvSpPr>
        <p:spPr/>
        <p:txBody>
          <a:bodyPr/>
          <a:lstStyle/>
          <a:p>
            <a:pPr marL="0" indent="0">
              <a:buNone/>
            </a:pPr>
            <a:r>
              <a:rPr lang="en-US" dirty="0"/>
              <a:t> </a:t>
            </a:r>
          </a:p>
        </p:txBody>
      </p:sp>
    </p:spTree>
    <p:extLst>
      <p:ext uri="{BB962C8B-B14F-4D97-AF65-F5344CB8AC3E}">
        <p14:creationId xmlns:p14="http://schemas.microsoft.com/office/powerpoint/2010/main" val="43830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F Raval\Job Data\UVPCE Job Data\2020\SE\Sessions\thank-you-any-5c38a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52550"/>
            <a:ext cx="5715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14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127</Words>
  <Application>Microsoft Macintosh PowerPoint</Application>
  <PresentationFormat>On-screen Show (16:9)</PresentationFormat>
  <Paragraphs>22</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Tw Cen MT</vt:lpstr>
      <vt:lpstr>Wingdings</vt:lpstr>
      <vt:lpstr>Wingdings 2</vt:lpstr>
      <vt:lpstr>Widescreen Presentation</vt:lpstr>
      <vt:lpstr>   2CEIT78PE5  SEO (Search Engine optimization)</vt:lpstr>
      <vt:lpstr>Course Contents</vt:lpstr>
      <vt:lpstr>Google Analytics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2022-11-23T13:57:52Z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