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6" r:id="rId6"/>
    <p:sldId id="260" r:id="rId7"/>
    <p:sldId id="261" r:id="rId8"/>
    <p:sldId id="30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0" r:id="rId26"/>
    <p:sldId id="281" r:id="rId27"/>
    <p:sldId id="307" r:id="rId28"/>
    <p:sldId id="308" r:id="rId29"/>
    <p:sldId id="309" r:id="rId30"/>
    <p:sldId id="305" r:id="rId31"/>
    <p:sldId id="282" r:id="rId32"/>
    <p:sldId id="283" r:id="rId33"/>
    <p:sldId id="311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125"/>
            <a:ext cx="11874500" cy="485775"/>
          </a:xfrm>
        </p:spPr>
        <p:txBody>
          <a:bodyPr>
            <a:noAutofit/>
          </a:bodyPr>
          <a:lstStyle>
            <a:lvl1pPr>
              <a:defRPr sz="32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900"/>
            <a:ext cx="11874500" cy="5740400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6200" y="6353175"/>
            <a:ext cx="520700" cy="365125"/>
          </a:xfrm>
        </p:spPr>
        <p:txBody>
          <a:bodyPr/>
          <a:lstStyle>
            <a:lvl1pPr>
              <a:defRPr/>
            </a:lvl1pPr>
          </a:lstStyle>
          <a:p>
            <a:fld id="{0523F1E1-E003-4EED-91E4-82FF69137E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6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0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6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A5C2-CE3C-4FE0-886D-AEAB06354268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AE19-A3DE-4485-A8FD-A158CF40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5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File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Mechanisms for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Mounting: </a:t>
            </a:r>
            <a:endParaRPr lang="en-US" altLang="en-US" sz="2400" b="1" dirty="0" smtClean="0"/>
          </a:p>
          <a:p>
            <a:pPr lvl="1"/>
            <a:r>
              <a:rPr lang="en-US" altLang="en-US" dirty="0" smtClean="0"/>
              <a:t>to </a:t>
            </a:r>
            <a:r>
              <a:rPr lang="en-US" altLang="en-US" dirty="0"/>
              <a:t>help in combining files/directories in different systems and form a single file system structure.</a:t>
            </a:r>
          </a:p>
          <a:p>
            <a:r>
              <a:rPr lang="en-US" altLang="en-US" sz="2400" b="1" dirty="0"/>
              <a:t>Caching: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lvl="1"/>
            <a:r>
              <a:rPr lang="en-US" altLang="en-US" dirty="0" smtClean="0"/>
              <a:t>to </a:t>
            </a:r>
            <a:r>
              <a:rPr lang="en-US" altLang="en-US" dirty="0"/>
              <a:t>reduce the response time in bringing data from remote machines.</a:t>
            </a:r>
          </a:p>
          <a:p>
            <a:r>
              <a:rPr lang="en-US" altLang="en-US" sz="2400" b="1" dirty="0"/>
              <a:t>Hints: </a:t>
            </a:r>
            <a:r>
              <a:rPr lang="en-US" altLang="en-US" sz="2400" i="1" dirty="0" smtClean="0"/>
              <a:t>modified </a:t>
            </a:r>
            <a:r>
              <a:rPr lang="en-US" altLang="en-US" sz="2400" dirty="0"/>
              <a:t>caching</a:t>
            </a:r>
            <a:endParaRPr lang="en-US" altLang="en-US" dirty="0"/>
          </a:p>
          <a:p>
            <a:r>
              <a:rPr lang="en-US" altLang="en-US" sz="2400" b="1" i="1" dirty="0"/>
              <a:t>Bulk</a:t>
            </a:r>
            <a:r>
              <a:rPr lang="en-US" altLang="en-US" sz="2400" b="1" dirty="0"/>
              <a:t> data transfer: </a:t>
            </a:r>
            <a:endParaRPr lang="en-US" altLang="en-US" sz="2400" b="1" dirty="0" smtClean="0"/>
          </a:p>
          <a:p>
            <a:pPr lvl="1"/>
            <a:r>
              <a:rPr lang="en-US" altLang="en-US" sz="2000" dirty="0" smtClean="0"/>
              <a:t>helps </a:t>
            </a:r>
            <a:r>
              <a:rPr lang="en-US" altLang="en-US" sz="2000" dirty="0"/>
              <a:t>in reducing the delay due to transfer of files over the network. </a:t>
            </a:r>
            <a:r>
              <a:rPr lang="en-US" altLang="en-US" sz="2000" i="1" dirty="0"/>
              <a:t>Bulk</a:t>
            </a:r>
            <a:r>
              <a:rPr lang="en-US" altLang="en-US" sz="2000" dirty="0"/>
              <a:t>: </a:t>
            </a:r>
          </a:p>
          <a:p>
            <a:pPr lvl="2"/>
            <a:r>
              <a:rPr lang="en-US" altLang="en-US" dirty="0"/>
              <a:t>Obtain multiple number of blocks with a single seek</a:t>
            </a:r>
          </a:p>
          <a:p>
            <a:pPr lvl="2"/>
            <a:r>
              <a:rPr lang="en-US" altLang="en-US" dirty="0"/>
              <a:t>Format, transfer large number of packets in a single context switch.</a:t>
            </a:r>
          </a:p>
          <a:p>
            <a:pPr lvl="2"/>
            <a:r>
              <a:rPr lang="en-US" altLang="en-US" dirty="0"/>
              <a:t>Reduce the number of acknowledgements to be sent.</a:t>
            </a:r>
          </a:p>
          <a:p>
            <a:pPr lvl="2"/>
            <a:r>
              <a:rPr lang="en-US" altLang="en-US" dirty="0"/>
              <a:t>(e.g.,) useful when downloading OS onto a diskless client.</a:t>
            </a:r>
          </a:p>
          <a:p>
            <a:r>
              <a:rPr lang="en-US" altLang="en-US" sz="2400" b="1" dirty="0"/>
              <a:t>Encryption: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Establish </a:t>
            </a:r>
            <a:r>
              <a:rPr lang="en-US" altLang="en-US" sz="2000" dirty="0"/>
              <a:t>a key for encryption with the help of an authentication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Mounting helps to build a hierarchy of file directories.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 </a:t>
            </a:r>
            <a:r>
              <a:rPr lang="en-US" altLang="en-US" sz="2400" dirty="0"/>
              <a:t>collection of files can be </a:t>
            </a:r>
            <a:r>
              <a:rPr lang="en-US" altLang="en-US" sz="2400" i="1" dirty="0"/>
              <a:t>mounted at</a:t>
            </a:r>
            <a:r>
              <a:rPr lang="en-US" altLang="en-US" sz="2400" dirty="0"/>
              <a:t> an </a:t>
            </a:r>
            <a:r>
              <a:rPr lang="en-US" altLang="en-US" sz="2400" i="1" dirty="0"/>
              <a:t>internal node</a:t>
            </a:r>
            <a:r>
              <a:rPr lang="en-US" altLang="en-US" sz="2400" dirty="0"/>
              <a:t> of the hierarchy.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Node </a:t>
            </a:r>
            <a:r>
              <a:rPr lang="en-US" altLang="en-US" sz="2400" dirty="0"/>
              <a:t>at which this collection of files is mounted: </a:t>
            </a:r>
            <a:r>
              <a:rPr lang="en-US" altLang="en-US" sz="2400" i="1" dirty="0"/>
              <a:t>mount point</a:t>
            </a:r>
            <a:r>
              <a:rPr lang="en-US" altLang="en-US" sz="2400" dirty="0"/>
              <a:t>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Operating </a:t>
            </a:r>
            <a:r>
              <a:rPr lang="en-US" altLang="en-US" sz="2400" dirty="0"/>
              <a:t>systems kernel maintains a structure called the </a:t>
            </a:r>
            <a:r>
              <a:rPr lang="en-US" altLang="en-US" sz="2400" i="1" dirty="0"/>
              <a:t>mount table</a:t>
            </a:r>
            <a:r>
              <a:rPr lang="en-US" altLang="en-US" sz="2400" dirty="0"/>
              <a:t>, mapping mount points to appropriate storage devices.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Mount </a:t>
            </a:r>
            <a:r>
              <a:rPr lang="en-US" altLang="en-US" sz="2400" dirty="0"/>
              <a:t>table can be maintained at:</a:t>
            </a:r>
          </a:p>
          <a:p>
            <a:pPr lvl="1"/>
            <a:r>
              <a:rPr lang="en-US" altLang="en-US" sz="2000" dirty="0"/>
              <a:t>Each client. Employed in Sun Network File System (NFS).</a:t>
            </a:r>
          </a:p>
          <a:p>
            <a:pPr lvl="1"/>
            <a:r>
              <a:rPr lang="en-US" altLang="en-US" sz="2000" dirty="0"/>
              <a:t>Servers. All clients see the same file system structure. Employed in Sprite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Name Space Hierarchy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4354" y="2367537"/>
            <a:ext cx="5746750" cy="4118946"/>
            <a:chOff x="1371600" y="1262063"/>
            <a:chExt cx="5746750" cy="4118946"/>
          </a:xfrm>
        </p:grpSpPr>
        <p:sp>
          <p:nvSpPr>
            <p:cNvPr id="5" name="Oval 64"/>
            <p:cNvSpPr>
              <a:spLocks noChangeArrowheads="1"/>
            </p:cNvSpPr>
            <p:nvPr/>
          </p:nvSpPr>
          <p:spPr bwMode="auto">
            <a:xfrm>
              <a:off x="5940425" y="3124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sz="2000"/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2940050" y="3076575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sz="2000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 flipH="1">
              <a:off x="3048000" y="2209800"/>
              <a:ext cx="1219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4419600" y="22098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572000" y="2209800"/>
              <a:ext cx="1447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3962400" y="1782763"/>
              <a:ext cx="9794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Root (/)</a:t>
              </a:r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>
              <a:off x="4419600" y="3429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H="1">
              <a:off x="1905000" y="33528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>
              <a:off x="3048000" y="33528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3124200" y="3352800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2903538" y="2971800"/>
              <a:ext cx="2968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</a:t>
              </a: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4276725" y="311943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b</a:t>
              </a: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5919788" y="3027363"/>
              <a:ext cx="2968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</a:t>
              </a: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4340225" y="391636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g</a:t>
              </a: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1720850" y="435451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d</a:t>
              </a: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auto">
            <a:xfrm>
              <a:off x="2906713" y="4322763"/>
              <a:ext cx="2968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e</a:t>
              </a: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3768725" y="4367213"/>
              <a:ext cx="26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</a:t>
              </a:r>
            </a:p>
          </p:txBody>
        </p:sp>
        <p:sp>
          <p:nvSpPr>
            <p:cNvPr id="22" name="Line 51"/>
            <p:cNvSpPr>
              <a:spLocks noChangeShapeType="1"/>
            </p:cNvSpPr>
            <p:nvPr/>
          </p:nvSpPr>
          <p:spPr bwMode="auto">
            <a:xfrm flipH="1">
              <a:off x="5254625" y="3368675"/>
              <a:ext cx="762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53"/>
            <p:cNvSpPr txBox="1">
              <a:spLocks noChangeArrowheads="1"/>
            </p:cNvSpPr>
            <p:nvPr/>
          </p:nvSpPr>
          <p:spPr bwMode="auto">
            <a:xfrm>
              <a:off x="5149850" y="435133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h</a:t>
              </a:r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>
              <a:off x="6067425" y="33528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6565900" y="4391025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</a:t>
              </a:r>
            </a:p>
          </p:txBody>
        </p:sp>
        <p:sp>
          <p:nvSpPr>
            <p:cNvPr id="26" name="Rectangle 56"/>
            <p:cNvSpPr>
              <a:spLocks noChangeArrowheads="1"/>
            </p:cNvSpPr>
            <p:nvPr/>
          </p:nvSpPr>
          <p:spPr bwMode="auto">
            <a:xfrm>
              <a:off x="1371600" y="4086225"/>
              <a:ext cx="2667000" cy="9144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sz="2000"/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4908550" y="4038600"/>
              <a:ext cx="2209800" cy="9144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sz="2000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2667000" y="1752600"/>
              <a:ext cx="3886200" cy="2667000"/>
            </a:xfrm>
            <a:custGeom>
              <a:avLst/>
              <a:gdLst>
                <a:gd name="T0" fmla="*/ 0 w 2448"/>
                <a:gd name="T1" fmla="*/ 120967500 h 1680"/>
                <a:gd name="T2" fmla="*/ 0 w 2448"/>
                <a:gd name="T3" fmla="*/ 2147483646 h 1680"/>
                <a:gd name="T4" fmla="*/ 2147483646 w 2448"/>
                <a:gd name="T5" fmla="*/ 2147483646 h 1680"/>
                <a:gd name="T6" fmla="*/ 2147483646 w 2448"/>
                <a:gd name="T7" fmla="*/ 2147483646 h 1680"/>
                <a:gd name="T8" fmla="*/ 2147483646 w 2448"/>
                <a:gd name="T9" fmla="*/ 2147483646 h 1680"/>
                <a:gd name="T10" fmla="*/ 2147483646 w 2448"/>
                <a:gd name="T11" fmla="*/ 2147483646 h 1680"/>
                <a:gd name="T12" fmla="*/ 2147483646 w 2448"/>
                <a:gd name="T13" fmla="*/ 2147483646 h 1680"/>
                <a:gd name="T14" fmla="*/ 2147483646 w 2448"/>
                <a:gd name="T15" fmla="*/ 0 h 1680"/>
                <a:gd name="T16" fmla="*/ 120967500 w 2448"/>
                <a:gd name="T17" fmla="*/ 0 h 16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48" h="1680">
                  <a:moveTo>
                    <a:pt x="0" y="48"/>
                  </a:moveTo>
                  <a:lnTo>
                    <a:pt x="0" y="1056"/>
                  </a:lnTo>
                  <a:lnTo>
                    <a:pt x="912" y="1056"/>
                  </a:lnTo>
                  <a:lnTo>
                    <a:pt x="912" y="1680"/>
                  </a:lnTo>
                  <a:lnTo>
                    <a:pt x="1296" y="1680"/>
                  </a:lnTo>
                  <a:lnTo>
                    <a:pt x="1296" y="1056"/>
                  </a:lnTo>
                  <a:lnTo>
                    <a:pt x="2448" y="1056"/>
                  </a:lnTo>
                  <a:lnTo>
                    <a:pt x="2448" y="0"/>
                  </a:lnTo>
                  <a:lnTo>
                    <a:pt x="48" y="0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3852069" y="1262063"/>
              <a:ext cx="1093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Server X</a:t>
              </a:r>
            </a:p>
          </p:txBody>
        </p:sp>
        <p:sp>
          <p:nvSpPr>
            <p:cNvPr id="30" name="Text Box 60"/>
            <p:cNvSpPr txBox="1">
              <a:spLocks noChangeArrowheads="1"/>
            </p:cNvSpPr>
            <p:nvPr/>
          </p:nvSpPr>
          <p:spPr bwMode="auto">
            <a:xfrm>
              <a:off x="2110917" y="4984134"/>
              <a:ext cx="1093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Server Y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5522119" y="4983162"/>
              <a:ext cx="10652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Server Z</a:t>
              </a: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4398963" y="2535238"/>
              <a:ext cx="8604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Mount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Points</a:t>
              </a:r>
            </a:p>
          </p:txBody>
        </p:sp>
        <p:sp>
          <p:nvSpPr>
            <p:cNvPr id="33" name="Line 66"/>
            <p:cNvSpPr>
              <a:spLocks noChangeShapeType="1"/>
            </p:cNvSpPr>
            <p:nvPr/>
          </p:nvSpPr>
          <p:spPr bwMode="auto">
            <a:xfrm flipH="1">
              <a:off x="3200400" y="2895600"/>
              <a:ext cx="1295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67"/>
            <p:cNvSpPr>
              <a:spLocks noChangeShapeType="1"/>
            </p:cNvSpPr>
            <p:nvPr/>
          </p:nvSpPr>
          <p:spPr bwMode="auto">
            <a:xfrm>
              <a:off x="5105400" y="2895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6" name="Picture 2" descr="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67" y="331413"/>
            <a:ext cx="5708999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46460" y="4105277"/>
            <a:ext cx="5145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/>
              <a:t>NOTE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/>
              <a:t>Name </a:t>
            </a:r>
            <a:r>
              <a:rPr lang="en-IN" dirty="0"/>
              <a:t>refers to an object such as file or a directory.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/>
              <a:t>Name Resolution </a:t>
            </a:r>
            <a:r>
              <a:rPr lang="en-IN" dirty="0"/>
              <a:t>refers to the process of mapping a name to an object that is physical storage.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/>
              <a:t>Name </a:t>
            </a:r>
            <a:r>
              <a:rPr lang="en-IN" b="1" dirty="0"/>
              <a:t>space </a:t>
            </a:r>
            <a:r>
              <a:rPr lang="en-IN" dirty="0"/>
              <a:t>is collection of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/>
              <a:t>Performance of distributed file system, in terms of  response time, depends on the ability to “get” the files to the user. </a:t>
            </a:r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smtClean="0"/>
              <a:t>When </a:t>
            </a:r>
            <a:r>
              <a:rPr lang="en-US" altLang="en-US" dirty="0"/>
              <a:t>files are in different servers, caching might be needed to improve the response time.</a:t>
            </a:r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smtClean="0"/>
              <a:t>A </a:t>
            </a:r>
            <a:r>
              <a:rPr lang="en-US" altLang="en-US" dirty="0"/>
              <a:t>copy of data (in files) is brought to the client (when referenced). Subsequent data accesses are made on the client cache.</a:t>
            </a:r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smtClean="0"/>
              <a:t>Client </a:t>
            </a:r>
            <a:r>
              <a:rPr lang="en-US" altLang="en-US" dirty="0"/>
              <a:t>cache can be on disk or main memory.</a:t>
            </a:r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smtClean="0"/>
              <a:t>Data </a:t>
            </a:r>
            <a:r>
              <a:rPr lang="en-US" altLang="en-US" dirty="0"/>
              <a:t>cached may include future blocks that may be referenced too.</a:t>
            </a:r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smtClean="0"/>
              <a:t>Caching </a:t>
            </a:r>
            <a:r>
              <a:rPr lang="en-US" altLang="en-US" dirty="0"/>
              <a:t>implies DFS needs to guarantee consistency of data.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Caching is an important mechanism to improve the performance of a file system, however, guaranteeing the consistency of the cached items requires elaborate and expensive client/server protocols. </a:t>
            </a:r>
            <a:endParaRPr lang="en-IN" dirty="0" smtClean="0"/>
          </a:p>
          <a:p>
            <a:pPr algn="just"/>
            <a:r>
              <a:rPr lang="en-IN" dirty="0" smtClean="0"/>
              <a:t>An </a:t>
            </a:r>
            <a:r>
              <a:rPr lang="en-IN" dirty="0"/>
              <a:t>alternative approach to maintaining consistency is to treat cached data (mostly meta data) as hints. </a:t>
            </a:r>
            <a:endParaRPr lang="en-IN" dirty="0" smtClean="0"/>
          </a:p>
          <a:p>
            <a:pPr algn="just"/>
            <a:r>
              <a:rPr lang="en-IN" dirty="0" smtClean="0"/>
              <a:t>With </a:t>
            </a:r>
            <a:r>
              <a:rPr lang="en-IN" dirty="0"/>
              <a:t>this scheme, cached data is not expected to be completely consistent, but when it is, it can dramatically improve performance. </a:t>
            </a:r>
            <a:endParaRPr lang="en-IN" dirty="0" smtClean="0"/>
          </a:p>
          <a:p>
            <a:pPr algn="just"/>
            <a:r>
              <a:rPr lang="en-IN" dirty="0" smtClean="0"/>
              <a:t>For </a:t>
            </a:r>
            <a:r>
              <a:rPr lang="en-IN" dirty="0"/>
              <a:t>maximum performance benefit, a hint should nearly always be </a:t>
            </a:r>
            <a:r>
              <a:rPr lang="en-IN" dirty="0" smtClean="0"/>
              <a:t>correct. </a:t>
            </a:r>
          </a:p>
          <a:p>
            <a:pPr algn="just"/>
            <a:r>
              <a:rPr lang="en-IN" dirty="0" smtClean="0"/>
              <a:t>Note </a:t>
            </a:r>
            <a:r>
              <a:rPr lang="en-IN" dirty="0"/>
              <a:t>that file data cannot be treated as a hint because use of the cached copy will not reveal whether it is current or stale.</a:t>
            </a:r>
          </a:p>
          <a:p>
            <a:pPr algn="just"/>
            <a:r>
              <a:rPr lang="en-IN" dirty="0" smtClean="0"/>
              <a:t>Example: </a:t>
            </a:r>
          </a:p>
          <a:p>
            <a:pPr lvl="1" algn="just"/>
            <a:r>
              <a:rPr lang="en-IN" dirty="0" smtClean="0"/>
              <a:t>After the </a:t>
            </a:r>
            <a:r>
              <a:rPr lang="en-IN" dirty="0"/>
              <a:t>name of a file or directory is mapped to a physical object in the server, the address of that object can be stored as a hint in the client's cache. </a:t>
            </a:r>
            <a:endParaRPr lang="en-IN" dirty="0" smtClean="0"/>
          </a:p>
          <a:p>
            <a:pPr lvl="1" algn="just"/>
            <a:r>
              <a:rPr lang="en-IN" dirty="0" smtClean="0"/>
              <a:t>If </a:t>
            </a:r>
            <a:r>
              <a:rPr lang="en-IN" dirty="0"/>
              <a:t>the address fails to map to the object on a subsequent access, it is </a:t>
            </a:r>
            <a:r>
              <a:rPr lang="en-IN" dirty="0" smtClean="0"/>
              <a:t>eliminated </a:t>
            </a:r>
            <a:r>
              <a:rPr lang="en-IN" dirty="0"/>
              <a:t>from the cache and the client must consult with the file server to determine the actual location of the object.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</a:t>
            </a:r>
            <a:r>
              <a:rPr lang="en-US" altLang="en-US" dirty="0" smtClean="0"/>
              <a:t>Issues for implementing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 dirty="0"/>
              <a:t>Naming:</a:t>
            </a:r>
            <a:r>
              <a:rPr lang="en-US" altLang="en-US" sz="2400" dirty="0"/>
              <a:t> Locating the file/directory in a DFS based on name.</a:t>
            </a:r>
          </a:p>
          <a:p>
            <a:endParaRPr lang="en-US" altLang="en-US" sz="2400" b="1" dirty="0" smtClean="0"/>
          </a:p>
          <a:p>
            <a:r>
              <a:rPr lang="en-US" altLang="en-US" sz="2400" b="1" dirty="0" smtClean="0"/>
              <a:t>Location </a:t>
            </a:r>
            <a:r>
              <a:rPr lang="en-US" altLang="en-US" sz="2400" b="1" dirty="0"/>
              <a:t>of cache: </a:t>
            </a:r>
            <a:r>
              <a:rPr lang="en-US" altLang="en-US" sz="2400" dirty="0"/>
              <a:t>disk, main memory,  both.</a:t>
            </a:r>
          </a:p>
          <a:p>
            <a:endParaRPr lang="en-US" altLang="en-US" sz="2400" b="1" dirty="0" smtClean="0"/>
          </a:p>
          <a:p>
            <a:r>
              <a:rPr lang="en-US" altLang="en-US" sz="2400" b="1" dirty="0" smtClean="0"/>
              <a:t>Writing </a:t>
            </a:r>
            <a:r>
              <a:rPr lang="en-US" altLang="en-US" sz="2400" b="1" dirty="0"/>
              <a:t>policy: </a:t>
            </a:r>
            <a:r>
              <a:rPr lang="en-US" altLang="en-US" sz="2400" dirty="0"/>
              <a:t>Updating original data source when cache content gets modified.</a:t>
            </a:r>
          </a:p>
          <a:p>
            <a:endParaRPr lang="en-US" altLang="en-US" sz="2400" b="1" dirty="0" smtClean="0"/>
          </a:p>
          <a:p>
            <a:r>
              <a:rPr lang="en-US" altLang="en-US" sz="2400" b="1" dirty="0" smtClean="0"/>
              <a:t>Cache </a:t>
            </a:r>
            <a:r>
              <a:rPr lang="en-US" altLang="en-US" sz="2400" b="1" dirty="0"/>
              <a:t>consistency: </a:t>
            </a:r>
            <a:r>
              <a:rPr lang="en-US" altLang="en-US" sz="2400" dirty="0"/>
              <a:t>Modifying cache when data source gets modified.</a:t>
            </a:r>
          </a:p>
          <a:p>
            <a:endParaRPr lang="en-US" altLang="en-US" sz="2400" b="1" dirty="0" smtClean="0"/>
          </a:p>
          <a:p>
            <a:r>
              <a:rPr lang="en-US" altLang="en-US" sz="2400" b="1" dirty="0" smtClean="0"/>
              <a:t>Availability</a:t>
            </a:r>
            <a:r>
              <a:rPr lang="en-US" altLang="en-US" sz="2400" b="1" dirty="0"/>
              <a:t>: </a:t>
            </a:r>
            <a:r>
              <a:rPr lang="en-US" altLang="en-US" sz="2400" dirty="0"/>
              <a:t>More copies of files/resources.</a:t>
            </a:r>
          </a:p>
          <a:p>
            <a:endParaRPr lang="en-US" altLang="en-US" sz="2400" b="1" dirty="0" smtClean="0"/>
          </a:p>
          <a:p>
            <a:r>
              <a:rPr lang="en-US" altLang="en-US" sz="2400" b="1" dirty="0" smtClean="0"/>
              <a:t>Scalability</a:t>
            </a:r>
            <a:r>
              <a:rPr lang="en-US" altLang="en-US" sz="2400" b="1" dirty="0"/>
              <a:t>: </a:t>
            </a:r>
            <a:r>
              <a:rPr lang="en-US" altLang="en-US" sz="2400" dirty="0"/>
              <a:t>Ability to handle more clients/users.</a:t>
            </a:r>
          </a:p>
          <a:p>
            <a:endParaRPr lang="en-US" altLang="en-US" sz="2400" b="1" dirty="0" smtClean="0"/>
          </a:p>
          <a:p>
            <a:r>
              <a:rPr lang="en-US" altLang="en-US" sz="2400" b="1" dirty="0" smtClean="0"/>
              <a:t>Semantics</a:t>
            </a:r>
            <a:r>
              <a:rPr lang="en-US" altLang="en-US" sz="2400" b="1" dirty="0"/>
              <a:t>:</a:t>
            </a:r>
            <a:r>
              <a:rPr lang="en-US" altLang="en-US" sz="2400" dirty="0"/>
              <a:t> Meaning of different operations (read, write,…)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A name in a file systems is associated with an object. 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Name </a:t>
            </a:r>
            <a:r>
              <a:rPr lang="en-US" altLang="en-US" sz="2400" dirty="0"/>
              <a:t>space: (e.g.,) /home/students/jack, /home/staff/</a:t>
            </a:r>
            <a:r>
              <a:rPr lang="en-US" altLang="en-US" sz="2400" dirty="0" err="1"/>
              <a:t>jill</a:t>
            </a:r>
            <a:r>
              <a:rPr lang="en-US" altLang="en-US" sz="2400" dirty="0"/>
              <a:t>. 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Mapping between </a:t>
            </a:r>
            <a:r>
              <a:rPr lang="en-IN" sz="2400" dirty="0"/>
              <a:t>logical and physical objects.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There </a:t>
            </a:r>
            <a:r>
              <a:rPr lang="en-IN" sz="2400" dirty="0"/>
              <a:t>are two notions regarding name mapping used in DFS</a:t>
            </a:r>
            <a:r>
              <a:rPr lang="en-IN" sz="2400" dirty="0" smtClean="0"/>
              <a:t>.</a:t>
            </a:r>
          </a:p>
          <a:p>
            <a:pPr lvl="1" algn="just"/>
            <a:r>
              <a:rPr lang="en-IN" sz="2000" b="1" dirty="0" smtClean="0"/>
              <a:t>Location </a:t>
            </a:r>
            <a:r>
              <a:rPr lang="en-IN" sz="2000" b="1" dirty="0"/>
              <a:t>Transparency: </a:t>
            </a:r>
            <a:r>
              <a:rPr lang="en-IN" sz="2000" dirty="0"/>
              <a:t>The name of a file does not give any hint of file's physical storage location.</a:t>
            </a:r>
          </a:p>
          <a:p>
            <a:pPr lvl="1" algn="just"/>
            <a:r>
              <a:rPr lang="en-IN" sz="2000" b="1" dirty="0"/>
              <a:t>Location Independence: </a:t>
            </a:r>
            <a:r>
              <a:rPr lang="en-IN" sz="2000" dirty="0"/>
              <a:t>The name of a file does not need to be changed when file's physical storage location changes.</a:t>
            </a:r>
          </a:p>
          <a:p>
            <a:pPr algn="just"/>
            <a:r>
              <a:rPr lang="en-IN" sz="2400" dirty="0"/>
              <a:t>A location independent naming scheme is basically a dynamic mapping. NFS does not support location independency.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01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Naming: Approaches ...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There are three major naming schemes used in DFS. </a:t>
            </a:r>
            <a:endParaRPr lang="en-IN" sz="2400" b="1" dirty="0" smtClean="0"/>
          </a:p>
          <a:p>
            <a:pPr algn="just"/>
            <a:r>
              <a:rPr lang="en-IN" sz="2400" b="1" dirty="0" smtClean="0"/>
              <a:t>In </a:t>
            </a:r>
            <a:r>
              <a:rPr lang="en-IN" sz="2400" b="1" dirty="0"/>
              <a:t>the simplest </a:t>
            </a:r>
            <a:r>
              <a:rPr lang="en-IN" sz="2400" b="1" dirty="0" smtClean="0"/>
              <a:t>approach</a:t>
            </a:r>
            <a:r>
              <a:rPr lang="en-IN" sz="2400" dirty="0" smtClean="0"/>
              <a:t> </a:t>
            </a:r>
          </a:p>
          <a:p>
            <a:pPr lvl="1" algn="just"/>
            <a:r>
              <a:rPr lang="en-IN" dirty="0" smtClean="0"/>
              <a:t>Files are </a:t>
            </a:r>
            <a:r>
              <a:rPr lang="en-IN" dirty="0"/>
              <a:t>named by some combination of machine or host name and the path name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This </a:t>
            </a:r>
            <a:r>
              <a:rPr lang="en-IN" dirty="0"/>
              <a:t>naming scheme is neither location independent nor location transparent. This may be used in server side. </a:t>
            </a:r>
            <a:endParaRPr lang="en-IN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b="1" dirty="0" smtClean="0"/>
              <a:t>Second approach</a:t>
            </a:r>
          </a:p>
          <a:p>
            <a:pPr lvl="1" algn="just"/>
            <a:r>
              <a:rPr lang="en-IN" dirty="0" smtClean="0"/>
              <a:t>is </a:t>
            </a:r>
            <a:r>
              <a:rPr lang="en-IN" dirty="0"/>
              <a:t>to attach or mount the remote directories to the local directories</a:t>
            </a:r>
            <a:r>
              <a:rPr lang="en-IN" dirty="0" smtClean="0"/>
              <a:t>. </a:t>
            </a:r>
          </a:p>
          <a:p>
            <a:pPr lvl="1" algn="just"/>
            <a:r>
              <a:rPr lang="en-IN" dirty="0" smtClean="0"/>
              <a:t>This </a:t>
            </a:r>
            <a:r>
              <a:rPr lang="en-IN" dirty="0"/>
              <a:t>scheme is used by NFS. </a:t>
            </a:r>
            <a:endParaRPr lang="en-IN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b="1" dirty="0" smtClean="0"/>
              <a:t>The </a:t>
            </a:r>
            <a:r>
              <a:rPr lang="en-IN" sz="2400" b="1" dirty="0"/>
              <a:t>third approach </a:t>
            </a:r>
            <a:endParaRPr lang="en-IN" sz="2400" b="1" dirty="0" smtClean="0"/>
          </a:p>
          <a:p>
            <a:pPr lvl="1" algn="just"/>
            <a:r>
              <a:rPr lang="en-IN" dirty="0" smtClean="0"/>
              <a:t>is </a:t>
            </a:r>
            <a:r>
              <a:rPr lang="en-IN" dirty="0"/>
              <a:t>to use name space which is identical to all machines. </a:t>
            </a:r>
            <a:endParaRPr lang="en-IN" dirty="0" smtClean="0"/>
          </a:p>
          <a:p>
            <a:pPr lvl="1" algn="just"/>
            <a:r>
              <a:rPr lang="en-IN" dirty="0" smtClean="0"/>
              <a:t>In </a:t>
            </a:r>
            <a:r>
              <a:rPr lang="en-IN" dirty="0"/>
              <a:t>practice, there are many special files that make this approach difficult to implement.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7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Naming: Context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Context: identifying the name space within which name resolution is to be done.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Example</a:t>
            </a:r>
            <a:r>
              <a:rPr lang="en-US" altLang="en-US" sz="2400" dirty="0"/>
              <a:t>: context using ~ (tilde).</a:t>
            </a:r>
          </a:p>
          <a:p>
            <a:pPr lvl="1" algn="just" eaLnBrk="1" hangingPunct="1"/>
            <a:r>
              <a:rPr lang="en-US" altLang="en-US" sz="2000" dirty="0"/>
              <a:t>~</a:t>
            </a:r>
            <a:r>
              <a:rPr lang="en-US" altLang="en-US" sz="2000" dirty="0" err="1"/>
              <a:t>jill</a:t>
            </a:r>
            <a:r>
              <a:rPr lang="en-US" altLang="en-US" sz="2000" dirty="0"/>
              <a:t>/t: /home/staff/</a:t>
            </a:r>
            <a:r>
              <a:rPr lang="en-US" altLang="en-US" sz="2000" dirty="0" err="1"/>
              <a:t>jill</a:t>
            </a:r>
            <a:r>
              <a:rPr lang="en-US" altLang="en-US" sz="2000" dirty="0"/>
              <a:t>/t</a:t>
            </a:r>
          </a:p>
          <a:p>
            <a:pPr lvl="1" algn="just" eaLnBrk="1" hangingPunct="1"/>
            <a:r>
              <a:rPr lang="en-US" altLang="en-US" sz="2000" dirty="0"/>
              <a:t>~john/t: /home/students/john/t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~</a:t>
            </a:r>
            <a:r>
              <a:rPr lang="en-US" altLang="en-US" sz="2400" dirty="0"/>
              <a:t>name: represents the directory structure associated with a person or a project.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Whenever </a:t>
            </a:r>
            <a:r>
              <a:rPr lang="en-US" altLang="en-US" sz="2400" dirty="0"/>
              <a:t>file “t” is accessed, it is interpreted with reference to ~’s environment.</a:t>
            </a:r>
          </a:p>
          <a:p>
            <a:pPr algn="just" eaLnBrk="1" hangingPunct="1"/>
            <a:r>
              <a:rPr lang="en-US" altLang="en-US" sz="2400" dirty="0"/>
              <a:t>~ helps when different clients mount in different ways, still sharing the same of users and their home directories.</a:t>
            </a:r>
          </a:p>
          <a:p>
            <a:pPr algn="just" eaLnBrk="1" hangingPunct="1"/>
            <a:r>
              <a:rPr lang="en-US" altLang="en-US" sz="2400" dirty="0"/>
              <a:t>(e.g.,) ~john may be mapped to /home/students/john in client 1 and to /</a:t>
            </a:r>
            <a:r>
              <a:rPr lang="en-US" altLang="en-US" sz="2400" dirty="0" err="1"/>
              <a:t>usr</a:t>
            </a:r>
            <a:r>
              <a:rPr lang="en-US" altLang="en-US" sz="2400" dirty="0"/>
              <a:t>/students/john in client 2.</a:t>
            </a:r>
          </a:p>
        </p:txBody>
      </p:sp>
    </p:spTree>
    <p:extLst>
      <p:ext uri="{BB962C8B-B14F-4D97-AF65-F5344CB8AC3E}">
        <p14:creationId xmlns:p14="http://schemas.microsoft.com/office/powerpoint/2010/main" val="21611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 Resolution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Done by name servers that map file names to actual files.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Centralized </a:t>
            </a:r>
            <a:r>
              <a:rPr lang="en-US" altLang="en-US" sz="2400" dirty="0"/>
              <a:t>name server: send names to the server and get the path of </a:t>
            </a:r>
            <a:r>
              <a:rPr lang="en-US" altLang="en-US" sz="2400" dirty="0" err="1"/>
              <a:t>servers+devices</a:t>
            </a:r>
            <a:r>
              <a:rPr lang="en-US" altLang="en-US" sz="2400" dirty="0"/>
              <a:t> that lead to the requested file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61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file is a collection of data organized by the user.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data within a file isn't </a:t>
            </a:r>
            <a:r>
              <a:rPr lang="en-IN" dirty="0" smtClean="0"/>
              <a:t>necessarily meaningful </a:t>
            </a:r>
            <a:r>
              <a:rPr lang="en-IN" dirty="0"/>
              <a:t>to the operating system.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Instead</a:t>
            </a:r>
            <a:r>
              <a:rPr lang="en-IN" dirty="0"/>
              <a:t>, a file is created by the user and </a:t>
            </a:r>
            <a:r>
              <a:rPr lang="en-IN" dirty="0" smtClean="0"/>
              <a:t>meaningful </a:t>
            </a:r>
            <a:r>
              <a:rPr lang="en-IN" dirty="0"/>
              <a:t>to </a:t>
            </a:r>
            <a:r>
              <a:rPr lang="en-IN" dirty="0" smtClean="0"/>
              <a:t>the user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b="1" dirty="0" smtClean="0"/>
              <a:t>File System: it is all about organization, storage, retrieval, naming, sharing and protection. </a:t>
            </a:r>
          </a:p>
          <a:p>
            <a:pPr algn="just"/>
            <a:r>
              <a:rPr lang="en-US" dirty="0"/>
              <a:t>Distributed file systems includes all components of files and also, in DS, the file systems work as resource management components.</a:t>
            </a:r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612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dirty="0"/>
              <a:t>The concept of caching is simple. If the data needed to satisfy the access request are not already cached, then a copy of those data is brought from the server to the client system.</a:t>
            </a:r>
            <a:endParaRPr lang="en-US" altLang="en-US" sz="2400" b="1" dirty="0" smtClean="0"/>
          </a:p>
          <a:p>
            <a:pPr marL="0" indent="0" eaLnBrk="1" hangingPunct="1">
              <a:buNone/>
            </a:pPr>
            <a:r>
              <a:rPr lang="en-US" altLang="en-US" sz="2400" b="1" dirty="0" smtClean="0"/>
              <a:t>CACHE Location</a:t>
            </a:r>
          </a:p>
          <a:p>
            <a:pPr eaLnBrk="1" hangingPunct="1"/>
            <a:r>
              <a:rPr lang="en-US" altLang="en-US" sz="2400" dirty="0" smtClean="0"/>
              <a:t>In </a:t>
            </a:r>
            <a:r>
              <a:rPr lang="en-US" altLang="en-US" sz="2400" dirty="0"/>
              <a:t>main memory:</a:t>
            </a:r>
          </a:p>
          <a:p>
            <a:pPr lvl="1" eaLnBrk="1" hangingPunct="1"/>
            <a:r>
              <a:rPr lang="en-US" altLang="en-US" sz="2000" dirty="0"/>
              <a:t>Faster than disks.</a:t>
            </a:r>
          </a:p>
          <a:p>
            <a:pPr lvl="1" eaLnBrk="1" hangingPunct="1"/>
            <a:r>
              <a:rPr lang="en-US" altLang="en-US" sz="2000" dirty="0"/>
              <a:t>Diskless workstations can also cache.</a:t>
            </a:r>
          </a:p>
          <a:p>
            <a:pPr lvl="1" eaLnBrk="1" hangingPunct="1"/>
            <a:r>
              <a:rPr lang="en-US" altLang="en-US" sz="2000" dirty="0"/>
              <a:t>Server-cache is in main memory -&gt; same design can be used in clients also.</a:t>
            </a:r>
          </a:p>
          <a:p>
            <a:pPr lvl="1" eaLnBrk="1" hangingPunct="1"/>
            <a:r>
              <a:rPr lang="en-US" altLang="en-US" sz="2000" dirty="0"/>
              <a:t>Disadvantage: clients need main memory for virtual memory management too.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In </a:t>
            </a:r>
            <a:r>
              <a:rPr lang="en-US" altLang="en-US" sz="2400" dirty="0"/>
              <a:t>disks:</a:t>
            </a:r>
          </a:p>
          <a:p>
            <a:pPr lvl="1" eaLnBrk="1" hangingPunct="1"/>
            <a:r>
              <a:rPr lang="en-US" altLang="en-US" sz="2000" dirty="0"/>
              <a:t>Large files can be cached.</a:t>
            </a:r>
          </a:p>
          <a:p>
            <a:pPr lvl="1" eaLnBrk="1" hangingPunct="1"/>
            <a:r>
              <a:rPr lang="en-US" altLang="en-US" sz="2000" dirty="0"/>
              <a:t>Virtual memory management is straight forward.</a:t>
            </a:r>
          </a:p>
          <a:p>
            <a:pPr lvl="1" eaLnBrk="1" hangingPunct="1"/>
            <a:r>
              <a:rPr lang="en-US" altLang="en-US" sz="2000" dirty="0"/>
              <a:t>After caching the necessary files, the client can get disconnected from network (if needed, for instance, to help its mobility).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5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Policy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When should a modified cache content be transferred to the server?</a:t>
            </a:r>
          </a:p>
          <a:p>
            <a:pPr eaLnBrk="1" hangingPunct="1"/>
            <a:endParaRPr lang="en-US" altLang="en-US" sz="2400" i="1" dirty="0" smtClean="0"/>
          </a:p>
          <a:p>
            <a:pPr eaLnBrk="1" hangingPunct="1"/>
            <a:r>
              <a:rPr lang="en-US" altLang="en-US" sz="2400" i="1" dirty="0" smtClean="0"/>
              <a:t>Write-through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policy:</a:t>
            </a:r>
          </a:p>
          <a:p>
            <a:pPr lvl="1" eaLnBrk="1" hangingPunct="1"/>
            <a:r>
              <a:rPr lang="en-US" altLang="en-US" sz="2000" dirty="0"/>
              <a:t>Immediate writing at server when cache content is modified.</a:t>
            </a:r>
          </a:p>
          <a:p>
            <a:pPr lvl="1" eaLnBrk="1" hangingPunct="1"/>
            <a:r>
              <a:rPr lang="en-US" altLang="en-US" sz="2000" dirty="0"/>
              <a:t>Advantage: reliability, crash of cache (client) does not mean loss of data.</a:t>
            </a:r>
          </a:p>
          <a:p>
            <a:pPr lvl="1" eaLnBrk="1" hangingPunct="1"/>
            <a:r>
              <a:rPr lang="en-US" altLang="en-US" sz="2000" dirty="0"/>
              <a:t>Disadvantage: Several writes for each small change.</a:t>
            </a:r>
          </a:p>
          <a:p>
            <a:pPr eaLnBrk="1" hangingPunct="1"/>
            <a:endParaRPr lang="en-US" altLang="en-US" sz="2400" i="1" dirty="0" smtClean="0"/>
          </a:p>
          <a:p>
            <a:pPr eaLnBrk="1" hangingPunct="1"/>
            <a:r>
              <a:rPr lang="en-US" altLang="en-US" sz="2400" i="1" dirty="0" smtClean="0"/>
              <a:t>Delayed </a:t>
            </a:r>
            <a:r>
              <a:rPr lang="en-US" altLang="en-US" sz="2400" i="1" dirty="0"/>
              <a:t>writing</a:t>
            </a:r>
            <a:r>
              <a:rPr lang="en-US" altLang="en-US" sz="2400" dirty="0"/>
              <a:t> policy:</a:t>
            </a:r>
          </a:p>
          <a:p>
            <a:pPr lvl="1" eaLnBrk="1" hangingPunct="1"/>
            <a:r>
              <a:rPr lang="en-US" altLang="en-US" sz="2000" dirty="0"/>
              <a:t>Write at the server, after a delay.</a:t>
            </a:r>
          </a:p>
          <a:p>
            <a:pPr lvl="1" eaLnBrk="1" hangingPunct="1"/>
            <a:r>
              <a:rPr lang="en-US" altLang="en-US" sz="2000" dirty="0"/>
              <a:t>Advantage: small/frequent changes do not increase network traffic.</a:t>
            </a:r>
          </a:p>
          <a:p>
            <a:pPr lvl="1" eaLnBrk="1" hangingPunct="1"/>
            <a:r>
              <a:rPr lang="en-US" altLang="en-US" sz="2000" dirty="0"/>
              <a:t>Disadvantage: less reliable, susceptible to client crashes.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Write </a:t>
            </a:r>
            <a:r>
              <a:rPr lang="en-US" altLang="en-US" sz="2400" dirty="0"/>
              <a:t>at the time of file closing.</a:t>
            </a:r>
          </a:p>
        </p:txBody>
      </p:sp>
    </p:spTree>
    <p:extLst>
      <p:ext uri="{BB962C8B-B14F-4D97-AF65-F5344CB8AC3E}">
        <p14:creationId xmlns:p14="http://schemas.microsoft.com/office/powerpoint/2010/main" val="35422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Consistency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When should a modified source content be transferred to the cache?</a:t>
            </a:r>
          </a:p>
          <a:p>
            <a:r>
              <a:rPr lang="en-IN" sz="2200" b="1" dirty="0"/>
              <a:t>Client-initiated consistency: </a:t>
            </a:r>
            <a:r>
              <a:rPr lang="en-IN" sz="2200" dirty="0"/>
              <a:t>Client contacts the server and asks if its copy is consistent with the server's copy. </a:t>
            </a:r>
            <a:endParaRPr lang="en-IN" sz="2200" dirty="0" smtClean="0"/>
          </a:p>
          <a:p>
            <a:pPr lvl="1"/>
            <a:r>
              <a:rPr lang="en-IN" sz="2200" dirty="0" smtClean="0"/>
              <a:t>Can </a:t>
            </a:r>
            <a:r>
              <a:rPr lang="en-IN" sz="2200" dirty="0"/>
              <a:t>check every access. </a:t>
            </a:r>
            <a:endParaRPr lang="en-IN" sz="2200" dirty="0" smtClean="0"/>
          </a:p>
          <a:p>
            <a:pPr lvl="1"/>
            <a:r>
              <a:rPr lang="en-IN" sz="2200" dirty="0" smtClean="0"/>
              <a:t>Can </a:t>
            </a:r>
            <a:r>
              <a:rPr lang="en-IN" sz="2200" dirty="0"/>
              <a:t>check at a given interval. </a:t>
            </a:r>
            <a:endParaRPr lang="en-IN" sz="2200" dirty="0" smtClean="0"/>
          </a:p>
          <a:p>
            <a:pPr lvl="1"/>
            <a:r>
              <a:rPr lang="en-IN" sz="2200" dirty="0" smtClean="0"/>
              <a:t>Can </a:t>
            </a:r>
            <a:r>
              <a:rPr lang="en-IN" sz="2200" dirty="0"/>
              <a:t>check only upon opening a file. </a:t>
            </a:r>
            <a:endParaRPr lang="en-IN" sz="2200" dirty="0" smtClean="0"/>
          </a:p>
          <a:p>
            <a:r>
              <a:rPr lang="en-IN" sz="2200" b="1" dirty="0" smtClean="0"/>
              <a:t>Server-initiated </a:t>
            </a:r>
            <a:r>
              <a:rPr lang="en-IN" sz="2200" b="1" dirty="0"/>
              <a:t>consistency: </a:t>
            </a:r>
            <a:r>
              <a:rPr lang="en-IN" sz="2200" dirty="0"/>
              <a:t>Server detects potential conflicts and invalidates caches </a:t>
            </a:r>
            <a:endParaRPr lang="en-IN" sz="2200" dirty="0" smtClean="0"/>
          </a:p>
          <a:p>
            <a:pPr lvl="1"/>
            <a:r>
              <a:rPr lang="en-IN" sz="2200" dirty="0" smtClean="0"/>
              <a:t>Server </a:t>
            </a:r>
            <a:r>
              <a:rPr lang="en-IN" sz="2200" dirty="0"/>
              <a:t>needs to know: </a:t>
            </a:r>
            <a:endParaRPr lang="en-IN" sz="2200" dirty="0" smtClean="0"/>
          </a:p>
          <a:p>
            <a:pPr lvl="2"/>
            <a:r>
              <a:rPr lang="en-IN" sz="2200" dirty="0" smtClean="0"/>
              <a:t>which </a:t>
            </a:r>
            <a:r>
              <a:rPr lang="en-IN" sz="2200" dirty="0"/>
              <a:t>clients have cached which parts of which files. </a:t>
            </a:r>
            <a:endParaRPr lang="en-IN" sz="2200" dirty="0" smtClean="0"/>
          </a:p>
          <a:p>
            <a:pPr lvl="2"/>
            <a:r>
              <a:rPr lang="en-IN" sz="2200" dirty="0" smtClean="0"/>
              <a:t>which </a:t>
            </a:r>
            <a:r>
              <a:rPr lang="en-IN" sz="2200" dirty="0"/>
              <a:t>clients are readers and which are writers.</a:t>
            </a:r>
            <a:endParaRPr lang="en-US" altLang="en-US" sz="2200" i="1" dirty="0" smtClean="0"/>
          </a:p>
          <a:p>
            <a:pPr eaLnBrk="1" hangingPunct="1"/>
            <a:r>
              <a:rPr lang="en-US" altLang="en-US" sz="2200" b="1" i="1" dirty="0" smtClean="0"/>
              <a:t>Concurrent-write </a:t>
            </a:r>
            <a:r>
              <a:rPr lang="en-US" altLang="en-US" sz="2200" b="1" i="1" dirty="0"/>
              <a:t>sharing</a:t>
            </a:r>
            <a:r>
              <a:rPr lang="en-US" altLang="en-US" sz="2200" b="1" dirty="0"/>
              <a:t> policy:</a:t>
            </a:r>
          </a:p>
          <a:p>
            <a:pPr lvl="1" eaLnBrk="1" hangingPunct="1"/>
            <a:r>
              <a:rPr lang="en-US" altLang="en-US" sz="2200" dirty="0"/>
              <a:t>Multiple clients open the file, at least one client is writing.</a:t>
            </a:r>
          </a:p>
          <a:p>
            <a:pPr lvl="1" eaLnBrk="1" hangingPunct="1"/>
            <a:r>
              <a:rPr lang="en-US" altLang="en-US" sz="2200" dirty="0"/>
              <a:t>File server asks </a:t>
            </a:r>
            <a:r>
              <a:rPr lang="en-US" altLang="en-US" sz="2200" i="1" dirty="0"/>
              <a:t>other</a:t>
            </a:r>
            <a:r>
              <a:rPr lang="en-US" altLang="en-US" sz="2200" dirty="0"/>
              <a:t> clients to purge/remove the cached data for the file, to maintain consistency.</a:t>
            </a:r>
          </a:p>
          <a:p>
            <a:pPr eaLnBrk="1" hangingPunct="1"/>
            <a:r>
              <a:rPr lang="en-US" altLang="en-US" sz="2200" b="1" i="1" dirty="0"/>
              <a:t>Sequential-write sharing</a:t>
            </a:r>
            <a:r>
              <a:rPr lang="en-US" altLang="en-US" sz="2200" b="1" dirty="0"/>
              <a:t> policy: </a:t>
            </a:r>
            <a:r>
              <a:rPr lang="en-US" altLang="en-US" sz="2200" dirty="0"/>
              <a:t>a client opens a file that was recently closed after writing. </a:t>
            </a:r>
          </a:p>
        </p:txBody>
      </p:sp>
    </p:spTree>
    <p:extLst>
      <p:ext uri="{BB962C8B-B14F-4D97-AF65-F5344CB8AC3E}">
        <p14:creationId xmlns:p14="http://schemas.microsoft.com/office/powerpoint/2010/main" val="39795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Availability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Intention: overcome the failure of servers or network links.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Solution</a:t>
            </a:r>
            <a:r>
              <a:rPr lang="en-US" altLang="en-US" sz="2400" dirty="0"/>
              <a:t>: replication, i.e., maintain copies of files at different servers.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Issues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en-US" altLang="en-US" dirty="0"/>
              <a:t>Maintaining consistency</a:t>
            </a:r>
          </a:p>
          <a:p>
            <a:pPr lvl="1" eaLnBrk="1" hangingPunct="1"/>
            <a:r>
              <a:rPr lang="en-US" altLang="en-US" dirty="0"/>
              <a:t>Detecting inconsistencies, if they happen despite best efforts. Possible reasons for such inconsistencies:</a:t>
            </a:r>
          </a:p>
          <a:p>
            <a:pPr lvl="2" eaLnBrk="1" hangingPunct="1"/>
            <a:r>
              <a:rPr lang="en-US" altLang="en-US" sz="2400" dirty="0"/>
              <a:t>Replica is not updated due to a server failure or a broken network link.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Inconsistency </a:t>
            </a:r>
            <a:r>
              <a:rPr lang="en-US" altLang="en-US" sz="2400" dirty="0"/>
              <a:t>problems and their recovery may reduce the benefit of replication.</a:t>
            </a:r>
          </a:p>
        </p:txBody>
      </p:sp>
    </p:spTree>
    <p:extLst>
      <p:ext uri="{BB962C8B-B14F-4D97-AF65-F5344CB8AC3E}">
        <p14:creationId xmlns:p14="http://schemas.microsoft.com/office/powerpoint/2010/main" val="24140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Replica Management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Two-phase commit protocols can be used to update all replicas.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Other </a:t>
            </a:r>
            <a:r>
              <a:rPr lang="en-US" altLang="en-US" sz="2400" dirty="0"/>
              <a:t>schemes: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Weighted </a:t>
            </a:r>
            <a:r>
              <a:rPr lang="en-US" altLang="en-US" sz="2000" dirty="0"/>
              <a:t>votes:</a:t>
            </a:r>
          </a:p>
          <a:p>
            <a:pPr lvl="2" eaLnBrk="1" hangingPunct="1"/>
            <a:r>
              <a:rPr lang="en-US" altLang="en-US" dirty="0"/>
              <a:t>A certain number of votes </a:t>
            </a:r>
            <a:r>
              <a:rPr lang="en-US" altLang="en-US" i="1" dirty="0"/>
              <a:t>r</a:t>
            </a:r>
            <a:r>
              <a:rPr lang="en-US" altLang="en-US" dirty="0"/>
              <a:t> or </a:t>
            </a:r>
            <a:r>
              <a:rPr lang="en-US" altLang="en-US" i="1" dirty="0"/>
              <a:t>w</a:t>
            </a:r>
            <a:r>
              <a:rPr lang="en-US" altLang="en-US" dirty="0"/>
              <a:t> is to be obtained before reading or writing.</a:t>
            </a: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Current </a:t>
            </a:r>
            <a:r>
              <a:rPr lang="en-US" altLang="en-US" sz="2000" dirty="0"/>
              <a:t>synchronization site (CSS):</a:t>
            </a:r>
          </a:p>
          <a:p>
            <a:pPr lvl="2" eaLnBrk="1" hangingPunct="1"/>
            <a:r>
              <a:rPr lang="en-US" altLang="en-US" dirty="0"/>
              <a:t>Designate a process/site to control the modifications.</a:t>
            </a:r>
          </a:p>
          <a:p>
            <a:pPr lvl="2" eaLnBrk="1" hangingPunct="1"/>
            <a:r>
              <a:rPr lang="en-US" altLang="en-US" dirty="0"/>
              <a:t>File open/close are done through CSS.</a:t>
            </a:r>
          </a:p>
          <a:p>
            <a:pPr lvl="2" eaLnBrk="1" hangingPunct="1"/>
            <a:r>
              <a:rPr lang="en-US" altLang="en-US" dirty="0"/>
              <a:t>CSS can become a bottleneck.</a:t>
            </a:r>
            <a:endParaRPr lang="en-US" altLang="en-US" sz="18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22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Scalability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Ease of adding more servers and clients with respect to the problems / design issues discussed before such as caching, replication management, etc.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Server-initiated </a:t>
            </a:r>
            <a:r>
              <a:rPr lang="en-US" altLang="en-US" sz="2400" dirty="0"/>
              <a:t>cache invalidation scales up better.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Using </a:t>
            </a:r>
            <a:r>
              <a:rPr lang="en-US" altLang="en-US" sz="2400" dirty="0"/>
              <a:t>the clients cache:</a:t>
            </a:r>
          </a:p>
          <a:p>
            <a:pPr lvl="1" eaLnBrk="1" hangingPunct="1"/>
            <a:r>
              <a:rPr lang="en-US" altLang="en-US" sz="2000" dirty="0"/>
              <a:t>A server serves only X clients.</a:t>
            </a:r>
          </a:p>
          <a:p>
            <a:pPr lvl="1" eaLnBrk="1" hangingPunct="1"/>
            <a:r>
              <a:rPr lang="en-US" altLang="en-US" sz="2000" dirty="0"/>
              <a:t>New clients (after the first X) are informed of the X clients from whom they can get the data (sort of </a:t>
            </a:r>
            <a:r>
              <a:rPr lang="en-US" altLang="en-US" sz="2000" i="1" dirty="0"/>
              <a:t>chaining/hierarchy</a:t>
            </a:r>
            <a:r>
              <a:rPr lang="en-US" altLang="en-US" sz="2000" dirty="0"/>
              <a:t>). </a:t>
            </a:r>
          </a:p>
          <a:p>
            <a:pPr lvl="1" eaLnBrk="1" hangingPunct="1"/>
            <a:r>
              <a:rPr lang="en-US" altLang="en-US" sz="2000" dirty="0"/>
              <a:t>Cache misses &amp; invalidations are propagated up and down this hierarchy, i.e., each node serves as a mini-file server for its children.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Structure </a:t>
            </a:r>
            <a:r>
              <a:rPr lang="en-US" altLang="en-US" sz="2400" dirty="0"/>
              <a:t>of a server:</a:t>
            </a:r>
          </a:p>
          <a:p>
            <a:pPr lvl="1" eaLnBrk="1" hangingPunct="1"/>
            <a:r>
              <a:rPr lang="en-US" altLang="en-US" sz="2000" dirty="0"/>
              <a:t>I/O operations through threads (light weight processes) can help in handling more clients.</a:t>
            </a:r>
          </a:p>
        </p:txBody>
      </p:sp>
    </p:spTree>
    <p:extLst>
      <p:ext uri="{BB962C8B-B14F-4D97-AF65-F5344CB8AC3E}">
        <p14:creationId xmlns:p14="http://schemas.microsoft.com/office/powerpoint/2010/main" val="39945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Semantics </a:t>
            </a:r>
            <a:r>
              <a:rPr lang="en-US" altLang="en-US" b="0" dirty="0"/>
              <a:t>(What is the effect / meaning of an operation</a:t>
            </a:r>
            <a:r>
              <a:rPr lang="en-US" altLang="en-US" b="0" dirty="0" smtClean="0"/>
              <a:t>?)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altLang="en-US" sz="2400" b="1" dirty="0" smtClean="0"/>
              <a:t>Open </a:t>
            </a:r>
            <a:r>
              <a:rPr lang="en-IN" altLang="en-US" sz="2400" b="1" dirty="0"/>
              <a:t>File </a:t>
            </a:r>
            <a:r>
              <a:rPr lang="en-IN" altLang="en-US" sz="2400" b="1" dirty="0" smtClean="0"/>
              <a:t>Permissions:</a:t>
            </a:r>
            <a:endParaRPr lang="en-IN" altLang="en-US" sz="2400" b="1" dirty="0"/>
          </a:p>
          <a:p>
            <a:r>
              <a:rPr lang="en-IN" altLang="en-US" sz="2400" dirty="0" smtClean="0"/>
              <a:t>In </a:t>
            </a:r>
            <a:r>
              <a:rPr lang="en-IN" altLang="en-US" sz="2400" dirty="0"/>
              <a:t>Unix, for example:</a:t>
            </a:r>
          </a:p>
          <a:p>
            <a:pPr lvl="1"/>
            <a:r>
              <a:rPr lang="en-IN" altLang="en-US" sz="2000" dirty="0" smtClean="0"/>
              <a:t>A </a:t>
            </a:r>
            <a:r>
              <a:rPr lang="en-IN" altLang="en-US" sz="2000" dirty="0"/>
              <a:t>process opens a file with read-write mode</a:t>
            </a:r>
          </a:p>
          <a:p>
            <a:pPr lvl="1"/>
            <a:r>
              <a:rPr lang="en-IN" altLang="en-US" sz="2000" dirty="0" smtClean="0"/>
              <a:t>Later </a:t>
            </a:r>
            <a:r>
              <a:rPr lang="en-IN" altLang="en-US" sz="2000" dirty="0"/>
              <a:t>the owner of the file changes the file to read-only</a:t>
            </a:r>
          </a:p>
          <a:p>
            <a:pPr lvl="1"/>
            <a:r>
              <a:rPr lang="en-IN" altLang="en-US" sz="2000" dirty="0" smtClean="0"/>
              <a:t>The </a:t>
            </a:r>
            <a:r>
              <a:rPr lang="en-IN" altLang="en-US" sz="2000" dirty="0"/>
              <a:t>process can still read from and write to the file until it closes the file</a:t>
            </a:r>
          </a:p>
          <a:p>
            <a:pPr marL="0" indent="0">
              <a:buNone/>
            </a:pPr>
            <a:r>
              <a:rPr lang="en-IN" altLang="en-US" sz="2400" dirty="0"/>
              <a:t>	</a:t>
            </a:r>
          </a:p>
          <a:p>
            <a:r>
              <a:rPr lang="en-IN" altLang="en-US" sz="2400" dirty="0"/>
              <a:t>In NFS, the process can only read from the file because each read/write is checked against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marL="0" indent="0">
              <a:buNone/>
            </a:pPr>
            <a:r>
              <a:rPr lang="en-IN" altLang="en-US" sz="2400" b="1" dirty="0"/>
              <a:t>Reads and Writes</a:t>
            </a:r>
          </a:p>
          <a:p>
            <a:r>
              <a:rPr lang="en-IN" altLang="en-US" sz="2400" dirty="0" smtClean="0"/>
              <a:t>In </a:t>
            </a:r>
            <a:r>
              <a:rPr lang="en-IN" altLang="en-US" sz="2400" dirty="0"/>
              <a:t>Unix, each read/write is atomic: </a:t>
            </a:r>
            <a:r>
              <a:rPr lang="en-IN" altLang="en-US" sz="2400" dirty="0" err="1"/>
              <a:t>vnode</a:t>
            </a:r>
            <a:r>
              <a:rPr lang="en-IN" altLang="en-US" sz="2400" dirty="0"/>
              <a:t> and </a:t>
            </a:r>
            <a:r>
              <a:rPr lang="en-IN" altLang="en-US" sz="2400" dirty="0" err="1"/>
              <a:t>inode</a:t>
            </a:r>
            <a:r>
              <a:rPr lang="en-IN" altLang="en-US" sz="2400" dirty="0"/>
              <a:t> are locked</a:t>
            </a:r>
          </a:p>
          <a:p>
            <a:r>
              <a:rPr lang="en-IN" altLang="en-US" sz="2400" dirty="0" smtClean="0"/>
              <a:t>In </a:t>
            </a:r>
            <a:r>
              <a:rPr lang="en-IN" altLang="en-US" sz="2400" dirty="0"/>
              <a:t>NFS, a single read/write may span several RPC calls (max size of RPC packet is 8K)</a:t>
            </a:r>
          </a:p>
          <a:p>
            <a:r>
              <a:rPr lang="en-IN" altLang="en-US" sz="2400" dirty="0" smtClean="0"/>
              <a:t>Modern </a:t>
            </a:r>
            <a:r>
              <a:rPr lang="en-IN" altLang="en-US" sz="2400" dirty="0"/>
              <a:t>NFS provides Network Lock Manager to lock entire file or a portion of it. But it's advisory lock!</a:t>
            </a:r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849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 (GFS)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Google uses the GFS to organize and manipulate huge files and to allow application developers the research and </a:t>
            </a:r>
            <a:r>
              <a:rPr lang="en-IN" dirty="0" smtClean="0"/>
              <a:t>development </a:t>
            </a:r>
            <a:r>
              <a:rPr lang="en-US" dirty="0" smtClean="0"/>
              <a:t>resources </a:t>
            </a:r>
            <a:r>
              <a:rPr lang="en-US" dirty="0"/>
              <a:t>they require</a:t>
            </a:r>
            <a:r>
              <a:rPr lang="en-US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GFS is unique to Google and isn't for sale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Google </a:t>
            </a:r>
            <a:r>
              <a:rPr lang="en-IN" dirty="0"/>
              <a:t>doesn't reveal how many computers it uses </a:t>
            </a:r>
            <a:r>
              <a:rPr lang="en-IN" dirty="0" smtClean="0"/>
              <a:t>to operate </a:t>
            </a:r>
            <a:r>
              <a:rPr lang="en-IN" dirty="0"/>
              <a:t>the GFS. In official Google papers, the company only says that there are "thousands" of computers in the </a:t>
            </a:r>
            <a:r>
              <a:rPr lang="en-IN" dirty="0" smtClean="0"/>
              <a:t>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5735" t="45103" r="13986" b="8256"/>
          <a:stretch/>
        </p:blipFill>
        <p:spPr>
          <a:xfrm>
            <a:off x="259307" y="977900"/>
            <a:ext cx="11753593" cy="43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39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3237"/>
            <a:ext cx="11874500" cy="485775"/>
          </a:xfrm>
        </p:spPr>
        <p:txBody>
          <a:bodyPr/>
          <a:lstStyle/>
          <a:p>
            <a:r>
              <a:rPr lang="en-US" dirty="0" smtClean="0"/>
              <a:t>System Interactions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22511" y="283237"/>
            <a:ext cx="7996199" cy="6294984"/>
            <a:chOff x="2212326" y="874880"/>
            <a:chExt cx="7388623" cy="5771580"/>
          </a:xfrm>
        </p:grpSpPr>
        <p:pic>
          <p:nvPicPr>
            <p:cNvPr id="4" name="Picture 5" descr="fig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16"/>
            <a:stretch/>
          </p:blipFill>
          <p:spPr>
            <a:xfrm>
              <a:off x="3114040" y="1122530"/>
              <a:ext cx="6486909" cy="5523930"/>
            </a:xfrm>
            <a:prstGeom prst="rect">
              <a:avLst/>
            </a:prstGeom>
            <a:noFill/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9284" y="874880"/>
              <a:ext cx="1628775" cy="2476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8412" y="1968262"/>
              <a:ext cx="1482061" cy="65210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2059" y="2294315"/>
              <a:ext cx="657225" cy="2000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73484" y="3598081"/>
              <a:ext cx="685800" cy="2095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3484" y="5177476"/>
              <a:ext cx="666750" cy="2095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0812" y="1145678"/>
              <a:ext cx="1047750" cy="219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91124" y="3925008"/>
              <a:ext cx="2409825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89650" y="3304156"/>
              <a:ext cx="1581150" cy="2476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2326" y="3807631"/>
              <a:ext cx="1600200" cy="4191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58863" y="5352409"/>
              <a:ext cx="1581150" cy="24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04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Distributed file system (DFS) is a method of storing and accessing files based in a client/server architecture. 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Distributed </a:t>
            </a:r>
            <a:r>
              <a:rPr lang="en-IN" dirty="0"/>
              <a:t>File System talks about managing data, i.e. files or folders across multiple computers or servers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other words, DFS is a file system that allows us to store data over multiple nodes or machines in a cluster and allows multiple users to access data</a:t>
            </a:r>
            <a:r>
              <a:rPr lang="en-IN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Examples of </a:t>
            </a:r>
            <a:r>
              <a:rPr lang="en-US" dirty="0"/>
              <a:t>distributed file </a:t>
            </a:r>
            <a:r>
              <a:rPr lang="en-US" dirty="0" smtClean="0"/>
              <a:t>systems:</a:t>
            </a:r>
            <a:endParaRPr lang="en-US" dirty="0"/>
          </a:p>
          <a:p>
            <a:pPr lvl="1" algn="just"/>
            <a:r>
              <a:rPr lang="en-US" dirty="0" smtClean="0"/>
              <a:t>Sun </a:t>
            </a:r>
            <a:r>
              <a:rPr lang="en-US" dirty="0"/>
              <a:t>Microsystems' Network File System (</a:t>
            </a:r>
            <a:r>
              <a:rPr lang="en-US" dirty="0" smtClean="0"/>
              <a:t>NFS)</a:t>
            </a:r>
          </a:p>
          <a:p>
            <a:pPr lvl="1" algn="just"/>
            <a:r>
              <a:rPr lang="en-US" dirty="0" smtClean="0"/>
              <a:t>Novell NetWare</a:t>
            </a:r>
          </a:p>
          <a:p>
            <a:pPr lvl="1" algn="just"/>
            <a:r>
              <a:rPr lang="en-US" dirty="0" smtClean="0"/>
              <a:t>Microsoft's </a:t>
            </a:r>
            <a:r>
              <a:rPr lang="en-US" dirty="0"/>
              <a:t>Distributed File </a:t>
            </a:r>
            <a:r>
              <a:rPr lang="en-US" dirty="0" smtClean="0"/>
              <a:t>System</a:t>
            </a:r>
          </a:p>
          <a:p>
            <a:pPr lvl="1" algn="just"/>
            <a:r>
              <a:rPr lang="en-US" dirty="0" smtClean="0"/>
              <a:t>IBM/</a:t>
            </a:r>
            <a:r>
              <a:rPr lang="en-US" dirty="0" err="1" smtClean="0"/>
              <a:t>Transarc's</a:t>
            </a:r>
            <a:r>
              <a:rPr lang="en-US" dirty="0" smtClean="0"/>
              <a:t> </a:t>
            </a:r>
            <a:r>
              <a:rPr lang="en-US" dirty="0"/>
              <a:t>DFS are </a:t>
            </a:r>
            <a:r>
              <a:rPr lang="en-US" dirty="0" smtClean="0"/>
              <a:t>some</a:t>
            </a:r>
          </a:p>
          <a:p>
            <a:pPr lvl="1" algn="just"/>
            <a:r>
              <a:rPr lang="en-US" dirty="0" smtClean="0"/>
              <a:t>Google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(Network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Using NFS, you can share the file system resources (as well as printers) across a network. Hence, other hosts on the network can access the remote storage, just like their local storage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NFS was developed in 1970 by Sun </a:t>
            </a:r>
            <a:r>
              <a:rPr lang="en-IN" dirty="0" smtClean="0"/>
              <a:t>Microsystems. </a:t>
            </a:r>
            <a:r>
              <a:rPr lang="en-IN" dirty="0"/>
              <a:t>Nowadays NFS is an integrated part of every *nix operating system</a:t>
            </a:r>
            <a:r>
              <a:rPr lang="en-IN" dirty="0" smtClean="0"/>
              <a:t>. (NFS Version 4.1)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NFS is a client/server protocol, which means a server shares its storage resources and other client(s) can access the shared resources on the server.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Sun NFS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dirty="0"/>
              <a:t>Major goal: keep the distributed file system independent of underlying hardware and operating system.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NFS </a:t>
            </a:r>
            <a:r>
              <a:rPr lang="en-US" altLang="en-US" sz="2400" dirty="0"/>
              <a:t>uses the Remote Procedure Call (RPC) for remote file operations.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Virtual </a:t>
            </a:r>
            <a:r>
              <a:rPr lang="en-US" altLang="en-US" sz="2400" dirty="0"/>
              <a:t>file system (VFS) interface: provides uniform, virtual file operations that are mapped to the actual file system. (e.g.,) VFS can be mapped to DOS, so NFS can work with PCs.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VFS </a:t>
            </a:r>
            <a:r>
              <a:rPr lang="en-US" altLang="en-US" sz="2400" dirty="0"/>
              <a:t>uses a structure called </a:t>
            </a:r>
            <a:r>
              <a:rPr lang="en-US" altLang="en-US" sz="2400" i="1" dirty="0" err="1"/>
              <a:t>vnode</a:t>
            </a:r>
            <a:r>
              <a:rPr lang="en-US" altLang="en-US" sz="2400" dirty="0"/>
              <a:t> (virtual node) that is unique in a NFS. 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Each </a:t>
            </a:r>
            <a:r>
              <a:rPr lang="en-US" altLang="en-US" sz="2400" dirty="0" err="1"/>
              <a:t>vnode</a:t>
            </a:r>
            <a:r>
              <a:rPr lang="en-US" altLang="en-US" sz="2400" dirty="0"/>
              <a:t> has a mount table that provides a pointer to its parent file system and to the system over which it is mounted.</a:t>
            </a:r>
          </a:p>
        </p:txBody>
      </p:sp>
    </p:spTree>
    <p:extLst>
      <p:ext uri="{BB962C8B-B14F-4D97-AF65-F5344CB8AC3E}">
        <p14:creationId xmlns:p14="http://schemas.microsoft.com/office/powerpoint/2010/main" val="12036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Sun NFS...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 err="1"/>
              <a:t>vnode</a:t>
            </a:r>
            <a:r>
              <a:rPr lang="en-US" altLang="en-US" sz="2400" dirty="0"/>
              <a:t> can be a mount point.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Using </a:t>
            </a:r>
            <a:r>
              <a:rPr lang="en-US" altLang="en-US" sz="2400" dirty="0"/>
              <a:t>mount tables, VFS interface can distinguish between local and remote file systems.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Requests </a:t>
            </a:r>
            <a:r>
              <a:rPr lang="en-US" altLang="en-US" sz="2400" dirty="0"/>
              <a:t>to remote files are routed to the NFS by the VFS interface.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RPCs </a:t>
            </a:r>
            <a:r>
              <a:rPr lang="en-US" altLang="en-US" sz="2400" dirty="0"/>
              <a:t>are used to reach remote VFS interface.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Remote </a:t>
            </a:r>
            <a:r>
              <a:rPr lang="en-US" altLang="en-US" sz="2400" dirty="0"/>
              <a:t>VFS invokes appropriate local file operation.</a:t>
            </a:r>
          </a:p>
        </p:txBody>
      </p:sp>
    </p:spTree>
    <p:extLst>
      <p:ext uri="{BB962C8B-B14F-4D97-AF65-F5344CB8AC3E}">
        <p14:creationId xmlns:p14="http://schemas.microsoft.com/office/powerpoint/2010/main" val="9979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NFS architecture</a:t>
            </a:r>
          </a:p>
        </p:txBody>
      </p:sp>
      <p:pic>
        <p:nvPicPr>
          <p:cNvPr id="1026" name="Picture 2" descr="The client-server architecture of N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667" y="1041209"/>
            <a:ext cx="6544596" cy="32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678208"/>
            <a:ext cx="50064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71717"/>
                </a:solidFill>
                <a:latin typeface="IBM Plex Sans"/>
              </a:rPr>
              <a:t>NFS follows the client-server model of </a:t>
            </a:r>
            <a:r>
              <a:rPr lang="en-IN" dirty="0" smtClean="0">
                <a:solidFill>
                  <a:srgbClr val="171717"/>
                </a:solidFill>
                <a:latin typeface="IBM Plex Sans"/>
              </a:rPr>
              <a:t>computing.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171717"/>
              </a:solidFill>
              <a:latin typeface="IBM Plex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71717"/>
                </a:solidFill>
                <a:latin typeface="IBM Plex Sans"/>
              </a:rPr>
              <a:t>The </a:t>
            </a:r>
            <a:r>
              <a:rPr lang="en-IN" dirty="0">
                <a:solidFill>
                  <a:srgbClr val="171717"/>
                </a:solidFill>
                <a:latin typeface="IBM Plex Sans"/>
              </a:rPr>
              <a:t>server implements the shared file system and storage to which clients attach. </a:t>
            </a:r>
            <a:endParaRPr lang="en-IN" dirty="0" smtClean="0">
              <a:solidFill>
                <a:srgbClr val="171717"/>
              </a:solidFill>
              <a:latin typeface="IBM Plex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171717"/>
              </a:solidFill>
              <a:latin typeface="IBM Plex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171717"/>
                </a:solidFill>
                <a:latin typeface="IBM Plex Sans"/>
              </a:rPr>
              <a:t>The </a:t>
            </a:r>
            <a:r>
              <a:rPr lang="en-IN" dirty="0">
                <a:solidFill>
                  <a:srgbClr val="171717"/>
                </a:solidFill>
                <a:latin typeface="IBM Plex Sans"/>
              </a:rPr>
              <a:t>clients implement the user interface to the shared file system, mounted within the client’s local file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Sun NFS Architecture</a:t>
            </a:r>
          </a:p>
        </p:txBody>
      </p:sp>
      <p:sp>
        <p:nvSpPr>
          <p:cNvPr id="30724" name="Rectangle 25"/>
          <p:cNvSpPr>
            <a:spLocks noChangeArrowheads="1"/>
          </p:cNvSpPr>
          <p:nvPr/>
        </p:nvSpPr>
        <p:spPr bwMode="auto">
          <a:xfrm>
            <a:off x="5867400" y="5791200"/>
            <a:ext cx="11430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25" name="Rectangle 23"/>
          <p:cNvSpPr>
            <a:spLocks noChangeArrowheads="1"/>
          </p:cNvSpPr>
          <p:nvPr/>
        </p:nvSpPr>
        <p:spPr bwMode="auto">
          <a:xfrm>
            <a:off x="8502650" y="3429000"/>
            <a:ext cx="17526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26" name="Rectangle 21"/>
          <p:cNvSpPr>
            <a:spLocks noChangeArrowheads="1"/>
          </p:cNvSpPr>
          <p:nvPr/>
        </p:nvSpPr>
        <p:spPr bwMode="auto">
          <a:xfrm>
            <a:off x="6967538" y="3276600"/>
            <a:ext cx="1219200" cy="76200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27" name="Rectangle 19"/>
          <p:cNvSpPr>
            <a:spLocks noChangeArrowheads="1"/>
          </p:cNvSpPr>
          <p:nvPr/>
        </p:nvSpPr>
        <p:spPr bwMode="auto">
          <a:xfrm>
            <a:off x="4589463" y="4876800"/>
            <a:ext cx="13716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28" name="Rectangle 17"/>
          <p:cNvSpPr>
            <a:spLocks noChangeArrowheads="1"/>
          </p:cNvSpPr>
          <p:nvPr/>
        </p:nvSpPr>
        <p:spPr bwMode="auto">
          <a:xfrm>
            <a:off x="3581400" y="4921250"/>
            <a:ext cx="7620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29" name="Rectangle 15"/>
          <p:cNvSpPr>
            <a:spLocks noChangeArrowheads="1"/>
          </p:cNvSpPr>
          <p:nvPr/>
        </p:nvSpPr>
        <p:spPr bwMode="auto">
          <a:xfrm>
            <a:off x="4724400" y="4114800"/>
            <a:ext cx="7620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2308225" y="4027488"/>
            <a:ext cx="9906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581400" y="4038600"/>
            <a:ext cx="8382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32" name="Rectangle 9"/>
          <p:cNvSpPr>
            <a:spLocks noChangeArrowheads="1"/>
          </p:cNvSpPr>
          <p:nvPr/>
        </p:nvSpPr>
        <p:spPr bwMode="auto">
          <a:xfrm>
            <a:off x="3232150" y="3397250"/>
            <a:ext cx="17526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33" name="Rectangle 7"/>
          <p:cNvSpPr>
            <a:spLocks noChangeArrowheads="1"/>
          </p:cNvSpPr>
          <p:nvPr/>
        </p:nvSpPr>
        <p:spPr bwMode="auto">
          <a:xfrm>
            <a:off x="3284538" y="2689225"/>
            <a:ext cx="1600200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35" name="Rectangle 4"/>
          <p:cNvSpPr>
            <a:spLocks noChangeArrowheads="1"/>
          </p:cNvSpPr>
          <p:nvPr/>
        </p:nvSpPr>
        <p:spPr bwMode="auto">
          <a:xfrm>
            <a:off x="3505200" y="1981200"/>
            <a:ext cx="1066800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Kernel</a:t>
            </a:r>
          </a:p>
        </p:txBody>
      </p:sp>
      <p:sp>
        <p:nvSpPr>
          <p:cNvPr id="30736" name="Text Box 6"/>
          <p:cNvSpPr txBox="1">
            <a:spLocks noChangeArrowheads="1"/>
          </p:cNvSpPr>
          <p:nvPr/>
        </p:nvSpPr>
        <p:spPr bwMode="auto">
          <a:xfrm>
            <a:off x="3348038" y="2733674"/>
            <a:ext cx="1473200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OS Interface</a:t>
            </a:r>
          </a:p>
        </p:txBody>
      </p:sp>
      <p:sp>
        <p:nvSpPr>
          <p:cNvPr id="30737" name="Text Box 8"/>
          <p:cNvSpPr txBox="1">
            <a:spLocks noChangeArrowheads="1"/>
          </p:cNvSpPr>
          <p:nvPr/>
        </p:nvSpPr>
        <p:spPr bwMode="auto">
          <a:xfrm>
            <a:off x="3292475" y="3411539"/>
            <a:ext cx="1614488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VFS Interface</a:t>
            </a:r>
          </a:p>
        </p:txBody>
      </p:sp>
      <p:sp>
        <p:nvSpPr>
          <p:cNvPr id="30738" name="Text Box 10"/>
          <p:cNvSpPr txBox="1">
            <a:spLocks noChangeArrowheads="1"/>
          </p:cNvSpPr>
          <p:nvPr/>
        </p:nvSpPr>
        <p:spPr bwMode="auto">
          <a:xfrm>
            <a:off x="3641725" y="4129089"/>
            <a:ext cx="692150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Unix</a:t>
            </a:r>
          </a:p>
        </p:txBody>
      </p:sp>
      <p:sp>
        <p:nvSpPr>
          <p:cNvPr id="30739" name="Text Box 12"/>
          <p:cNvSpPr txBox="1">
            <a:spLocks noChangeArrowheads="1"/>
          </p:cNvSpPr>
          <p:nvPr/>
        </p:nvSpPr>
        <p:spPr bwMode="auto">
          <a:xfrm>
            <a:off x="2384426" y="4103689"/>
            <a:ext cx="860425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Others</a:t>
            </a:r>
          </a:p>
        </p:txBody>
      </p:sp>
      <p:sp>
        <p:nvSpPr>
          <p:cNvPr id="30740" name="Text Box 14"/>
          <p:cNvSpPr txBox="1">
            <a:spLocks noChangeArrowheads="1"/>
          </p:cNvSpPr>
          <p:nvPr/>
        </p:nvSpPr>
        <p:spPr bwMode="auto">
          <a:xfrm>
            <a:off x="4784726" y="4129089"/>
            <a:ext cx="650875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NFS</a:t>
            </a:r>
          </a:p>
        </p:txBody>
      </p:sp>
      <p:sp>
        <p:nvSpPr>
          <p:cNvPr id="30741" name="Text Box 16"/>
          <p:cNvSpPr txBox="1">
            <a:spLocks noChangeArrowheads="1"/>
          </p:cNvSpPr>
          <p:nvPr/>
        </p:nvSpPr>
        <p:spPr bwMode="auto">
          <a:xfrm>
            <a:off x="3641726" y="4935539"/>
            <a:ext cx="663575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Disk</a:t>
            </a:r>
          </a:p>
        </p:txBody>
      </p:sp>
      <p:sp>
        <p:nvSpPr>
          <p:cNvPr id="30742" name="Text Box 18"/>
          <p:cNvSpPr txBox="1">
            <a:spLocks noChangeArrowheads="1"/>
          </p:cNvSpPr>
          <p:nvPr/>
        </p:nvSpPr>
        <p:spPr bwMode="auto">
          <a:xfrm>
            <a:off x="4649789" y="4967289"/>
            <a:ext cx="1273175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RPC/XDR</a:t>
            </a:r>
          </a:p>
        </p:txBody>
      </p:sp>
      <p:sp>
        <p:nvSpPr>
          <p:cNvPr id="30743" name="Text Box 20"/>
          <p:cNvSpPr txBox="1">
            <a:spLocks noChangeArrowheads="1"/>
          </p:cNvSpPr>
          <p:nvPr/>
        </p:nvSpPr>
        <p:spPr bwMode="auto">
          <a:xfrm>
            <a:off x="7027863" y="3290889"/>
            <a:ext cx="1085850" cy="7016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Server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Routines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8562975" y="3443289"/>
            <a:ext cx="1614488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VFS Interface</a:t>
            </a:r>
          </a:p>
        </p:txBody>
      </p:sp>
      <p:sp>
        <p:nvSpPr>
          <p:cNvPr id="30745" name="Text Box 24"/>
          <p:cNvSpPr txBox="1">
            <a:spLocks noChangeArrowheads="1"/>
          </p:cNvSpPr>
          <p:nvPr/>
        </p:nvSpPr>
        <p:spPr bwMode="auto">
          <a:xfrm>
            <a:off x="5927725" y="5805489"/>
            <a:ext cx="1073150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Network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6934200" y="4876800"/>
            <a:ext cx="1371600" cy="533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000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6994526" y="4967289"/>
            <a:ext cx="1273175" cy="3968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RPC/XDR</a:t>
            </a: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4038600" y="1524000"/>
            <a:ext cx="0" cy="4572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49" name="Line 30"/>
          <p:cNvSpPr>
            <a:spLocks noChangeShapeType="1"/>
          </p:cNvSpPr>
          <p:nvPr/>
        </p:nvSpPr>
        <p:spPr bwMode="auto">
          <a:xfrm>
            <a:off x="4038600" y="2362200"/>
            <a:ext cx="0" cy="3048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0" name="Line 32"/>
          <p:cNvSpPr>
            <a:spLocks noChangeShapeType="1"/>
          </p:cNvSpPr>
          <p:nvPr/>
        </p:nvSpPr>
        <p:spPr bwMode="auto">
          <a:xfrm>
            <a:off x="4038600" y="3157538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1" name="Line 33"/>
          <p:cNvSpPr>
            <a:spLocks noChangeShapeType="1"/>
          </p:cNvSpPr>
          <p:nvPr/>
        </p:nvSpPr>
        <p:spPr bwMode="auto">
          <a:xfrm flipH="1">
            <a:off x="2819400" y="3863975"/>
            <a:ext cx="609600" cy="152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2" name="Line 34"/>
          <p:cNvSpPr>
            <a:spLocks noChangeShapeType="1"/>
          </p:cNvSpPr>
          <p:nvPr/>
        </p:nvSpPr>
        <p:spPr bwMode="auto">
          <a:xfrm>
            <a:off x="4038600" y="3886200"/>
            <a:ext cx="0" cy="152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3" name="Line 35"/>
          <p:cNvSpPr>
            <a:spLocks noChangeShapeType="1"/>
          </p:cNvSpPr>
          <p:nvPr/>
        </p:nvSpPr>
        <p:spPr bwMode="auto">
          <a:xfrm>
            <a:off x="4724400" y="3886200"/>
            <a:ext cx="457200" cy="2286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4" name="Line 36"/>
          <p:cNvSpPr>
            <a:spLocks noChangeShapeType="1"/>
          </p:cNvSpPr>
          <p:nvPr/>
        </p:nvSpPr>
        <p:spPr bwMode="auto">
          <a:xfrm>
            <a:off x="4038600" y="4572000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5" name="Line 37"/>
          <p:cNvSpPr>
            <a:spLocks noChangeShapeType="1"/>
          </p:cNvSpPr>
          <p:nvPr/>
        </p:nvSpPr>
        <p:spPr bwMode="auto">
          <a:xfrm>
            <a:off x="5127625" y="4572000"/>
            <a:ext cx="0" cy="3048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6" name="Line 38"/>
          <p:cNvSpPr>
            <a:spLocks noChangeShapeType="1"/>
          </p:cNvSpPr>
          <p:nvPr/>
        </p:nvSpPr>
        <p:spPr bwMode="auto">
          <a:xfrm>
            <a:off x="5257800" y="5410200"/>
            <a:ext cx="76200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7" name="Line 39"/>
          <p:cNvSpPr>
            <a:spLocks noChangeShapeType="1"/>
          </p:cNvSpPr>
          <p:nvPr/>
        </p:nvSpPr>
        <p:spPr bwMode="auto">
          <a:xfrm flipV="1">
            <a:off x="6858000" y="5410200"/>
            <a:ext cx="83820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8" name="Line 40"/>
          <p:cNvSpPr>
            <a:spLocks noChangeShapeType="1"/>
          </p:cNvSpPr>
          <p:nvPr/>
        </p:nvSpPr>
        <p:spPr bwMode="auto">
          <a:xfrm flipV="1">
            <a:off x="7620000" y="4038600"/>
            <a:ext cx="0" cy="8382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59" name="Line 41"/>
          <p:cNvSpPr>
            <a:spLocks noChangeShapeType="1"/>
          </p:cNvSpPr>
          <p:nvPr/>
        </p:nvSpPr>
        <p:spPr bwMode="auto">
          <a:xfrm>
            <a:off x="8185150" y="3657600"/>
            <a:ext cx="3048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60" name="Line 42"/>
          <p:cNvSpPr>
            <a:spLocks noChangeShapeType="1"/>
          </p:cNvSpPr>
          <p:nvPr/>
        </p:nvSpPr>
        <p:spPr bwMode="auto">
          <a:xfrm>
            <a:off x="9372600" y="3897313"/>
            <a:ext cx="0" cy="4572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761" name="Text Box 43"/>
          <p:cNvSpPr txBox="1">
            <a:spLocks noChangeArrowheads="1"/>
          </p:cNvSpPr>
          <p:nvPr/>
        </p:nvSpPr>
        <p:spPr bwMode="auto">
          <a:xfrm>
            <a:off x="8991600" y="4357689"/>
            <a:ext cx="762000" cy="396875"/>
          </a:xfrm>
          <a:prstGeom prst="rect">
            <a:avLst/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Disks</a:t>
            </a:r>
          </a:p>
        </p:txBody>
      </p:sp>
      <p:sp>
        <p:nvSpPr>
          <p:cNvPr id="30762" name="Text Box 44"/>
          <p:cNvSpPr txBox="1">
            <a:spLocks noChangeArrowheads="1"/>
          </p:cNvSpPr>
          <p:nvPr/>
        </p:nvSpPr>
        <p:spPr bwMode="auto">
          <a:xfrm>
            <a:off x="3642813" y="1385889"/>
            <a:ext cx="803275" cy="396875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Client</a:t>
            </a:r>
          </a:p>
        </p:txBody>
      </p:sp>
      <p:sp>
        <p:nvSpPr>
          <p:cNvPr id="30763" name="Text Box 45"/>
          <p:cNvSpPr txBox="1">
            <a:spLocks noChangeArrowheads="1"/>
          </p:cNvSpPr>
          <p:nvPr/>
        </p:nvSpPr>
        <p:spPr bwMode="auto">
          <a:xfrm>
            <a:off x="7916864" y="2803526"/>
            <a:ext cx="846137" cy="396875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4356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 </a:t>
            </a:r>
            <a:r>
              <a:rPr lang="en-US" altLang="en-US" sz="2400" dirty="0"/>
              <a:t>distributed file system should provide: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Network </a:t>
            </a:r>
            <a:r>
              <a:rPr lang="en-US" altLang="en-US" dirty="0"/>
              <a:t>transparency: </a:t>
            </a:r>
            <a:endParaRPr lang="en-US" altLang="en-US" dirty="0" smtClean="0"/>
          </a:p>
          <a:p>
            <a:pPr lvl="2"/>
            <a:r>
              <a:rPr lang="en-US" altLang="en-US" sz="2400" dirty="0" smtClean="0"/>
              <a:t>hide </a:t>
            </a:r>
            <a:r>
              <a:rPr lang="en-US" altLang="en-US" sz="2400" dirty="0"/>
              <a:t>the details of </a:t>
            </a:r>
            <a:r>
              <a:rPr lang="en-US" altLang="en-US" sz="2400" i="1" dirty="0"/>
              <a:t>where</a:t>
            </a:r>
            <a:r>
              <a:rPr lang="en-US" altLang="en-US" sz="2400" dirty="0"/>
              <a:t> a file is located.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High </a:t>
            </a:r>
            <a:r>
              <a:rPr lang="en-US" altLang="en-US" dirty="0"/>
              <a:t>availability: </a:t>
            </a:r>
            <a:endParaRPr lang="en-US" altLang="en-US" dirty="0" smtClean="0"/>
          </a:p>
          <a:p>
            <a:pPr lvl="2"/>
            <a:r>
              <a:rPr lang="en-US" altLang="en-US" sz="2400" dirty="0" smtClean="0"/>
              <a:t>ease </a:t>
            </a:r>
            <a:r>
              <a:rPr lang="en-US" altLang="en-US" sz="2400" dirty="0"/>
              <a:t>of accessibility irrespective of the physical location of the file</a:t>
            </a:r>
            <a:r>
              <a:rPr lang="en-US" altLang="en-US" sz="2400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Scalability: </a:t>
            </a:r>
          </a:p>
          <a:p>
            <a:pPr lvl="2"/>
            <a:r>
              <a:rPr lang="en-IN" sz="2400" dirty="0" smtClean="0"/>
              <a:t>no</a:t>
            </a:r>
            <a:r>
              <a:rPr lang="en-IN" sz="2400" dirty="0"/>
              <a:t>. of users, file servers, files handled etc.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Concurrency: </a:t>
            </a:r>
          </a:p>
          <a:p>
            <a:pPr lvl="2"/>
            <a:r>
              <a:rPr lang="en-IN" sz="2400" dirty="0" smtClean="0"/>
              <a:t>Handle </a:t>
            </a:r>
            <a:r>
              <a:rPr lang="en-IN" sz="2400" dirty="0"/>
              <a:t>concurrent access by different clients in the network </a:t>
            </a:r>
          </a:p>
          <a:p>
            <a:endParaRPr lang="en-US" dirty="0"/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</a:t>
            </a:r>
            <a:r>
              <a:rPr lang="en-US" dirty="0"/>
              <a:t>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 smtClean="0"/>
              <a:t>Client </a:t>
            </a:r>
            <a:r>
              <a:rPr lang="en-IN" dirty="0"/>
              <a:t>Server Architecture 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Network </a:t>
            </a:r>
            <a:r>
              <a:rPr lang="en-IN" dirty="0"/>
              <a:t>File System (NFS) </a:t>
            </a:r>
          </a:p>
          <a:p>
            <a:endParaRPr lang="en-US" dirty="0"/>
          </a:p>
          <a:p>
            <a:r>
              <a:rPr lang="en-US" dirty="0" smtClean="0"/>
              <a:t>Cluster Based </a:t>
            </a:r>
            <a:r>
              <a:rPr lang="en-IN" dirty="0"/>
              <a:t>Architecture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Google </a:t>
            </a:r>
            <a:r>
              <a:rPr lang="en-US" dirty="0"/>
              <a:t>File </a:t>
            </a:r>
            <a:r>
              <a:rPr lang="en-US" dirty="0" smtClean="0"/>
              <a:t>Systems (GFS)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DFS: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In general, files in a DFS can be located in “any” system. We call the “source(s)” of files to be </a:t>
            </a:r>
            <a:r>
              <a:rPr lang="en-US" altLang="en-US" sz="2400" i="1" dirty="0"/>
              <a:t>servers </a:t>
            </a:r>
            <a:r>
              <a:rPr lang="en-US" altLang="en-US" sz="2400" dirty="0"/>
              <a:t>and those accessing them to be </a:t>
            </a:r>
            <a:r>
              <a:rPr lang="en-US" altLang="en-US" sz="2400" i="1" dirty="0"/>
              <a:t>clients</a:t>
            </a:r>
            <a:r>
              <a:rPr lang="en-US" altLang="en-US" sz="2400" dirty="0"/>
              <a:t>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Potentially</a:t>
            </a:r>
            <a:r>
              <a:rPr lang="en-US" altLang="en-US" sz="2400" dirty="0"/>
              <a:t>, a server for a file can become a client for another file.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However</a:t>
            </a:r>
            <a:r>
              <a:rPr lang="en-US" altLang="en-US" sz="2400" dirty="0"/>
              <a:t>, most distributed systems distinguish between clients and servers in more strict way</a:t>
            </a:r>
            <a:r>
              <a:rPr lang="en-US" altLang="en-US" sz="2400" dirty="0" smtClean="0"/>
              <a:t>:</a:t>
            </a:r>
          </a:p>
          <a:p>
            <a:pPr marL="0" indent="0">
              <a:buNone/>
            </a:pP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lvl="1"/>
            <a:r>
              <a:rPr lang="en-US" altLang="en-US" sz="2000" dirty="0"/>
              <a:t>Clients simply access files and do not have/share local files.</a:t>
            </a:r>
          </a:p>
          <a:p>
            <a:pPr lvl="1"/>
            <a:r>
              <a:rPr lang="en-US" altLang="en-US" sz="2000" dirty="0"/>
              <a:t>Even if clients have disks, they (disks) are used for swapping, caching, loading the OS, etc.</a:t>
            </a:r>
          </a:p>
          <a:p>
            <a:pPr lvl="1"/>
            <a:r>
              <a:rPr lang="en-US" altLang="en-US" sz="2000" dirty="0"/>
              <a:t>Servers are the actual sources of files.</a:t>
            </a:r>
          </a:p>
          <a:p>
            <a:pPr lvl="1"/>
            <a:r>
              <a:rPr lang="en-US" altLang="en-US" sz="2000" dirty="0"/>
              <a:t>In most cases, servers are more powerful machines (in terms of CPU, physical memory, disk bandwidth, ..)</a:t>
            </a:r>
          </a:p>
          <a:p>
            <a:endParaRPr lang="en-US" altLang="en-US" sz="2400" i="1" dirty="0"/>
          </a:p>
          <a:p>
            <a:pPr>
              <a:buNone/>
            </a:pP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415654" y="1310185"/>
            <a:ext cx="6305265" cy="4817660"/>
            <a:chOff x="2590800" y="1916113"/>
            <a:chExt cx="4170363" cy="3570287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3124200" y="3744913"/>
              <a:ext cx="3124200" cy="685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Computer Network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667000" y="2590800"/>
              <a:ext cx="9906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Server</a:t>
              </a: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060825" y="2590800"/>
              <a:ext cx="9906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Server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044950" y="1938338"/>
              <a:ext cx="3048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4044950" y="197167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349750" y="19685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044950" y="228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802188" y="1938338"/>
              <a:ext cx="3048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802188" y="197167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106988" y="19685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4802188" y="228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349750" y="1919288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…</a:t>
              </a: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2590800" y="1935163"/>
              <a:ext cx="3048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590800" y="19685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895600" y="19653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590800" y="22828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3348038" y="1935163"/>
              <a:ext cx="3048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348038" y="19685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652838" y="19653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3348038" y="22828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895600" y="1916113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…</a:t>
              </a: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2743200" y="2286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3352800" y="22860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4213225" y="2286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H="1">
              <a:off x="4746625" y="2286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5715000" y="2609850"/>
              <a:ext cx="9906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Server</a:t>
              </a:r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5699125" y="1957388"/>
              <a:ext cx="3048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5699125" y="19907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6003925" y="19875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5699125" y="23050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6456363" y="1957388"/>
              <a:ext cx="3048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6456363" y="19907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6761163" y="198755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6456363" y="23050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6003925" y="1938338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…</a:t>
              </a: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5867400" y="230505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H="1">
              <a:off x="6400800" y="230505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5105400" y="2605088"/>
              <a:ext cx="5052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….</a:t>
              </a:r>
            </a:p>
          </p:txBody>
        </p:sp>
        <p:sp>
          <p:nvSpPr>
            <p:cNvPr id="42" name="AutoShape 46"/>
            <p:cNvSpPr>
              <a:spLocks noChangeArrowheads="1"/>
            </p:cNvSpPr>
            <p:nvPr/>
          </p:nvSpPr>
          <p:spPr bwMode="auto">
            <a:xfrm>
              <a:off x="3352800" y="5105400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Client</a:t>
              </a:r>
            </a:p>
          </p:txBody>
        </p:sp>
        <p:sp>
          <p:nvSpPr>
            <p:cNvPr id="43" name="AutoShape 48"/>
            <p:cNvSpPr>
              <a:spLocks noChangeArrowheads="1"/>
            </p:cNvSpPr>
            <p:nvPr/>
          </p:nvSpPr>
          <p:spPr bwMode="auto">
            <a:xfrm>
              <a:off x="5105400" y="5105400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Client</a:t>
              </a:r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3189288" y="2982913"/>
              <a:ext cx="1295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4583113" y="2971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H="1">
              <a:off x="4953000" y="2982913"/>
              <a:ext cx="1295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V="1">
              <a:off x="3886200" y="4419600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 flipH="1" flipV="1">
              <a:off x="4876800" y="44196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5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DFS works? (Architecture of DFS)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82137" y="1759719"/>
            <a:ext cx="9799089" cy="3155750"/>
            <a:chOff x="382137" y="1759719"/>
            <a:chExt cx="9799089" cy="3155750"/>
          </a:xfrm>
        </p:grpSpPr>
        <p:sp>
          <p:nvSpPr>
            <p:cNvPr id="6" name="Rectangle 5"/>
            <p:cNvSpPr/>
            <p:nvPr/>
          </p:nvSpPr>
          <p:spPr>
            <a:xfrm>
              <a:off x="382137" y="2169994"/>
              <a:ext cx="2770496" cy="6141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91319" y="2265528"/>
              <a:ext cx="1651380" cy="382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 Manager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08747" y="2265528"/>
              <a:ext cx="723332" cy="382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Disk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7003" y="1759719"/>
              <a:ext cx="913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Client-1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12758" y="2169994"/>
              <a:ext cx="2770496" cy="6141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1940" y="2265528"/>
              <a:ext cx="1651380" cy="382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39368" y="2265528"/>
              <a:ext cx="723332" cy="382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Disk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57624" y="1759719"/>
              <a:ext cx="913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Client-2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137" y="4301320"/>
              <a:ext cx="2770496" cy="6141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1319" y="4396854"/>
              <a:ext cx="1651380" cy="382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 Manager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08747" y="4396854"/>
              <a:ext cx="723332" cy="382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Disk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7003" y="3891045"/>
              <a:ext cx="913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Client-3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26150" y="4287672"/>
              <a:ext cx="3355076" cy="6141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35332" y="4396854"/>
              <a:ext cx="1651380" cy="382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 Manager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52759" y="4396854"/>
              <a:ext cx="1319283" cy="382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Disk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80200" y="3891045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Server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807725" y="3098042"/>
              <a:ext cx="2552132" cy="79300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Network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Straight Connector 21"/>
            <p:cNvCxnSpPr>
              <a:stCxn id="6" idx="3"/>
              <a:endCxn id="20" idx="1"/>
            </p:cNvCxnSpPr>
            <p:nvPr/>
          </p:nvCxnSpPr>
          <p:spPr>
            <a:xfrm>
              <a:off x="3152633" y="2477069"/>
              <a:ext cx="1028843" cy="737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0" idx="3"/>
            </p:cNvCxnSpPr>
            <p:nvPr/>
          </p:nvCxnSpPr>
          <p:spPr>
            <a:xfrm flipV="1">
              <a:off x="3152633" y="3774912"/>
              <a:ext cx="1028843" cy="813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1"/>
              <a:endCxn id="20" idx="7"/>
            </p:cNvCxnSpPr>
            <p:nvPr/>
          </p:nvCxnSpPr>
          <p:spPr>
            <a:xfrm flipH="1">
              <a:off x="5986106" y="2477069"/>
              <a:ext cx="1126652" cy="737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1"/>
              <a:endCxn id="20" idx="5"/>
            </p:cNvCxnSpPr>
            <p:nvPr/>
          </p:nvCxnSpPr>
          <p:spPr>
            <a:xfrm flipH="1" flipV="1">
              <a:off x="5986106" y="3774912"/>
              <a:ext cx="840044" cy="819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0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408127" y="1175590"/>
            <a:ext cx="8409810" cy="5375335"/>
            <a:chOff x="1142206" y="1447800"/>
            <a:chExt cx="7990680" cy="5072063"/>
          </a:xfrm>
        </p:grpSpPr>
        <p:sp>
          <p:nvSpPr>
            <p:cNvPr id="44" name="Text Box 84"/>
            <p:cNvSpPr txBox="1">
              <a:spLocks noChangeArrowheads="1"/>
            </p:cNvSpPr>
            <p:nvPr/>
          </p:nvSpPr>
          <p:spPr bwMode="auto">
            <a:xfrm>
              <a:off x="1354138" y="1447800"/>
              <a:ext cx="1389062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Request to</a:t>
              </a:r>
            </a:p>
            <a:p>
              <a:pPr eaLnBrk="1" hangingPunct="1"/>
              <a:r>
                <a:rPr lang="en-US" altLang="en-US" dirty="0"/>
                <a:t>Access data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42206" y="2133600"/>
              <a:ext cx="7990680" cy="4386263"/>
              <a:chOff x="1142206" y="2133600"/>
              <a:chExt cx="7990680" cy="4386263"/>
            </a:xfrm>
          </p:grpSpPr>
          <p:sp>
            <p:nvSpPr>
              <p:cNvPr id="46" name="Rectangle 67"/>
              <p:cNvSpPr>
                <a:spLocks noChangeArrowheads="1"/>
              </p:cNvSpPr>
              <p:nvPr/>
            </p:nvSpPr>
            <p:spPr bwMode="auto">
              <a:xfrm>
                <a:off x="6694488" y="3244850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/>
              </a:p>
            </p:txBody>
          </p:sp>
          <p:sp>
            <p:nvSpPr>
              <p:cNvPr id="47" name="AutoShape 48"/>
              <p:cNvSpPr>
                <a:spLocks noChangeArrowheads="1"/>
              </p:cNvSpPr>
              <p:nvPr/>
            </p:nvSpPr>
            <p:spPr bwMode="auto">
              <a:xfrm>
                <a:off x="1287463" y="2616200"/>
                <a:ext cx="1447800" cy="1219200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Check</a:t>
                </a:r>
              </a:p>
              <a:p>
                <a:pPr algn="ctr" eaLnBrk="1" hangingPunct="1"/>
                <a:r>
                  <a:rPr lang="en-US" altLang="en-US" sz="1800"/>
                  <a:t>client</a:t>
                </a:r>
              </a:p>
              <a:p>
                <a:pPr algn="ctr" eaLnBrk="1" hangingPunct="1"/>
                <a:r>
                  <a:rPr lang="en-US" altLang="en-US" sz="1800"/>
                  <a:t>cache</a:t>
                </a:r>
              </a:p>
            </p:txBody>
          </p:sp>
          <p:sp>
            <p:nvSpPr>
              <p:cNvPr id="48" name="AutoShape 50"/>
              <p:cNvSpPr>
                <a:spLocks noChangeArrowheads="1"/>
              </p:cNvSpPr>
              <p:nvPr/>
            </p:nvSpPr>
            <p:spPr bwMode="auto">
              <a:xfrm>
                <a:off x="1276350" y="4295775"/>
                <a:ext cx="1447800" cy="1219200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Check</a:t>
                </a:r>
              </a:p>
              <a:p>
                <a:pPr algn="ctr" eaLnBrk="1" hangingPunct="1"/>
                <a:r>
                  <a:rPr lang="en-US" altLang="en-US" sz="1600"/>
                  <a:t>Local disk</a:t>
                </a:r>
              </a:p>
              <a:p>
                <a:pPr algn="ctr" eaLnBrk="1" hangingPunct="1"/>
                <a:r>
                  <a:rPr lang="en-US" altLang="en-US" sz="1600"/>
                  <a:t>(if any)</a:t>
                </a:r>
              </a:p>
            </p:txBody>
          </p:sp>
          <p:sp>
            <p:nvSpPr>
              <p:cNvPr id="49" name="AutoShape 51"/>
              <p:cNvSpPr>
                <a:spLocks noChangeArrowheads="1"/>
              </p:cNvSpPr>
              <p:nvPr/>
            </p:nvSpPr>
            <p:spPr bwMode="auto">
              <a:xfrm>
                <a:off x="2984500" y="5834063"/>
                <a:ext cx="1828800" cy="685800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dirty="0"/>
                  <a:t>Send request to</a:t>
                </a:r>
              </a:p>
              <a:p>
                <a:pPr algn="ctr" eaLnBrk="1" hangingPunct="1"/>
                <a:r>
                  <a:rPr lang="en-US" altLang="en-US" sz="1800" dirty="0"/>
                  <a:t>File server</a:t>
                </a: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>
                <a:off x="1995488" y="2154238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54"/>
              <p:cNvSpPr>
                <a:spLocks noChangeShapeType="1"/>
              </p:cNvSpPr>
              <p:nvPr/>
            </p:nvSpPr>
            <p:spPr bwMode="auto">
              <a:xfrm>
                <a:off x="1995488" y="3830638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60"/>
              <p:cNvSpPr>
                <a:spLocks noChangeShapeType="1"/>
              </p:cNvSpPr>
              <p:nvPr/>
            </p:nvSpPr>
            <p:spPr bwMode="auto">
              <a:xfrm>
                <a:off x="1995488" y="5507038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61"/>
              <p:cNvSpPr>
                <a:spLocks noChangeShapeType="1"/>
              </p:cNvSpPr>
              <p:nvPr/>
            </p:nvSpPr>
            <p:spPr bwMode="auto">
              <a:xfrm>
                <a:off x="1995488" y="6192838"/>
                <a:ext cx="990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62"/>
              <p:cNvSpPr>
                <a:spLocks noChangeArrowheads="1"/>
              </p:cNvSpPr>
              <p:nvPr/>
            </p:nvSpPr>
            <p:spPr bwMode="auto">
              <a:xfrm>
                <a:off x="5280025" y="5986463"/>
                <a:ext cx="1143000" cy="457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Network</a:t>
                </a:r>
              </a:p>
            </p:txBody>
          </p:sp>
          <p:sp>
            <p:nvSpPr>
              <p:cNvPr id="55" name="Line 64"/>
              <p:cNvSpPr>
                <a:spLocks noChangeShapeType="1"/>
              </p:cNvSpPr>
              <p:nvPr/>
            </p:nvSpPr>
            <p:spPr bwMode="auto">
              <a:xfrm>
                <a:off x="4822825" y="6215063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5"/>
              <p:cNvSpPr>
                <a:spLocks noChangeArrowheads="1"/>
              </p:cNvSpPr>
              <p:nvPr/>
            </p:nvSpPr>
            <p:spPr bwMode="auto">
              <a:xfrm>
                <a:off x="6618288" y="4376738"/>
                <a:ext cx="1447800" cy="1219200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Check</a:t>
                </a:r>
              </a:p>
              <a:p>
                <a:pPr algn="ctr" eaLnBrk="1" hangingPunct="1"/>
                <a:r>
                  <a:rPr lang="en-US" altLang="en-US" sz="1600"/>
                  <a:t>Server cache</a:t>
                </a:r>
              </a:p>
              <a:p>
                <a:pPr algn="ctr" eaLnBrk="1" hangingPunct="1"/>
                <a:endParaRPr lang="en-US" altLang="en-US" sz="1600"/>
              </a:p>
            </p:txBody>
          </p:sp>
          <p:sp>
            <p:nvSpPr>
              <p:cNvPr id="57" name="Text Box 66"/>
              <p:cNvSpPr txBox="1">
                <a:spLocks noChangeArrowheads="1"/>
              </p:cNvSpPr>
              <p:nvPr/>
            </p:nvSpPr>
            <p:spPr bwMode="auto">
              <a:xfrm>
                <a:off x="6754813" y="3259138"/>
                <a:ext cx="1190625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Issue disk</a:t>
                </a:r>
              </a:p>
              <a:p>
                <a:pPr eaLnBrk="1" hangingPunct="1"/>
                <a:r>
                  <a:rPr lang="en-US" altLang="en-US"/>
                  <a:t>read</a:t>
                </a:r>
              </a:p>
            </p:txBody>
          </p:sp>
          <p:sp>
            <p:nvSpPr>
              <p:cNvPr id="58" name="Line 69"/>
              <p:cNvSpPr>
                <a:spLocks noChangeShapeType="1"/>
              </p:cNvSpPr>
              <p:nvPr/>
            </p:nvSpPr>
            <p:spPr bwMode="auto">
              <a:xfrm>
                <a:off x="6423025" y="6215063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70"/>
              <p:cNvSpPr>
                <a:spLocks noChangeShapeType="1"/>
              </p:cNvSpPr>
              <p:nvPr/>
            </p:nvSpPr>
            <p:spPr bwMode="auto">
              <a:xfrm flipV="1">
                <a:off x="7326313" y="560546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71"/>
              <p:cNvSpPr>
                <a:spLocks noChangeShapeType="1"/>
              </p:cNvSpPr>
              <p:nvPr/>
            </p:nvSpPr>
            <p:spPr bwMode="auto">
              <a:xfrm flipV="1">
                <a:off x="7337425" y="3929063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/>
            </p:nvSpPr>
            <p:spPr bwMode="auto">
              <a:xfrm>
                <a:off x="6705600" y="2176463"/>
                <a:ext cx="1295400" cy="685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/>
              </a:p>
            </p:txBody>
          </p:sp>
          <p:sp>
            <p:nvSpPr>
              <p:cNvPr id="62" name="Text Box 73"/>
              <p:cNvSpPr txBox="1">
                <a:spLocks noChangeArrowheads="1"/>
              </p:cNvSpPr>
              <p:nvPr/>
            </p:nvSpPr>
            <p:spPr bwMode="auto">
              <a:xfrm>
                <a:off x="6738689" y="2215453"/>
                <a:ext cx="1217271" cy="609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dirty="0"/>
                  <a:t>Load server</a:t>
                </a:r>
              </a:p>
              <a:p>
                <a:pPr algn="ctr" eaLnBrk="1" hangingPunct="1"/>
                <a:r>
                  <a:rPr lang="en-US" altLang="en-US" sz="1800" dirty="0"/>
                  <a:t>cache</a:t>
                </a:r>
              </a:p>
            </p:txBody>
          </p:sp>
          <p:sp>
            <p:nvSpPr>
              <p:cNvPr id="63" name="Line 74"/>
              <p:cNvSpPr>
                <a:spLocks noChangeShapeType="1"/>
              </p:cNvSpPr>
              <p:nvPr/>
            </p:nvSpPr>
            <p:spPr bwMode="auto">
              <a:xfrm flipV="1">
                <a:off x="7315200" y="2862263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/>
            </p:nvSpPr>
            <p:spPr bwMode="auto">
              <a:xfrm>
                <a:off x="4632325" y="2176463"/>
                <a:ext cx="1676400" cy="6556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/>
              </a:p>
            </p:txBody>
          </p:sp>
          <p:sp>
            <p:nvSpPr>
              <p:cNvPr id="65" name="Text Box 76"/>
              <p:cNvSpPr txBox="1">
                <a:spLocks noChangeArrowheads="1"/>
              </p:cNvSpPr>
              <p:nvPr/>
            </p:nvSpPr>
            <p:spPr bwMode="auto">
              <a:xfrm>
                <a:off x="4762003" y="2185112"/>
                <a:ext cx="1442692" cy="609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dirty="0"/>
                  <a:t>Load data</a:t>
                </a:r>
              </a:p>
              <a:p>
                <a:pPr algn="ctr" eaLnBrk="1" hangingPunct="1"/>
                <a:r>
                  <a:rPr lang="en-US" altLang="en-US" sz="1800" dirty="0"/>
                  <a:t>to client cache</a:t>
                </a:r>
              </a:p>
            </p:txBody>
          </p: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 flipH="1">
                <a:off x="6324600" y="2481263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80"/>
              <p:cNvSpPr>
                <a:spLocks noChangeShapeType="1"/>
              </p:cNvSpPr>
              <p:nvPr/>
            </p:nvSpPr>
            <p:spPr bwMode="auto">
              <a:xfrm flipH="1">
                <a:off x="4244975" y="2503488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82"/>
              <p:cNvSpPr>
                <a:spLocks noChangeArrowheads="1"/>
              </p:cNvSpPr>
              <p:nvPr/>
            </p:nvSpPr>
            <p:spPr bwMode="auto">
              <a:xfrm>
                <a:off x="2797175" y="2133600"/>
                <a:ext cx="1447800" cy="715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IN" dirty="0"/>
              </a:p>
            </p:txBody>
          </p:sp>
          <p:sp>
            <p:nvSpPr>
              <p:cNvPr id="69" name="Text Box 83"/>
              <p:cNvSpPr txBox="1">
                <a:spLocks noChangeArrowheads="1"/>
              </p:cNvSpPr>
              <p:nvPr/>
            </p:nvSpPr>
            <p:spPr bwMode="auto">
              <a:xfrm>
                <a:off x="2928172" y="2191284"/>
                <a:ext cx="1192902" cy="609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 dirty="0"/>
                  <a:t>Return data</a:t>
                </a:r>
              </a:p>
              <a:p>
                <a:pPr algn="ctr" eaLnBrk="1" hangingPunct="1"/>
                <a:r>
                  <a:rPr lang="en-US" altLang="en-US" sz="1800" dirty="0"/>
                  <a:t>to client</a:t>
                </a:r>
              </a:p>
            </p:txBody>
          </p:sp>
          <p:sp>
            <p:nvSpPr>
              <p:cNvPr id="70" name="Text Box 88"/>
              <p:cNvSpPr txBox="1">
                <a:spLocks noChangeArrowheads="1"/>
              </p:cNvSpPr>
              <p:nvPr/>
            </p:nvSpPr>
            <p:spPr bwMode="auto">
              <a:xfrm>
                <a:off x="2031999" y="3878455"/>
                <a:ext cx="1914526" cy="348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dirty="0" smtClean="0"/>
                  <a:t>Data Not </a:t>
                </a:r>
                <a:r>
                  <a:rPr lang="en-US" altLang="en-US" sz="1800" dirty="0"/>
                  <a:t>present</a:t>
                </a:r>
              </a:p>
            </p:txBody>
          </p:sp>
          <p:sp>
            <p:nvSpPr>
              <p:cNvPr id="71" name="Text Box 89"/>
              <p:cNvSpPr txBox="1">
                <a:spLocks noChangeArrowheads="1"/>
              </p:cNvSpPr>
              <p:nvPr/>
            </p:nvSpPr>
            <p:spPr bwMode="auto">
              <a:xfrm>
                <a:off x="2775390" y="3180297"/>
                <a:ext cx="1487487" cy="377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dirty="0" smtClean="0"/>
                  <a:t>Data present</a:t>
                </a:r>
                <a:endParaRPr lang="en-US" altLang="en-US" dirty="0"/>
              </a:p>
            </p:txBody>
          </p:sp>
          <p:sp>
            <p:nvSpPr>
              <p:cNvPr id="72" name="Text Box 90"/>
              <p:cNvSpPr txBox="1">
                <a:spLocks noChangeArrowheads="1"/>
              </p:cNvSpPr>
              <p:nvPr/>
            </p:nvSpPr>
            <p:spPr bwMode="auto">
              <a:xfrm>
                <a:off x="1142206" y="6137246"/>
                <a:ext cx="1878013" cy="377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dirty="0" smtClean="0"/>
                  <a:t>Data Not </a:t>
                </a:r>
                <a:r>
                  <a:rPr lang="en-US" altLang="en-US" dirty="0"/>
                  <a:t>present</a:t>
                </a:r>
              </a:p>
            </p:txBody>
          </p:sp>
          <p:sp>
            <p:nvSpPr>
              <p:cNvPr id="73" name="Text Box 91"/>
              <p:cNvSpPr txBox="1">
                <a:spLocks noChangeArrowheads="1"/>
              </p:cNvSpPr>
              <p:nvPr/>
            </p:nvSpPr>
            <p:spPr bwMode="auto">
              <a:xfrm>
                <a:off x="7315200" y="4027590"/>
                <a:ext cx="1817686" cy="377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dirty="0" smtClean="0"/>
                  <a:t>Data Not </a:t>
                </a:r>
                <a:r>
                  <a:rPr lang="en-US" altLang="en-US" dirty="0"/>
                  <a:t>present</a:t>
                </a:r>
              </a:p>
            </p:txBody>
          </p:sp>
          <p:sp>
            <p:nvSpPr>
              <p:cNvPr id="74" name="Line 92"/>
              <p:cNvSpPr>
                <a:spLocks noChangeShapeType="1"/>
              </p:cNvSpPr>
              <p:nvPr/>
            </p:nvSpPr>
            <p:spPr bwMode="auto">
              <a:xfrm flipH="1">
                <a:off x="5551488" y="5018088"/>
                <a:ext cx="106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93"/>
              <p:cNvSpPr>
                <a:spLocks noChangeShapeType="1"/>
              </p:cNvSpPr>
              <p:nvPr/>
            </p:nvSpPr>
            <p:spPr bwMode="auto">
              <a:xfrm flipV="1">
                <a:off x="5551488" y="2819400"/>
                <a:ext cx="0" cy="2209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94"/>
              <p:cNvSpPr>
                <a:spLocks noChangeShapeType="1"/>
              </p:cNvSpPr>
              <p:nvPr/>
            </p:nvSpPr>
            <p:spPr bwMode="auto">
              <a:xfrm>
                <a:off x="2720975" y="3222625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95"/>
              <p:cNvSpPr>
                <a:spLocks noChangeShapeType="1"/>
              </p:cNvSpPr>
              <p:nvPr/>
            </p:nvSpPr>
            <p:spPr bwMode="auto">
              <a:xfrm flipV="1">
                <a:off x="3494088" y="2841625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Text Box 96"/>
              <p:cNvSpPr txBox="1">
                <a:spLocks noChangeArrowheads="1"/>
              </p:cNvSpPr>
              <p:nvPr/>
            </p:nvSpPr>
            <p:spPr bwMode="auto">
              <a:xfrm>
                <a:off x="5303837" y="5039463"/>
                <a:ext cx="1576388" cy="377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dirty="0" smtClean="0"/>
                  <a:t>Data present</a:t>
                </a:r>
                <a:endParaRPr lang="en-US" altLang="en-US" dirty="0"/>
              </a:p>
            </p:txBody>
          </p:sp>
          <p:sp>
            <p:nvSpPr>
              <p:cNvPr id="79" name="Line 97"/>
              <p:cNvSpPr>
                <a:spLocks noChangeShapeType="1"/>
              </p:cNvSpPr>
              <p:nvPr/>
            </p:nvSpPr>
            <p:spPr bwMode="auto">
              <a:xfrm>
                <a:off x="2711450" y="4892675"/>
                <a:ext cx="2286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98"/>
              <p:cNvSpPr>
                <a:spLocks noChangeShapeType="1"/>
              </p:cNvSpPr>
              <p:nvPr/>
            </p:nvSpPr>
            <p:spPr bwMode="auto">
              <a:xfrm flipV="1">
                <a:off x="5013325" y="2835275"/>
                <a:ext cx="0" cy="2057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99"/>
              <p:cNvSpPr txBox="1">
                <a:spLocks noChangeArrowheads="1"/>
              </p:cNvSpPr>
              <p:nvPr/>
            </p:nvSpPr>
            <p:spPr bwMode="auto">
              <a:xfrm>
                <a:off x="2786762" y="4905374"/>
                <a:ext cx="1671636" cy="377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dirty="0" smtClean="0"/>
                  <a:t>Data present</a:t>
                </a:r>
                <a:endParaRPr lang="en-US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35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2324</Words>
  <Application>Microsoft Office PowerPoint</Application>
  <PresentationFormat>Widescreen</PresentationFormat>
  <Paragraphs>379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IBM Plex Sans</vt:lpstr>
      <vt:lpstr>Times New Roman</vt:lpstr>
      <vt:lpstr>Office Theme</vt:lpstr>
      <vt:lpstr>Distributed File Systems</vt:lpstr>
      <vt:lpstr>Introduction</vt:lpstr>
      <vt:lpstr>Distributed file system</vt:lpstr>
      <vt:lpstr>Design goals</vt:lpstr>
      <vt:lpstr>DFS Architecture </vt:lpstr>
      <vt:lpstr>DFS: Architecture</vt:lpstr>
      <vt:lpstr>PowerPoint Presentation</vt:lpstr>
      <vt:lpstr>How DFS works? (Architecture of DFS)</vt:lpstr>
      <vt:lpstr>PowerPoint Presentation</vt:lpstr>
      <vt:lpstr>Mechanisms for DFS</vt:lpstr>
      <vt:lpstr>Mounting</vt:lpstr>
      <vt:lpstr>Name Space Hierarchy</vt:lpstr>
      <vt:lpstr>Caching</vt:lpstr>
      <vt:lpstr>Hints</vt:lpstr>
      <vt:lpstr>Design Issues for implementing DFS</vt:lpstr>
      <vt:lpstr>Naming</vt:lpstr>
      <vt:lpstr>Naming: Approaches ...</vt:lpstr>
      <vt:lpstr>Naming: Context</vt:lpstr>
      <vt:lpstr>Name Resolution</vt:lpstr>
      <vt:lpstr>Caching</vt:lpstr>
      <vt:lpstr>Writing Policy</vt:lpstr>
      <vt:lpstr>Cache Consistency</vt:lpstr>
      <vt:lpstr>Availability</vt:lpstr>
      <vt:lpstr>Replica Management</vt:lpstr>
      <vt:lpstr>Scalability</vt:lpstr>
      <vt:lpstr>Semantics (What is the effect / meaning of an operation?)</vt:lpstr>
      <vt:lpstr>Google File System (GFS)</vt:lpstr>
      <vt:lpstr>GFS Architecture</vt:lpstr>
      <vt:lpstr>System Interactions</vt:lpstr>
      <vt:lpstr>NFS (Network File System)</vt:lpstr>
      <vt:lpstr>Sun NFS</vt:lpstr>
      <vt:lpstr> Sun NFS...</vt:lpstr>
      <vt:lpstr>The NFS architecture</vt:lpstr>
      <vt:lpstr>Sun NFS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acer</dc:creator>
  <cp:lastModifiedBy>acer</cp:lastModifiedBy>
  <cp:revision>328</cp:revision>
  <dcterms:created xsi:type="dcterms:W3CDTF">2020-06-29T12:50:04Z</dcterms:created>
  <dcterms:modified xsi:type="dcterms:W3CDTF">2020-08-24T01:54:26Z</dcterms:modified>
</cp:coreProperties>
</file>