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i9dh/1XNJ/zSD7v4t5J+KBLUfC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59AC70-C77B-4D34-9AB7-2C25B74C89CB}">
  <a:tblStyle styleId="{CA59AC70-C77B-4D34-9AB7-2C25B74C89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a:tcStyle>
        <a:fill>
          <a:solidFill>
            <a:srgbClr val="D4E2CE"/>
          </a:solidFill>
        </a:fill>
      </a:tcStyle>
    </a:band1H>
    <a:band2H>
      <a:tcTxStyle/>
    </a:band2H>
    <a:band1V>
      <a:tcTxStyle/>
      <a:tcStyle>
        <a:fill>
          <a:solidFill>
            <a:srgbClr val="D4E2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8169A8A9-E6C4-48D7-8AA4-49C59D5DF082}"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5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8"/>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lvl1pPr lvl="0" algn="just">
              <a:lnSpc>
                <a:spcPct val="90000"/>
              </a:lnSpc>
              <a:spcBef>
                <a:spcPts val="0"/>
              </a:spcBef>
              <a:spcAft>
                <a:spcPts val="0"/>
              </a:spcAft>
              <a:buClr>
                <a:schemeClr val="dk1"/>
              </a:buClr>
              <a:buSzPts val="2400"/>
              <a:buFont typeface="Calibri"/>
              <a:buNone/>
              <a:defRPr b="1"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8"/>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lvl1pPr indent="-381000" lvl="0" marL="457200" algn="just">
              <a:lnSpc>
                <a:spcPct val="90000"/>
              </a:lnSpc>
              <a:spcBef>
                <a:spcPts val="1000"/>
              </a:spcBef>
              <a:spcAft>
                <a:spcPts val="0"/>
              </a:spcAft>
              <a:buClr>
                <a:schemeClr val="dk1"/>
              </a:buClr>
              <a:buSzPts val="2400"/>
              <a:buChar char="•"/>
              <a:defRPr sz="2400">
                <a:latin typeface="Calibri"/>
                <a:ea typeface="Calibri"/>
                <a:cs typeface="Calibri"/>
                <a:sym typeface="Calibri"/>
              </a:defRPr>
            </a:lvl1pPr>
            <a:lvl2pPr indent="-381000" lvl="1" marL="914400" algn="just">
              <a:lnSpc>
                <a:spcPct val="90000"/>
              </a:lnSpc>
              <a:spcBef>
                <a:spcPts val="500"/>
              </a:spcBef>
              <a:spcAft>
                <a:spcPts val="0"/>
              </a:spcAft>
              <a:buClr>
                <a:schemeClr val="dk1"/>
              </a:buClr>
              <a:buSzPts val="2400"/>
              <a:buChar char="•"/>
              <a:defRPr sz="2400">
                <a:latin typeface="Calibri"/>
                <a:ea typeface="Calibri"/>
                <a:cs typeface="Calibri"/>
                <a:sym typeface="Calibri"/>
              </a:defRPr>
            </a:lvl2pPr>
            <a:lvl3pPr indent="-381000" lvl="2" marL="1371600" algn="just">
              <a:lnSpc>
                <a:spcPct val="90000"/>
              </a:lnSpc>
              <a:spcBef>
                <a:spcPts val="500"/>
              </a:spcBef>
              <a:spcAft>
                <a:spcPts val="0"/>
              </a:spcAft>
              <a:buClr>
                <a:schemeClr val="dk1"/>
              </a:buClr>
              <a:buSzPts val="2400"/>
              <a:buChar char="•"/>
              <a:defRPr sz="2400">
                <a:latin typeface="Calibri"/>
                <a:ea typeface="Calibri"/>
                <a:cs typeface="Calibri"/>
                <a:sym typeface="Calibri"/>
              </a:defRPr>
            </a:lvl3pPr>
            <a:lvl4pPr indent="-381000" lvl="3" marL="1828800" algn="just">
              <a:lnSpc>
                <a:spcPct val="90000"/>
              </a:lnSpc>
              <a:spcBef>
                <a:spcPts val="500"/>
              </a:spcBef>
              <a:spcAft>
                <a:spcPts val="0"/>
              </a:spcAft>
              <a:buClr>
                <a:schemeClr val="dk1"/>
              </a:buClr>
              <a:buSzPts val="2400"/>
              <a:buChar char="•"/>
              <a:defRPr sz="2400">
                <a:latin typeface="Calibri"/>
                <a:ea typeface="Calibri"/>
                <a:cs typeface="Calibri"/>
                <a:sym typeface="Calibri"/>
              </a:defRPr>
            </a:lvl4pPr>
            <a:lvl5pPr indent="-381000" lvl="4" marL="2286000" algn="just">
              <a:lnSpc>
                <a:spcPct val="90000"/>
              </a:lnSpc>
              <a:spcBef>
                <a:spcPts val="500"/>
              </a:spcBef>
              <a:spcAft>
                <a:spcPts val="0"/>
              </a:spcAft>
              <a:buClr>
                <a:schemeClr val="dk1"/>
              </a:buClr>
              <a:buSzPts val="2400"/>
              <a:buChar char="•"/>
              <a:defRPr sz="2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 name="Google Shape;23;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5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5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5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5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5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5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5"/>
          <p:cNvSpPr/>
          <p:nvPr>
            <p:ph idx="2" type="pic"/>
          </p:nvPr>
        </p:nvSpPr>
        <p:spPr>
          <a:xfrm>
            <a:off x="5183188" y="987425"/>
            <a:ext cx="6172200" cy="4873625"/>
          </a:xfrm>
          <a:prstGeom prst="rect">
            <a:avLst/>
          </a:prstGeom>
          <a:noFill/>
          <a:ln>
            <a:noFill/>
          </a:ln>
        </p:spPr>
      </p:sp>
      <p:sp>
        <p:nvSpPr>
          <p:cNvPr id="61" name="Google Shape;61;p5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MapReduce</a:t>
            </a:r>
            <a:endParaRPr/>
          </a:p>
        </p:txBody>
      </p:sp>
      <p:sp>
        <p:nvSpPr>
          <p:cNvPr id="82" name="Google Shape;82;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42" name="Google Shape;142;p10"/>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id="143" name="Google Shape;143;p10"/>
          <p:cNvPicPr preferRelativeResize="0"/>
          <p:nvPr/>
        </p:nvPicPr>
        <p:blipFill rotWithShape="1">
          <a:blip r:embed="rId3">
            <a:alphaModFix/>
          </a:blip>
          <a:srcRect b="0" l="0" r="0" t="0"/>
          <a:stretch/>
        </p:blipFill>
        <p:spPr>
          <a:xfrm>
            <a:off x="547687" y="947737"/>
            <a:ext cx="11096625" cy="496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What is MapReduce?</a:t>
            </a:r>
            <a:endParaRPr/>
          </a:p>
        </p:txBody>
      </p:sp>
      <p:sp>
        <p:nvSpPr>
          <p:cNvPr id="149" name="Google Shape;149;p11"/>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MapReduce is the process of taking a list of objects and running some operations over each object in the list (i.e., map) to either produce a new list or calculate a single value (i.e., reduce).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b="1" lang="en-US"/>
              <a:t>Example: </a:t>
            </a:r>
            <a:endParaRPr/>
          </a:p>
          <a:p>
            <a:pPr indent="-228600" lvl="1" marL="685800" rtl="0" algn="just">
              <a:lnSpc>
                <a:spcPct val="90000"/>
              </a:lnSpc>
              <a:spcBef>
                <a:spcPts val="500"/>
              </a:spcBef>
              <a:spcAft>
                <a:spcPts val="0"/>
              </a:spcAft>
              <a:buClr>
                <a:schemeClr val="dk1"/>
              </a:buClr>
              <a:buSzPts val="2400"/>
              <a:buChar char="•"/>
            </a:pPr>
            <a:r>
              <a:rPr lang="en-US"/>
              <a:t>(Ford, Ford, Ford, Mazda, Chevrolet, Chevrolet)   //car sold by car dealer</a:t>
            </a:r>
            <a:endParaRPr/>
          </a:p>
          <a:p>
            <a:pPr indent="-228600" lvl="1" marL="685800" rtl="0" algn="just">
              <a:lnSpc>
                <a:spcPct val="90000"/>
              </a:lnSpc>
              <a:spcBef>
                <a:spcPts val="500"/>
              </a:spcBef>
              <a:spcAft>
                <a:spcPts val="0"/>
              </a:spcAft>
              <a:buClr>
                <a:schemeClr val="dk1"/>
              </a:buClr>
              <a:buSzPts val="2400"/>
              <a:buChar char="•"/>
            </a:pPr>
            <a:r>
              <a:rPr lang="en-US"/>
              <a:t>Map: ((Ford, 1), (Ford, 1), (Ford, 1), (Mazda,1), (Chevrolet, 1), (Chevrolet, 1))  //add 1</a:t>
            </a:r>
            <a:endParaRPr/>
          </a:p>
          <a:p>
            <a:pPr indent="-228600" lvl="1" marL="685800" rtl="0" algn="just">
              <a:lnSpc>
                <a:spcPct val="90000"/>
              </a:lnSpc>
              <a:spcBef>
                <a:spcPts val="500"/>
              </a:spcBef>
              <a:spcAft>
                <a:spcPts val="0"/>
              </a:spcAft>
              <a:buClr>
                <a:schemeClr val="dk1"/>
              </a:buClr>
              <a:buSzPts val="2400"/>
              <a:buChar char="•"/>
            </a:pPr>
            <a:r>
              <a:rPr lang="en-US"/>
              <a:t>Reduce: ((Ford, 3), (Mazda,1), (Chevrolet, 2)  //places similar item together </a:t>
            </a:r>
            <a:endParaRPr/>
          </a:p>
          <a:p>
            <a:pPr indent="-228600" lvl="1" marL="685800" rtl="0" algn="just">
              <a:lnSpc>
                <a:spcPct val="90000"/>
              </a:lnSpc>
              <a:spcBef>
                <a:spcPts val="500"/>
              </a:spcBef>
              <a:spcAft>
                <a:spcPts val="0"/>
              </a:spcAft>
              <a:buClr>
                <a:schemeClr val="dk1"/>
              </a:buClr>
              <a:buSzPts val="2400"/>
              <a:buChar char="•"/>
            </a:pPr>
            <a:r>
              <a:rPr lang="en-US"/>
              <a:t>Now we can read car sales by manufacturer.</a:t>
            </a:r>
            <a:endParaRPr/>
          </a:p>
          <a:p>
            <a:pPr indent="-76200" lvl="0" marL="228600" rtl="0" algn="just">
              <a:lnSpc>
                <a:spcPct val="90000"/>
              </a:lnSpc>
              <a:spcBef>
                <a:spcPts val="1000"/>
              </a:spcBef>
              <a:spcAft>
                <a:spcPts val="0"/>
              </a:spcAft>
              <a:buClr>
                <a:schemeClr val="dk1"/>
              </a:buClr>
              <a:buSzPts val="2400"/>
              <a:buNone/>
            </a:pPr>
            <a:r>
              <a:t/>
            </a:r>
            <a:endParaRPr/>
          </a:p>
        </p:txBody>
      </p:sp>
      <p:pic>
        <p:nvPicPr>
          <p:cNvPr id="150" name="Google Shape;150;p11"/>
          <p:cNvPicPr preferRelativeResize="0"/>
          <p:nvPr/>
        </p:nvPicPr>
        <p:blipFill rotWithShape="1">
          <a:blip r:embed="rId3">
            <a:alphaModFix/>
          </a:blip>
          <a:srcRect b="0" l="0" r="0" t="0"/>
          <a:stretch/>
        </p:blipFill>
        <p:spPr>
          <a:xfrm>
            <a:off x="2786487" y="1576385"/>
            <a:ext cx="5333931" cy="24497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56" name="Google Shape;156;p12"/>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MapReduce Algorithm uses the following three main steps:</a:t>
            </a:r>
            <a:endParaRPr/>
          </a:p>
          <a:p>
            <a:pPr indent="-228600" lvl="1" marL="685800" rtl="0" algn="just">
              <a:lnSpc>
                <a:spcPct val="90000"/>
              </a:lnSpc>
              <a:spcBef>
                <a:spcPts val="500"/>
              </a:spcBef>
              <a:spcAft>
                <a:spcPts val="0"/>
              </a:spcAft>
              <a:buClr>
                <a:schemeClr val="dk1"/>
              </a:buClr>
              <a:buSzPts val="2400"/>
              <a:buChar char="•"/>
            </a:pPr>
            <a:r>
              <a:rPr lang="en-US"/>
              <a:t>Map Function</a:t>
            </a:r>
            <a:endParaRPr/>
          </a:p>
          <a:p>
            <a:pPr indent="-228600" lvl="1" marL="685800" rtl="0" algn="just">
              <a:lnSpc>
                <a:spcPct val="90000"/>
              </a:lnSpc>
              <a:spcBef>
                <a:spcPts val="500"/>
              </a:spcBef>
              <a:spcAft>
                <a:spcPts val="0"/>
              </a:spcAft>
              <a:buClr>
                <a:schemeClr val="dk1"/>
              </a:buClr>
              <a:buSzPts val="2400"/>
              <a:buChar char="•"/>
            </a:pPr>
            <a:r>
              <a:rPr lang="en-US"/>
              <a:t>Shuffle Function</a:t>
            </a:r>
            <a:endParaRPr/>
          </a:p>
          <a:p>
            <a:pPr indent="-228600" lvl="1" marL="685800" rtl="0" algn="just">
              <a:lnSpc>
                <a:spcPct val="90000"/>
              </a:lnSpc>
              <a:spcBef>
                <a:spcPts val="500"/>
              </a:spcBef>
              <a:spcAft>
                <a:spcPts val="0"/>
              </a:spcAft>
              <a:buClr>
                <a:schemeClr val="dk1"/>
              </a:buClr>
              <a:buSzPts val="2400"/>
              <a:buChar char="•"/>
            </a:pPr>
            <a:r>
              <a:rPr lang="en-US"/>
              <a:t>Reduce Function</a:t>
            </a:r>
            <a:endParaRPr/>
          </a:p>
          <a:p>
            <a:pPr indent="-76200" lvl="0" marL="228600" rtl="0" algn="just">
              <a:lnSpc>
                <a:spcPct val="90000"/>
              </a:lnSpc>
              <a:spcBef>
                <a:spcPts val="1000"/>
              </a:spcBef>
              <a:spcAft>
                <a:spcPts val="0"/>
              </a:spcAft>
              <a:buClr>
                <a:schemeClr val="dk1"/>
              </a:buClr>
              <a:buSzPts val="2400"/>
              <a:buNone/>
            </a:pPr>
            <a:r>
              <a:t/>
            </a:r>
            <a:endParaRPr b="1"/>
          </a:p>
          <a:p>
            <a:pPr indent="-228600" lvl="0" marL="228600" rtl="0" algn="just">
              <a:lnSpc>
                <a:spcPct val="90000"/>
              </a:lnSpc>
              <a:spcBef>
                <a:spcPts val="1000"/>
              </a:spcBef>
              <a:spcAft>
                <a:spcPts val="0"/>
              </a:spcAft>
              <a:buClr>
                <a:schemeClr val="dk1"/>
              </a:buClr>
              <a:buSzPts val="2400"/>
              <a:buChar char="•"/>
            </a:pPr>
            <a:r>
              <a:rPr b="1" lang="en-US"/>
              <a:t>Advantages of Map Reduce </a:t>
            </a:r>
            <a:endParaRPr b="1"/>
          </a:p>
          <a:p>
            <a:pPr indent="-228600" lvl="1" marL="685800" rtl="0" algn="just">
              <a:lnSpc>
                <a:spcPct val="90000"/>
              </a:lnSpc>
              <a:spcBef>
                <a:spcPts val="500"/>
              </a:spcBef>
              <a:spcAft>
                <a:spcPts val="0"/>
              </a:spcAft>
              <a:buClr>
                <a:schemeClr val="dk1"/>
              </a:buClr>
              <a:buSzPts val="2400"/>
              <a:buChar char="•"/>
            </a:pPr>
            <a:r>
              <a:rPr lang="en-US"/>
              <a:t>MapReduce is useful for batch processing on terabytes or peta bytes of data stored in Apache Hadoop.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62" name="Google Shape;162;p13"/>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 Function</a:t>
            </a:r>
            <a:endParaRPr/>
          </a:p>
          <a:p>
            <a:pPr indent="-228600" lvl="1" marL="685800" rtl="0" algn="just">
              <a:lnSpc>
                <a:spcPct val="90000"/>
              </a:lnSpc>
              <a:spcBef>
                <a:spcPts val="500"/>
              </a:spcBef>
              <a:spcAft>
                <a:spcPts val="0"/>
              </a:spcAft>
              <a:buClr>
                <a:schemeClr val="dk1"/>
              </a:buClr>
              <a:buSzPts val="2400"/>
              <a:buChar char="•"/>
            </a:pPr>
            <a:r>
              <a:rPr lang="en-US"/>
              <a:t>Map Function is the first step in MapReduce Algorithm. </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It takes input task(say DataSets) and divides them into smaller sub-tasks. </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Then perform required computation on each sub-task in parallel.</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Means, Map Function performs the following two sub-steps:</a:t>
            </a:r>
            <a:endParaRPr/>
          </a:p>
          <a:p>
            <a:pPr indent="-228600" lvl="2" marL="1143000" rtl="0" algn="just">
              <a:lnSpc>
                <a:spcPct val="90000"/>
              </a:lnSpc>
              <a:spcBef>
                <a:spcPts val="500"/>
              </a:spcBef>
              <a:spcAft>
                <a:spcPts val="0"/>
              </a:spcAft>
              <a:buClr>
                <a:schemeClr val="dk1"/>
              </a:buClr>
              <a:buSzPts val="2400"/>
              <a:buChar char="•"/>
            </a:pPr>
            <a:r>
              <a:rPr b="1" lang="en-US"/>
              <a:t>Splitting</a:t>
            </a:r>
            <a:r>
              <a:rPr lang="en-US"/>
              <a:t> </a:t>
            </a:r>
            <a:r>
              <a:rPr lang="en-US" sz="2000"/>
              <a:t>(takes input DataSet from Source and divide into smaller Sub-DataSets)</a:t>
            </a:r>
            <a:endParaRPr sz="2000"/>
          </a:p>
          <a:p>
            <a:pPr indent="-228600" lvl="2" marL="1143000" rtl="0" algn="just">
              <a:lnSpc>
                <a:spcPct val="90000"/>
              </a:lnSpc>
              <a:spcBef>
                <a:spcPts val="500"/>
              </a:spcBef>
              <a:spcAft>
                <a:spcPts val="0"/>
              </a:spcAft>
              <a:buClr>
                <a:schemeClr val="dk1"/>
              </a:buClr>
              <a:buSzPts val="2400"/>
              <a:buChar char="•"/>
            </a:pPr>
            <a:r>
              <a:rPr b="1" lang="en-US"/>
              <a:t>Mapping</a:t>
            </a:r>
            <a:r>
              <a:rPr lang="en-US"/>
              <a:t> </a:t>
            </a:r>
            <a:r>
              <a:rPr lang="en-US" sz="2000"/>
              <a:t>(takes smaller Sub-DataSets and perform required computation on each Sub-DataSet.)</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The output of this Map Function is a set of key and value pairs as &lt;Key, Value&gt; as shown in the figure.</a:t>
            </a:r>
            <a:endParaRPr/>
          </a:p>
          <a:p>
            <a:pPr indent="0" lvl="0" marL="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68" name="Google Shape;168;p14"/>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descr="https://cdn.journaldev.com/wp-content/uploads/2015/09/mrv1-mapping-450x434.png" id="169" name="Google Shape;169;p14"/>
          <p:cNvPicPr preferRelativeResize="0"/>
          <p:nvPr/>
        </p:nvPicPr>
        <p:blipFill rotWithShape="1">
          <a:blip r:embed="rId3">
            <a:alphaModFix/>
          </a:blip>
          <a:srcRect b="0" l="0" r="0" t="0"/>
          <a:stretch/>
        </p:blipFill>
        <p:spPr>
          <a:xfrm>
            <a:off x="292052" y="774700"/>
            <a:ext cx="5960872" cy="5748930"/>
          </a:xfrm>
          <a:prstGeom prst="rect">
            <a:avLst/>
          </a:prstGeom>
          <a:noFill/>
          <a:ln>
            <a:noFill/>
          </a:ln>
        </p:spPr>
      </p:pic>
      <p:sp>
        <p:nvSpPr>
          <p:cNvPr id="170" name="Google Shape;170;p14"/>
          <p:cNvSpPr/>
          <p:nvPr/>
        </p:nvSpPr>
        <p:spPr>
          <a:xfrm>
            <a:off x="7039995" y="2624195"/>
            <a:ext cx="3506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1D1F20"/>
                </a:solidFill>
                <a:latin typeface="Roboto"/>
                <a:ea typeface="Roboto"/>
                <a:cs typeface="Roboto"/>
                <a:sym typeface="Roboto"/>
              </a:rPr>
              <a:t>MapReduce First Step Output:</a:t>
            </a:r>
            <a:endParaRPr sz="1800">
              <a:solidFill>
                <a:schemeClr val="dk1"/>
              </a:solidFill>
              <a:latin typeface="Calibri"/>
              <a:ea typeface="Calibri"/>
              <a:cs typeface="Calibri"/>
              <a:sym typeface="Calibri"/>
            </a:endParaRPr>
          </a:p>
        </p:txBody>
      </p:sp>
      <p:pic>
        <p:nvPicPr>
          <p:cNvPr descr="map reduce algorithm map function output" id="171" name="Google Shape;171;p14"/>
          <p:cNvPicPr preferRelativeResize="0"/>
          <p:nvPr/>
        </p:nvPicPr>
        <p:blipFill rotWithShape="1">
          <a:blip r:embed="rId4">
            <a:alphaModFix/>
          </a:blip>
          <a:srcRect b="0" l="0" r="0" t="0"/>
          <a:stretch/>
        </p:blipFill>
        <p:spPr>
          <a:xfrm>
            <a:off x="7119156" y="3120527"/>
            <a:ext cx="4286250" cy="1057276"/>
          </a:xfrm>
          <a:prstGeom prst="rect">
            <a:avLst/>
          </a:prstGeom>
          <a:noFill/>
          <a:ln>
            <a:noFill/>
          </a:ln>
        </p:spPr>
      </p:pic>
      <p:sp>
        <p:nvSpPr>
          <p:cNvPr id="172" name="Google Shape;172;p14"/>
          <p:cNvSpPr/>
          <p:nvPr/>
        </p:nvSpPr>
        <p:spPr>
          <a:xfrm>
            <a:off x="6441743" y="774700"/>
            <a:ext cx="409433" cy="5748930"/>
          </a:xfrm>
          <a:prstGeom prst="rightBrace">
            <a:avLst>
              <a:gd fmla="val 8333" name="adj1"/>
              <a:gd fmla="val 50000" name="adj2"/>
            </a:avLst>
          </a:prstGeom>
          <a:noFill/>
          <a:ln cap="flat" cmpd="sng" w="381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78" name="Google Shape;178;p15"/>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Shuffle Function</a:t>
            </a:r>
            <a:endParaRPr/>
          </a:p>
          <a:p>
            <a:pPr indent="-228600" lvl="1" marL="685800" rtl="0" algn="just">
              <a:lnSpc>
                <a:spcPct val="90000"/>
              </a:lnSpc>
              <a:spcBef>
                <a:spcPts val="500"/>
              </a:spcBef>
              <a:spcAft>
                <a:spcPts val="0"/>
              </a:spcAft>
              <a:buClr>
                <a:schemeClr val="dk1"/>
              </a:buClr>
              <a:buSzPts val="2400"/>
              <a:buChar char="•"/>
            </a:pPr>
            <a:r>
              <a:rPr lang="en-US"/>
              <a:t>It is the second step in MapReduce Algorithm. Shuffle Function is also know as “Combine Function”.</a:t>
            </a:r>
            <a:endParaRPr/>
          </a:p>
          <a:p>
            <a:pPr indent="-228600" lvl="1" marL="685800" rtl="0" algn="just">
              <a:lnSpc>
                <a:spcPct val="90000"/>
              </a:lnSpc>
              <a:spcBef>
                <a:spcPts val="500"/>
              </a:spcBef>
              <a:spcAft>
                <a:spcPts val="0"/>
              </a:spcAft>
              <a:buClr>
                <a:schemeClr val="dk1"/>
              </a:buClr>
              <a:buSzPts val="2400"/>
              <a:buChar char="•"/>
            </a:pPr>
            <a:r>
              <a:rPr lang="en-US"/>
              <a:t>It takes a list of outputs coming from “Map Function” and perform following two sub-steps on each and every key-value pair.</a:t>
            </a:r>
            <a:endParaRPr/>
          </a:p>
          <a:p>
            <a:pPr indent="-76200" lvl="2" marL="1143000" rtl="0" algn="just">
              <a:lnSpc>
                <a:spcPct val="90000"/>
              </a:lnSpc>
              <a:spcBef>
                <a:spcPts val="500"/>
              </a:spcBef>
              <a:spcAft>
                <a:spcPts val="0"/>
              </a:spcAft>
              <a:buClr>
                <a:schemeClr val="dk1"/>
              </a:buClr>
              <a:buSzPts val="2400"/>
              <a:buNone/>
            </a:pPr>
            <a:r>
              <a:t/>
            </a:r>
            <a:endParaRPr/>
          </a:p>
          <a:p>
            <a:pPr indent="-228600" lvl="2" marL="1143000" rtl="0" algn="just">
              <a:lnSpc>
                <a:spcPct val="90000"/>
              </a:lnSpc>
              <a:spcBef>
                <a:spcPts val="500"/>
              </a:spcBef>
              <a:spcAft>
                <a:spcPts val="0"/>
              </a:spcAft>
              <a:buClr>
                <a:schemeClr val="dk1"/>
              </a:buClr>
              <a:buSzPts val="2400"/>
              <a:buChar char="•"/>
            </a:pPr>
            <a:r>
              <a:rPr lang="en-US"/>
              <a:t>Merging: this step combines all key-value pairs which have same keys (that is grouping key-value pairs by comparing “Key”). This step returns &lt;Key, List&lt;Value&gt;&gt;.</a:t>
            </a:r>
            <a:endParaRPr/>
          </a:p>
          <a:p>
            <a:pPr indent="-76200" lvl="2" marL="1143000" rtl="0" algn="just">
              <a:lnSpc>
                <a:spcPct val="90000"/>
              </a:lnSpc>
              <a:spcBef>
                <a:spcPts val="500"/>
              </a:spcBef>
              <a:spcAft>
                <a:spcPts val="0"/>
              </a:spcAft>
              <a:buClr>
                <a:schemeClr val="dk1"/>
              </a:buClr>
              <a:buSzPts val="2400"/>
              <a:buNone/>
            </a:pPr>
            <a:r>
              <a:t/>
            </a:r>
            <a:endParaRPr/>
          </a:p>
          <a:p>
            <a:pPr indent="-228600" lvl="2" marL="1143000" rtl="0" algn="just">
              <a:lnSpc>
                <a:spcPct val="90000"/>
              </a:lnSpc>
              <a:spcBef>
                <a:spcPts val="500"/>
              </a:spcBef>
              <a:spcAft>
                <a:spcPts val="0"/>
              </a:spcAft>
              <a:buClr>
                <a:schemeClr val="dk1"/>
              </a:buClr>
              <a:buSzPts val="2400"/>
              <a:buChar char="•"/>
            </a:pPr>
            <a:r>
              <a:rPr lang="en-US"/>
              <a:t>Sorting: this step takes input from Merging step and sort all key-value pairs by using Keys. This step also returns &lt;Key, List&lt;Value&gt;&gt; output but with sorted key-value pairs.</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Finally, Shuffle Function returns a list of &lt;Key, List&lt;Value&gt;&gt; sorted pairs to next step.</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84" name="Google Shape;184;p16"/>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descr="MapReduce algorithm shuffle function" id="185" name="Google Shape;185;p16"/>
          <p:cNvPicPr preferRelativeResize="0"/>
          <p:nvPr/>
        </p:nvPicPr>
        <p:blipFill rotWithShape="1">
          <a:blip r:embed="rId3">
            <a:alphaModFix/>
          </a:blip>
          <a:srcRect b="0" l="4702" r="6605" t="0"/>
          <a:stretch/>
        </p:blipFill>
        <p:spPr>
          <a:xfrm>
            <a:off x="327542" y="924828"/>
            <a:ext cx="6428095" cy="5475975"/>
          </a:xfrm>
          <a:prstGeom prst="rect">
            <a:avLst/>
          </a:prstGeom>
          <a:noFill/>
          <a:ln>
            <a:noFill/>
          </a:ln>
        </p:spPr>
      </p:pic>
      <p:sp>
        <p:nvSpPr>
          <p:cNvPr id="186" name="Google Shape;186;p16"/>
          <p:cNvSpPr/>
          <p:nvPr/>
        </p:nvSpPr>
        <p:spPr>
          <a:xfrm>
            <a:off x="7501107" y="2589650"/>
            <a:ext cx="38395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1D1F20"/>
                </a:solidFill>
                <a:latin typeface="Roboto"/>
                <a:ea typeface="Roboto"/>
                <a:cs typeface="Roboto"/>
                <a:sym typeface="Roboto"/>
              </a:rPr>
              <a:t>MapReduce Second Step Output:</a:t>
            </a:r>
            <a:endParaRPr sz="1800">
              <a:solidFill>
                <a:schemeClr val="dk1"/>
              </a:solidFill>
              <a:latin typeface="Calibri"/>
              <a:ea typeface="Calibri"/>
              <a:cs typeface="Calibri"/>
              <a:sym typeface="Calibri"/>
            </a:endParaRPr>
          </a:p>
        </p:txBody>
      </p:sp>
      <p:pic>
        <p:nvPicPr>
          <p:cNvPr descr="MapReduce algorithm shuffle function output" id="187" name="Google Shape;187;p16"/>
          <p:cNvPicPr preferRelativeResize="0"/>
          <p:nvPr/>
        </p:nvPicPr>
        <p:blipFill rotWithShape="1">
          <a:blip r:embed="rId4">
            <a:alphaModFix/>
          </a:blip>
          <a:srcRect b="0" l="0" r="0" t="0"/>
          <a:stretch/>
        </p:blipFill>
        <p:spPr>
          <a:xfrm>
            <a:off x="7501107" y="3125260"/>
            <a:ext cx="4286250" cy="885825"/>
          </a:xfrm>
          <a:prstGeom prst="rect">
            <a:avLst/>
          </a:prstGeom>
          <a:noFill/>
          <a:ln>
            <a:noFill/>
          </a:ln>
        </p:spPr>
      </p:pic>
      <p:sp>
        <p:nvSpPr>
          <p:cNvPr id="188" name="Google Shape;188;p16"/>
          <p:cNvSpPr/>
          <p:nvPr/>
        </p:nvSpPr>
        <p:spPr>
          <a:xfrm>
            <a:off x="6801332" y="856590"/>
            <a:ext cx="409433" cy="5612453"/>
          </a:xfrm>
          <a:prstGeom prst="rightBrace">
            <a:avLst>
              <a:gd fmla="val 8333" name="adj1"/>
              <a:gd fmla="val 50000" name="adj2"/>
            </a:avLst>
          </a:prstGeom>
          <a:noFill/>
          <a:ln cap="flat" cmpd="sng" w="381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94" name="Google Shape;194;p17"/>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Reduce Function</a:t>
            </a:r>
            <a:endParaRPr/>
          </a:p>
          <a:p>
            <a:pPr indent="-228600" lvl="1" marL="685800" rtl="0" algn="just">
              <a:lnSpc>
                <a:spcPct val="90000"/>
              </a:lnSpc>
              <a:spcBef>
                <a:spcPts val="500"/>
              </a:spcBef>
              <a:spcAft>
                <a:spcPts val="0"/>
              </a:spcAft>
              <a:buClr>
                <a:schemeClr val="dk1"/>
              </a:buClr>
              <a:buSzPts val="2400"/>
              <a:buChar char="•"/>
            </a:pPr>
            <a:r>
              <a:rPr lang="en-US"/>
              <a:t>It is the final step in MapReduce Algorithm. It performs only one step : Reduce step.</a:t>
            </a:r>
            <a:endParaRPr/>
          </a:p>
          <a:p>
            <a:pPr indent="-228600" lvl="1" marL="685800" rtl="0" algn="just">
              <a:lnSpc>
                <a:spcPct val="90000"/>
              </a:lnSpc>
              <a:spcBef>
                <a:spcPts val="500"/>
              </a:spcBef>
              <a:spcAft>
                <a:spcPts val="0"/>
              </a:spcAft>
              <a:buClr>
                <a:schemeClr val="dk1"/>
              </a:buClr>
              <a:buSzPts val="2400"/>
              <a:buChar char="•"/>
            </a:pPr>
            <a:r>
              <a:rPr lang="en-US"/>
              <a:t>It takes list of &lt;Key, List&lt;Value&gt;&gt; sorted pairs from Shuffle Function and perform reduce operation as shown below.</a:t>
            </a:r>
            <a:endParaRPr/>
          </a:p>
          <a:p>
            <a:pPr indent="-76200" lvl="0" marL="228600" rtl="0" algn="just">
              <a:lnSpc>
                <a:spcPct val="90000"/>
              </a:lnSpc>
              <a:spcBef>
                <a:spcPts val="1000"/>
              </a:spcBef>
              <a:spcAft>
                <a:spcPts val="0"/>
              </a:spcAft>
              <a:buClr>
                <a:schemeClr val="dk1"/>
              </a:buClr>
              <a:buSzPts val="2400"/>
              <a:buNone/>
            </a:pPr>
            <a:r>
              <a:t/>
            </a:r>
            <a:endParaRPr/>
          </a:p>
        </p:txBody>
      </p:sp>
      <p:pic>
        <p:nvPicPr>
          <p:cNvPr descr="MapReduce algorithm reduce function" id="195" name="Google Shape;195;p17"/>
          <p:cNvPicPr preferRelativeResize="0"/>
          <p:nvPr/>
        </p:nvPicPr>
        <p:blipFill rotWithShape="1">
          <a:blip r:embed="rId3">
            <a:alphaModFix/>
          </a:blip>
          <a:srcRect b="0" l="0" r="0" t="5852"/>
          <a:stretch/>
        </p:blipFill>
        <p:spPr>
          <a:xfrm>
            <a:off x="578656" y="2292822"/>
            <a:ext cx="4484665" cy="4460048"/>
          </a:xfrm>
          <a:prstGeom prst="rect">
            <a:avLst/>
          </a:prstGeom>
          <a:noFill/>
          <a:ln>
            <a:noFill/>
          </a:ln>
        </p:spPr>
      </p:pic>
      <p:sp>
        <p:nvSpPr>
          <p:cNvPr id="196" name="Google Shape;196;p17"/>
          <p:cNvSpPr/>
          <p:nvPr/>
        </p:nvSpPr>
        <p:spPr>
          <a:xfrm>
            <a:off x="5797669" y="3640124"/>
            <a:ext cx="35445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1D1F20"/>
                </a:solidFill>
                <a:latin typeface="Roboto"/>
                <a:ea typeface="Roboto"/>
                <a:cs typeface="Roboto"/>
                <a:sym typeface="Roboto"/>
              </a:rPr>
              <a:t>MapReduce Final Step Output:</a:t>
            </a:r>
            <a:endParaRPr sz="1800">
              <a:solidFill>
                <a:schemeClr val="dk1"/>
              </a:solidFill>
              <a:latin typeface="Calibri"/>
              <a:ea typeface="Calibri"/>
              <a:cs typeface="Calibri"/>
              <a:sym typeface="Calibri"/>
            </a:endParaRPr>
          </a:p>
        </p:txBody>
      </p:sp>
      <p:pic>
        <p:nvPicPr>
          <p:cNvPr descr="MapReduce algorithm reduce function output" id="197" name="Google Shape;197;p17"/>
          <p:cNvPicPr preferRelativeResize="0"/>
          <p:nvPr/>
        </p:nvPicPr>
        <p:blipFill rotWithShape="1">
          <a:blip r:embed="rId4">
            <a:alphaModFix/>
          </a:blip>
          <a:srcRect b="0" l="0" r="0" t="0"/>
          <a:stretch/>
        </p:blipFill>
        <p:spPr>
          <a:xfrm>
            <a:off x="5718314" y="4048653"/>
            <a:ext cx="4286250" cy="942976"/>
          </a:xfrm>
          <a:prstGeom prst="rect">
            <a:avLst/>
          </a:prstGeom>
          <a:noFill/>
          <a:ln>
            <a:noFill/>
          </a:ln>
        </p:spPr>
      </p:pic>
      <p:sp>
        <p:nvSpPr>
          <p:cNvPr id="198" name="Google Shape;198;p17"/>
          <p:cNvSpPr/>
          <p:nvPr/>
        </p:nvSpPr>
        <p:spPr>
          <a:xfrm>
            <a:off x="5822758" y="5227813"/>
            <a:ext cx="5695951"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D1F20"/>
              </a:buClr>
              <a:buSzPts val="1800"/>
              <a:buFont typeface="Arial"/>
              <a:buChar char="•"/>
            </a:pPr>
            <a:r>
              <a:rPr b="0" i="0" lang="en-US" sz="1800">
                <a:solidFill>
                  <a:srgbClr val="1D1F20"/>
                </a:solidFill>
                <a:latin typeface="Roboto"/>
                <a:ea typeface="Roboto"/>
                <a:cs typeface="Roboto"/>
                <a:sym typeface="Roboto"/>
              </a:rPr>
              <a:t>Final step output looks like first step output. </a:t>
            </a:r>
            <a:endParaRPr/>
          </a:p>
          <a:p>
            <a:pPr indent="-285750" lvl="0" marL="285750" marR="0" rtl="0" algn="l">
              <a:spcBef>
                <a:spcPts val="0"/>
              </a:spcBef>
              <a:spcAft>
                <a:spcPts val="0"/>
              </a:spcAft>
              <a:buClr>
                <a:srgbClr val="1D1F20"/>
              </a:buClr>
              <a:buSzPts val="1800"/>
              <a:buFont typeface="Arial"/>
              <a:buChar char="•"/>
            </a:pPr>
            <a:r>
              <a:rPr b="0" i="0" lang="en-US" sz="1800">
                <a:solidFill>
                  <a:srgbClr val="1D1F20"/>
                </a:solidFill>
                <a:latin typeface="Roboto"/>
                <a:ea typeface="Roboto"/>
                <a:cs typeface="Roboto"/>
                <a:sym typeface="Roboto"/>
              </a:rPr>
              <a:t>However final step &lt;Key, Value&gt; pairs are different than first step &lt;Key, Value&gt; pairs. </a:t>
            </a:r>
            <a:endParaRPr/>
          </a:p>
          <a:p>
            <a:pPr indent="-285750" lvl="0" marL="285750" marR="0" rtl="0" algn="l">
              <a:spcBef>
                <a:spcPts val="0"/>
              </a:spcBef>
              <a:spcAft>
                <a:spcPts val="0"/>
              </a:spcAft>
              <a:buClr>
                <a:srgbClr val="1D1F20"/>
              </a:buClr>
              <a:buSzPts val="1800"/>
              <a:buFont typeface="Arial"/>
              <a:buChar char="•"/>
            </a:pPr>
            <a:r>
              <a:rPr b="0" i="0" lang="en-US" sz="1800">
                <a:solidFill>
                  <a:srgbClr val="1D1F20"/>
                </a:solidFill>
                <a:latin typeface="Roboto"/>
                <a:ea typeface="Roboto"/>
                <a:cs typeface="Roboto"/>
                <a:sym typeface="Roboto"/>
              </a:rPr>
              <a:t>Final step &lt;Key, Value&gt; pairs are computed and sorted pairs.</a:t>
            </a:r>
            <a:endParaRPr sz="1800">
              <a:solidFill>
                <a:schemeClr val="dk1"/>
              </a:solidFill>
              <a:latin typeface="Calibri"/>
              <a:ea typeface="Calibri"/>
              <a:cs typeface="Calibri"/>
              <a:sym typeface="Calibri"/>
            </a:endParaRPr>
          </a:p>
        </p:txBody>
      </p:sp>
      <p:sp>
        <p:nvSpPr>
          <p:cNvPr id="199" name="Google Shape;199;p17"/>
          <p:cNvSpPr/>
          <p:nvPr/>
        </p:nvSpPr>
        <p:spPr>
          <a:xfrm>
            <a:off x="5191216" y="2418378"/>
            <a:ext cx="267888" cy="4223721"/>
          </a:xfrm>
          <a:prstGeom prst="rightBrace">
            <a:avLst>
              <a:gd fmla="val 8333" name="adj1"/>
              <a:gd fmla="val 50000" name="adj2"/>
            </a:avLst>
          </a:prstGeom>
          <a:noFill/>
          <a:ln cap="flat" cmpd="sng" w="381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 Example – Word Count</a:t>
            </a:r>
            <a:endParaRPr/>
          </a:p>
        </p:txBody>
      </p:sp>
      <p:sp>
        <p:nvSpPr>
          <p:cNvPr id="205" name="Google Shape;205;p18"/>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Problem Statement:</a:t>
            </a:r>
            <a:endParaRPr/>
          </a:p>
          <a:p>
            <a:pPr indent="-228600" lvl="1" marL="685800" rtl="0" algn="just">
              <a:lnSpc>
                <a:spcPct val="90000"/>
              </a:lnSpc>
              <a:spcBef>
                <a:spcPts val="500"/>
              </a:spcBef>
              <a:spcAft>
                <a:spcPts val="0"/>
              </a:spcAft>
              <a:buClr>
                <a:schemeClr val="dk1"/>
              </a:buClr>
              <a:buSzPts val="2400"/>
              <a:buChar char="•"/>
            </a:pPr>
            <a:r>
              <a:rPr lang="en-US"/>
              <a:t>Count the number of occurrences of each word available in a DataSet.</a:t>
            </a:r>
            <a:endParaRPr/>
          </a:p>
          <a:p>
            <a:pPr indent="-228600" lvl="0" marL="228600" rtl="0" algn="just">
              <a:lnSpc>
                <a:spcPct val="90000"/>
              </a:lnSpc>
              <a:spcBef>
                <a:spcPts val="1000"/>
              </a:spcBef>
              <a:spcAft>
                <a:spcPts val="0"/>
              </a:spcAft>
              <a:buClr>
                <a:schemeClr val="dk1"/>
              </a:buClr>
              <a:buSzPts val="2400"/>
              <a:buChar char="•"/>
            </a:pPr>
            <a:r>
              <a:rPr b="1" lang="en-US"/>
              <a:t>Input DataSet:</a:t>
            </a:r>
            <a:endParaRPr/>
          </a:p>
          <a:p>
            <a:pPr indent="-76200" lvl="0" marL="228600" rtl="0" algn="just">
              <a:lnSpc>
                <a:spcPct val="90000"/>
              </a:lnSpc>
              <a:spcBef>
                <a:spcPts val="1000"/>
              </a:spcBef>
              <a:spcAft>
                <a:spcPts val="0"/>
              </a:spcAft>
              <a:buClr>
                <a:schemeClr val="dk1"/>
              </a:buClr>
              <a:buSzPts val="2400"/>
              <a:buNone/>
            </a:pPr>
            <a:r>
              <a:t/>
            </a:r>
            <a:endParaRPr b="1"/>
          </a:p>
          <a:p>
            <a:pPr indent="-76200" lvl="0" marL="228600" rtl="0" algn="just">
              <a:lnSpc>
                <a:spcPct val="90000"/>
              </a:lnSpc>
              <a:spcBef>
                <a:spcPts val="1000"/>
              </a:spcBef>
              <a:spcAft>
                <a:spcPts val="0"/>
              </a:spcAft>
              <a:buClr>
                <a:schemeClr val="dk1"/>
              </a:buClr>
              <a:buSzPts val="2400"/>
              <a:buNone/>
            </a:pPr>
            <a:r>
              <a:t/>
            </a:r>
            <a:endParaRPr b="1"/>
          </a:p>
          <a:p>
            <a:pPr indent="-76200" lvl="0" marL="228600" rtl="0" algn="just">
              <a:lnSpc>
                <a:spcPct val="90000"/>
              </a:lnSpc>
              <a:spcBef>
                <a:spcPts val="1000"/>
              </a:spcBef>
              <a:spcAft>
                <a:spcPts val="0"/>
              </a:spcAft>
              <a:buClr>
                <a:schemeClr val="dk1"/>
              </a:buClr>
              <a:buSzPts val="2400"/>
              <a:buNone/>
            </a:pPr>
            <a:r>
              <a:t/>
            </a:r>
            <a:endParaRPr b="1"/>
          </a:p>
          <a:p>
            <a:pPr indent="-76200" lvl="0" marL="228600" rtl="0" algn="just">
              <a:lnSpc>
                <a:spcPct val="90000"/>
              </a:lnSpc>
              <a:spcBef>
                <a:spcPts val="1000"/>
              </a:spcBef>
              <a:spcAft>
                <a:spcPts val="0"/>
              </a:spcAft>
              <a:buClr>
                <a:schemeClr val="dk1"/>
              </a:buClr>
              <a:buSzPts val="2400"/>
              <a:buNone/>
            </a:pPr>
            <a:r>
              <a:t/>
            </a:r>
            <a:endParaRPr b="1"/>
          </a:p>
          <a:p>
            <a:pPr indent="-76200" lvl="0" marL="228600" rtl="0" algn="just">
              <a:lnSpc>
                <a:spcPct val="90000"/>
              </a:lnSpc>
              <a:spcBef>
                <a:spcPts val="1000"/>
              </a:spcBef>
              <a:spcAft>
                <a:spcPts val="0"/>
              </a:spcAft>
              <a:buClr>
                <a:schemeClr val="dk1"/>
              </a:buClr>
              <a:buSzPts val="2400"/>
              <a:buNone/>
            </a:pPr>
            <a:r>
              <a:t/>
            </a:r>
            <a:endParaRPr b="1"/>
          </a:p>
          <a:p>
            <a:pPr indent="-228600" lvl="0" marL="228600" rtl="0" algn="just">
              <a:lnSpc>
                <a:spcPct val="90000"/>
              </a:lnSpc>
              <a:spcBef>
                <a:spcPts val="1000"/>
              </a:spcBef>
              <a:spcAft>
                <a:spcPts val="0"/>
              </a:spcAft>
              <a:buClr>
                <a:schemeClr val="dk1"/>
              </a:buClr>
              <a:buSzPts val="2400"/>
              <a:buChar char="•"/>
            </a:pPr>
            <a:r>
              <a:rPr b="1" lang="en-US"/>
              <a:t>Client Required Final Result:</a:t>
            </a:r>
            <a:endParaRPr/>
          </a:p>
        </p:txBody>
      </p:sp>
      <p:pic>
        <p:nvPicPr>
          <p:cNvPr descr="MapReduce Example wordcount inputfile content" id="206" name="Google Shape;206;p18"/>
          <p:cNvPicPr preferRelativeResize="0"/>
          <p:nvPr/>
        </p:nvPicPr>
        <p:blipFill rotWithShape="1">
          <a:blip r:embed="rId3">
            <a:alphaModFix/>
          </a:blip>
          <a:srcRect b="0" l="0" r="0" t="0"/>
          <a:stretch/>
        </p:blipFill>
        <p:spPr>
          <a:xfrm>
            <a:off x="2625819" y="1721252"/>
            <a:ext cx="6449941" cy="2610692"/>
          </a:xfrm>
          <a:prstGeom prst="rect">
            <a:avLst/>
          </a:prstGeom>
          <a:noFill/>
          <a:ln>
            <a:noFill/>
          </a:ln>
        </p:spPr>
      </p:pic>
      <p:pic>
        <p:nvPicPr>
          <p:cNvPr descr="MapReduce Example wordcount final output" id="207" name="Google Shape;207;p18"/>
          <p:cNvPicPr preferRelativeResize="0"/>
          <p:nvPr/>
        </p:nvPicPr>
        <p:blipFill rotWithShape="1">
          <a:blip r:embed="rId4">
            <a:alphaModFix/>
          </a:blip>
          <a:srcRect b="22056" l="0" r="0" t="0"/>
          <a:stretch/>
        </p:blipFill>
        <p:spPr>
          <a:xfrm>
            <a:off x="4181664" y="4458944"/>
            <a:ext cx="4389130" cy="22806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213" name="Google Shape;213;p19"/>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MapReduce – Map Function (Split Step)</a:t>
            </a:r>
            <a:endParaRPr/>
          </a:p>
        </p:txBody>
      </p:sp>
      <p:pic>
        <p:nvPicPr>
          <p:cNvPr id="214" name="Google Shape;214;p19"/>
          <p:cNvPicPr preferRelativeResize="0"/>
          <p:nvPr/>
        </p:nvPicPr>
        <p:blipFill rotWithShape="1">
          <a:blip r:embed="rId3">
            <a:alphaModFix/>
          </a:blip>
          <a:srcRect b="0" l="0" r="0" t="0"/>
          <a:stretch/>
        </p:blipFill>
        <p:spPr>
          <a:xfrm>
            <a:off x="285750" y="1304925"/>
            <a:ext cx="11620500" cy="424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Main Hadoop Components</a:t>
            </a:r>
            <a:endParaRPr/>
          </a:p>
        </p:txBody>
      </p:sp>
      <p:sp>
        <p:nvSpPr>
          <p:cNvPr id="88" name="Google Shape;88;p2"/>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descr="https://www.kdnuggets.com/wp-content/uploads/hadoop-core-components.jpg" id="89" name="Google Shape;89;p2"/>
          <p:cNvPicPr preferRelativeResize="0"/>
          <p:nvPr/>
        </p:nvPicPr>
        <p:blipFill rotWithShape="1">
          <a:blip r:embed="rId3">
            <a:alphaModFix/>
          </a:blip>
          <a:srcRect b="0" l="0" r="0" t="0"/>
          <a:stretch/>
        </p:blipFill>
        <p:spPr>
          <a:xfrm>
            <a:off x="1411168" y="1625196"/>
            <a:ext cx="9231311" cy="39430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220" name="Google Shape;220;p20"/>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MapReduce – Map Function (Mapping Step)</a:t>
            </a:r>
            <a:endParaRPr/>
          </a:p>
        </p:txBody>
      </p:sp>
      <p:pic>
        <p:nvPicPr>
          <p:cNvPr id="221" name="Google Shape;221;p20"/>
          <p:cNvPicPr preferRelativeResize="0"/>
          <p:nvPr/>
        </p:nvPicPr>
        <p:blipFill rotWithShape="1">
          <a:blip r:embed="rId3">
            <a:alphaModFix/>
          </a:blip>
          <a:srcRect b="0" l="0" r="0" t="0"/>
          <a:stretch/>
        </p:blipFill>
        <p:spPr>
          <a:xfrm>
            <a:off x="656089" y="1241068"/>
            <a:ext cx="8542502" cy="53120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227" name="Google Shape;227;p21"/>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MapReduce – Shuffle Function (Merge Step)</a:t>
            </a:r>
            <a:endParaRPr/>
          </a:p>
        </p:txBody>
      </p:sp>
      <p:pic>
        <p:nvPicPr>
          <p:cNvPr id="228" name="Google Shape;228;p21"/>
          <p:cNvPicPr preferRelativeResize="0"/>
          <p:nvPr/>
        </p:nvPicPr>
        <p:blipFill rotWithShape="1">
          <a:blip r:embed="rId3">
            <a:alphaModFix/>
          </a:blip>
          <a:srcRect b="0" l="0" r="0" t="0"/>
          <a:stretch/>
        </p:blipFill>
        <p:spPr>
          <a:xfrm>
            <a:off x="1160415" y="1279524"/>
            <a:ext cx="6577866" cy="54380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234" name="Google Shape;234;p22"/>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MapReduce – Shuffle Function (Merge Step)</a:t>
            </a:r>
            <a:endParaRPr/>
          </a:p>
        </p:txBody>
      </p:sp>
      <p:pic>
        <p:nvPicPr>
          <p:cNvPr id="235" name="Google Shape;235;p22"/>
          <p:cNvPicPr preferRelativeResize="0"/>
          <p:nvPr/>
        </p:nvPicPr>
        <p:blipFill rotWithShape="1">
          <a:blip r:embed="rId3">
            <a:alphaModFix/>
          </a:blip>
          <a:srcRect b="0" l="0" r="0" t="0"/>
          <a:stretch/>
        </p:blipFill>
        <p:spPr>
          <a:xfrm>
            <a:off x="812539" y="1396123"/>
            <a:ext cx="8160892" cy="44997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241" name="Google Shape;241;p23"/>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MapReduce – Shuffle Function (Sorting Step)</a:t>
            </a:r>
            <a:endParaRPr/>
          </a:p>
        </p:txBody>
      </p:sp>
      <p:pic>
        <p:nvPicPr>
          <p:cNvPr id="242" name="Google Shape;242;p23"/>
          <p:cNvPicPr preferRelativeResize="0"/>
          <p:nvPr/>
        </p:nvPicPr>
        <p:blipFill rotWithShape="1">
          <a:blip r:embed="rId3">
            <a:alphaModFix/>
          </a:blip>
          <a:srcRect b="0" l="0" r="0" t="0"/>
          <a:stretch/>
        </p:blipFill>
        <p:spPr>
          <a:xfrm>
            <a:off x="1235123" y="1441449"/>
            <a:ext cx="9448800" cy="226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248" name="Google Shape;248;p24"/>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b="1" lang="en-US"/>
              <a:t>MapReduce – Reduce Function (Reduce Step)</a:t>
            </a:r>
            <a:endParaRPr/>
          </a:p>
        </p:txBody>
      </p:sp>
      <p:pic>
        <p:nvPicPr>
          <p:cNvPr id="249" name="Google Shape;249;p24"/>
          <p:cNvPicPr preferRelativeResize="0"/>
          <p:nvPr/>
        </p:nvPicPr>
        <p:blipFill rotWithShape="1">
          <a:blip r:embed="rId3">
            <a:alphaModFix/>
          </a:blip>
          <a:srcRect b="0" l="0" r="0" t="0"/>
          <a:stretch/>
        </p:blipFill>
        <p:spPr>
          <a:xfrm>
            <a:off x="600857" y="1534022"/>
            <a:ext cx="10578712" cy="35020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Example-2</a:t>
            </a:r>
            <a:endParaRPr/>
          </a:p>
        </p:txBody>
      </p:sp>
      <p:sp>
        <p:nvSpPr>
          <p:cNvPr id="255" name="Google Shape;255;p25"/>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id="256" name="Google Shape;256;p25"/>
          <p:cNvPicPr preferRelativeResize="0"/>
          <p:nvPr/>
        </p:nvPicPr>
        <p:blipFill rotWithShape="1">
          <a:blip r:embed="rId3">
            <a:alphaModFix/>
          </a:blip>
          <a:srcRect b="0" l="0" r="0" t="0"/>
          <a:stretch/>
        </p:blipFill>
        <p:spPr>
          <a:xfrm>
            <a:off x="312904" y="1156837"/>
            <a:ext cx="11629692" cy="445239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Example-3</a:t>
            </a:r>
            <a:endParaRPr/>
          </a:p>
        </p:txBody>
      </p:sp>
      <p:sp>
        <p:nvSpPr>
          <p:cNvPr id="262" name="Google Shape;262;p26"/>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descr="MapReduce Architecture" id="263" name="Google Shape;263;p26"/>
          <p:cNvPicPr preferRelativeResize="0"/>
          <p:nvPr/>
        </p:nvPicPr>
        <p:blipFill rotWithShape="1">
          <a:blip r:embed="rId3">
            <a:alphaModFix/>
          </a:blip>
          <a:srcRect b="0" l="0" r="0" t="0"/>
          <a:stretch/>
        </p:blipFill>
        <p:spPr>
          <a:xfrm>
            <a:off x="1051257" y="774700"/>
            <a:ext cx="8297460" cy="59267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Example-4</a:t>
            </a:r>
            <a:endParaRPr/>
          </a:p>
        </p:txBody>
      </p:sp>
      <p:sp>
        <p:nvSpPr>
          <p:cNvPr id="269" name="Google Shape;269;p27"/>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descr="Mapreduce in Bigdata" id="270" name="Google Shape;270;p27"/>
          <p:cNvPicPr preferRelativeResize="0"/>
          <p:nvPr/>
        </p:nvPicPr>
        <p:blipFill rotWithShape="1">
          <a:blip r:embed="rId3">
            <a:alphaModFix/>
          </a:blip>
          <a:srcRect b="0" l="0" r="0" t="0"/>
          <a:stretch/>
        </p:blipFill>
        <p:spPr>
          <a:xfrm>
            <a:off x="242446" y="1252373"/>
            <a:ext cx="11770607" cy="472534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How MapReduce Work ?</a:t>
            </a:r>
            <a:endParaRPr/>
          </a:p>
        </p:txBody>
      </p:sp>
      <p:sp>
        <p:nvSpPr>
          <p:cNvPr id="276" name="Google Shape;276;p28"/>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a:t>From start to finish, there are four fundamental transformations. </a:t>
            </a:r>
            <a:endParaRPr/>
          </a:p>
          <a:p>
            <a:pPr indent="0" lvl="0" marL="0" rtl="0" algn="just">
              <a:lnSpc>
                <a:spcPct val="90000"/>
              </a:lnSpc>
              <a:spcBef>
                <a:spcPts val="1000"/>
              </a:spcBef>
              <a:spcAft>
                <a:spcPts val="0"/>
              </a:spcAft>
              <a:buClr>
                <a:schemeClr val="dk1"/>
              </a:buClr>
              <a:buSzPts val="2400"/>
              <a:buNone/>
            </a:pPr>
            <a:r>
              <a:t/>
            </a:r>
            <a:endParaRPr b="1"/>
          </a:p>
          <a:p>
            <a:pPr indent="0" lvl="0" marL="0" rtl="0" algn="just">
              <a:lnSpc>
                <a:spcPct val="90000"/>
              </a:lnSpc>
              <a:spcBef>
                <a:spcPts val="1000"/>
              </a:spcBef>
              <a:spcAft>
                <a:spcPts val="0"/>
              </a:spcAft>
              <a:buClr>
                <a:schemeClr val="dk1"/>
              </a:buClr>
              <a:buSzPts val="2400"/>
              <a:buNone/>
            </a:pPr>
            <a:r>
              <a:rPr b="1" lang="en-US"/>
              <a:t>Data is :</a:t>
            </a:r>
            <a:endParaRPr/>
          </a:p>
          <a:p>
            <a:pPr indent="-228600" lvl="1" marL="685800" rtl="0" algn="just">
              <a:lnSpc>
                <a:spcPct val="90000"/>
              </a:lnSpc>
              <a:spcBef>
                <a:spcPts val="500"/>
              </a:spcBef>
              <a:spcAft>
                <a:spcPts val="0"/>
              </a:spcAft>
              <a:buClr>
                <a:schemeClr val="dk1"/>
              </a:buClr>
              <a:buSzPts val="2400"/>
              <a:buChar char="•"/>
            </a:pPr>
            <a:r>
              <a:rPr lang="en-US"/>
              <a:t>1. Transformed from the input files and fed into the mappers.</a:t>
            </a:r>
            <a:endParaRPr/>
          </a:p>
          <a:p>
            <a:pPr indent="-228600" lvl="1" marL="685800" rtl="0" algn="just">
              <a:lnSpc>
                <a:spcPct val="90000"/>
              </a:lnSpc>
              <a:spcBef>
                <a:spcPts val="500"/>
              </a:spcBef>
              <a:spcAft>
                <a:spcPts val="0"/>
              </a:spcAft>
              <a:buClr>
                <a:schemeClr val="dk1"/>
              </a:buClr>
              <a:buSzPts val="2400"/>
              <a:buChar char="•"/>
            </a:pPr>
            <a:r>
              <a:rPr lang="en-US"/>
              <a:t>2. Transformed by the mappers.</a:t>
            </a:r>
            <a:endParaRPr/>
          </a:p>
          <a:p>
            <a:pPr indent="-228600" lvl="1" marL="685800" rtl="0" algn="just">
              <a:lnSpc>
                <a:spcPct val="90000"/>
              </a:lnSpc>
              <a:spcBef>
                <a:spcPts val="500"/>
              </a:spcBef>
              <a:spcAft>
                <a:spcPts val="0"/>
              </a:spcAft>
              <a:buClr>
                <a:schemeClr val="dk1"/>
              </a:buClr>
              <a:buSzPts val="2400"/>
              <a:buChar char="•"/>
            </a:pPr>
            <a:r>
              <a:rPr lang="en-US"/>
              <a:t>3. Sorted, merged, and presented to the reducer.</a:t>
            </a:r>
            <a:endParaRPr/>
          </a:p>
          <a:p>
            <a:pPr indent="-228600" lvl="1" marL="685800" rtl="0" algn="just">
              <a:lnSpc>
                <a:spcPct val="90000"/>
              </a:lnSpc>
              <a:spcBef>
                <a:spcPts val="500"/>
              </a:spcBef>
              <a:spcAft>
                <a:spcPts val="0"/>
              </a:spcAft>
              <a:buClr>
                <a:schemeClr val="dk1"/>
              </a:buClr>
              <a:buSzPts val="2400"/>
              <a:buChar char="•"/>
            </a:pPr>
            <a:r>
              <a:rPr lang="en-US"/>
              <a:t>4. Transform by reducers and written to output files.</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Most of the computing takes place on nodes with data on local disks that reduces the network traffic.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After completion of the given tasks, the cluster collects and reduces the data to form an appropriate result, and sends it back to the Hadoop server.</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How MapReduce Work ?</a:t>
            </a:r>
            <a:endParaRPr/>
          </a:p>
        </p:txBody>
      </p:sp>
      <p:sp>
        <p:nvSpPr>
          <p:cNvPr id="282" name="Google Shape;282;p29"/>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id="283" name="Google Shape;283;p29"/>
          <p:cNvPicPr preferRelativeResize="0"/>
          <p:nvPr/>
        </p:nvPicPr>
        <p:blipFill rotWithShape="1">
          <a:blip r:embed="rId3">
            <a:alphaModFix/>
          </a:blip>
          <a:srcRect b="0" l="0" r="0" t="0"/>
          <a:stretch/>
        </p:blipFill>
        <p:spPr>
          <a:xfrm>
            <a:off x="1807334" y="1440763"/>
            <a:ext cx="8387544" cy="4876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a:t>
            </a:r>
            <a:endParaRPr/>
          </a:p>
        </p:txBody>
      </p:sp>
      <p:sp>
        <p:nvSpPr>
          <p:cNvPr id="95" name="Google Shape;95;p3"/>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descr="https://image.slidesharecdn.com/mapreducetutorial-whatismapreduce-hadooptutorial-edureka-170105062729/95/mapreduce-tutorial-what-is-mapreduce-hadoop-mapreduce-tutorial-edureka-5-638.jpg?cb=1557907433" id="96" name="Google Shape;96;p3"/>
          <p:cNvPicPr preferRelativeResize="0"/>
          <p:nvPr/>
        </p:nvPicPr>
        <p:blipFill rotWithShape="1">
          <a:blip r:embed="rId3">
            <a:alphaModFix/>
          </a:blip>
          <a:srcRect b="8985" l="6282" r="3435" t="13188"/>
          <a:stretch/>
        </p:blipFill>
        <p:spPr>
          <a:xfrm>
            <a:off x="423079" y="774700"/>
            <a:ext cx="11288926" cy="5475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 MapReduce: Inputs and Outputs </a:t>
            </a:r>
            <a:endParaRPr/>
          </a:p>
        </p:txBody>
      </p:sp>
      <p:sp>
        <p:nvSpPr>
          <p:cNvPr id="289" name="Google Shape;289;p30"/>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b="1"/>
          </a:p>
          <a:p>
            <a:pPr indent="-228600" lvl="0" marL="228600" rtl="0" algn="just">
              <a:lnSpc>
                <a:spcPct val="90000"/>
              </a:lnSpc>
              <a:spcBef>
                <a:spcPts val="1000"/>
              </a:spcBef>
              <a:spcAft>
                <a:spcPts val="0"/>
              </a:spcAft>
              <a:buClr>
                <a:schemeClr val="dk1"/>
              </a:buClr>
              <a:buSzPts val="2400"/>
              <a:buChar char="•"/>
            </a:pPr>
            <a:r>
              <a:rPr b="1" lang="en-US"/>
              <a:t>Input and Output types of a MapReduce job :</a:t>
            </a:r>
            <a:endParaRPr/>
          </a:p>
          <a:p>
            <a:pPr indent="-76200" lvl="0" marL="228600" rtl="0" algn="just">
              <a:lnSpc>
                <a:spcPct val="90000"/>
              </a:lnSpc>
              <a:spcBef>
                <a:spcPts val="1000"/>
              </a:spcBef>
              <a:spcAft>
                <a:spcPts val="0"/>
              </a:spcAft>
              <a:buClr>
                <a:schemeClr val="dk1"/>
              </a:buClr>
              <a:buSzPts val="2400"/>
              <a:buNone/>
            </a:pPr>
            <a:r>
              <a:t/>
            </a:r>
            <a:endParaRPr b="1"/>
          </a:p>
          <a:p>
            <a:pPr indent="-76200" lvl="0" marL="228600" rtl="0" algn="just">
              <a:lnSpc>
                <a:spcPct val="90000"/>
              </a:lnSpc>
              <a:spcBef>
                <a:spcPts val="1000"/>
              </a:spcBef>
              <a:spcAft>
                <a:spcPts val="0"/>
              </a:spcAft>
              <a:buClr>
                <a:schemeClr val="dk1"/>
              </a:buClr>
              <a:buSzPts val="2400"/>
              <a:buNone/>
            </a:pPr>
            <a:r>
              <a:t/>
            </a:r>
            <a:endParaRPr b="1"/>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p:txBody>
      </p:sp>
      <p:grpSp>
        <p:nvGrpSpPr>
          <p:cNvPr id="290" name="Google Shape;290;p30"/>
          <p:cNvGrpSpPr/>
          <p:nvPr/>
        </p:nvGrpSpPr>
        <p:grpSpPr>
          <a:xfrm>
            <a:off x="1006713" y="2578665"/>
            <a:ext cx="9201814" cy="484497"/>
            <a:chOff x="720110" y="3547656"/>
            <a:chExt cx="9201814" cy="484497"/>
          </a:xfrm>
        </p:grpSpPr>
        <p:sp>
          <p:nvSpPr>
            <p:cNvPr id="291" name="Google Shape;291;p30"/>
            <p:cNvSpPr/>
            <p:nvPr/>
          </p:nvSpPr>
          <p:spPr>
            <a:xfrm>
              <a:off x="2555828" y="3667455"/>
              <a:ext cx="573206" cy="23201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30"/>
            <p:cNvSpPr/>
            <p:nvPr/>
          </p:nvSpPr>
          <p:spPr>
            <a:xfrm>
              <a:off x="7296484" y="3663662"/>
              <a:ext cx="573206" cy="23201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30"/>
            <p:cNvSpPr/>
            <p:nvPr/>
          </p:nvSpPr>
          <p:spPr>
            <a:xfrm>
              <a:off x="3960932" y="3667455"/>
              <a:ext cx="573206" cy="23201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30"/>
            <p:cNvSpPr/>
            <p:nvPr/>
          </p:nvSpPr>
          <p:spPr>
            <a:xfrm>
              <a:off x="5636195" y="3663662"/>
              <a:ext cx="573206" cy="232012"/>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30"/>
            <p:cNvSpPr/>
            <p:nvPr/>
          </p:nvSpPr>
          <p:spPr>
            <a:xfrm>
              <a:off x="720110" y="3568129"/>
              <a:ext cx="1824250" cy="46402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(Input) &lt;k1, v1&gt;</a:t>
              </a:r>
              <a:endParaRPr b="1" sz="1800">
                <a:solidFill>
                  <a:schemeClr val="dk1"/>
                </a:solidFill>
                <a:latin typeface="Calibri"/>
                <a:ea typeface="Calibri"/>
                <a:cs typeface="Calibri"/>
                <a:sym typeface="Calibri"/>
              </a:endParaRPr>
            </a:p>
          </p:txBody>
        </p:sp>
        <p:sp>
          <p:nvSpPr>
            <p:cNvPr id="296" name="Google Shape;296;p30"/>
            <p:cNvSpPr/>
            <p:nvPr/>
          </p:nvSpPr>
          <p:spPr>
            <a:xfrm>
              <a:off x="3154435" y="3551449"/>
              <a:ext cx="791569" cy="46402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Map</a:t>
              </a:r>
              <a:endParaRPr b="1" sz="1800">
                <a:solidFill>
                  <a:schemeClr val="dk1"/>
                </a:solidFill>
                <a:latin typeface="Calibri"/>
                <a:ea typeface="Calibri"/>
                <a:cs typeface="Calibri"/>
                <a:sym typeface="Calibri"/>
              </a:endParaRPr>
            </a:p>
          </p:txBody>
        </p:sp>
        <p:sp>
          <p:nvSpPr>
            <p:cNvPr id="297" name="Google Shape;297;p30"/>
            <p:cNvSpPr/>
            <p:nvPr/>
          </p:nvSpPr>
          <p:spPr>
            <a:xfrm>
              <a:off x="4560296" y="3551449"/>
              <a:ext cx="1062251" cy="46402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&lt;k2, v2&gt;</a:t>
              </a:r>
              <a:endParaRPr b="1" sz="1800">
                <a:solidFill>
                  <a:schemeClr val="dk1"/>
                </a:solidFill>
                <a:latin typeface="Calibri"/>
                <a:ea typeface="Calibri"/>
                <a:cs typeface="Calibri"/>
                <a:sym typeface="Calibri"/>
              </a:endParaRPr>
            </a:p>
          </p:txBody>
        </p:sp>
        <p:sp>
          <p:nvSpPr>
            <p:cNvPr id="298" name="Google Shape;298;p30"/>
            <p:cNvSpPr/>
            <p:nvPr/>
          </p:nvSpPr>
          <p:spPr>
            <a:xfrm>
              <a:off x="6234233" y="3547656"/>
              <a:ext cx="1037419" cy="46402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Reduce</a:t>
              </a:r>
              <a:endParaRPr b="1" sz="1800">
                <a:solidFill>
                  <a:schemeClr val="dk1"/>
                </a:solidFill>
                <a:latin typeface="Calibri"/>
                <a:ea typeface="Calibri"/>
                <a:cs typeface="Calibri"/>
                <a:sym typeface="Calibri"/>
              </a:endParaRPr>
            </a:p>
          </p:txBody>
        </p:sp>
        <p:sp>
          <p:nvSpPr>
            <p:cNvPr id="299" name="Google Shape;299;p30"/>
            <p:cNvSpPr/>
            <p:nvPr/>
          </p:nvSpPr>
          <p:spPr>
            <a:xfrm>
              <a:off x="7924424" y="3568129"/>
              <a:ext cx="1997500" cy="46402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&lt;k3, v3&gt;  (Output)</a:t>
              </a:r>
              <a:endParaRPr b="1" sz="1800">
                <a:solidFill>
                  <a:schemeClr val="dk1"/>
                </a:solidFill>
                <a:latin typeface="Calibri"/>
                <a:ea typeface="Calibri"/>
                <a:cs typeface="Calibri"/>
                <a:sym typeface="Calibri"/>
              </a:endParaRPr>
            </a:p>
          </p:txBody>
        </p:sp>
      </p:grpSp>
      <p:graphicFrame>
        <p:nvGraphicFramePr>
          <p:cNvPr id="300" name="Google Shape;300;p30"/>
          <p:cNvGraphicFramePr/>
          <p:nvPr/>
        </p:nvGraphicFramePr>
        <p:xfrm>
          <a:off x="3181754" y="3855793"/>
          <a:ext cx="3000000" cy="3000000"/>
        </p:xfrm>
        <a:graphic>
          <a:graphicData uri="http://schemas.openxmlformats.org/drawingml/2006/table">
            <a:tbl>
              <a:tblPr bandRow="1" firstCol="1" firstRow="1">
                <a:noFill/>
                <a:tableStyleId>{CA59AC70-C77B-4D34-9AB7-2C25B74C89CB}</a:tableStyleId>
              </a:tblPr>
              <a:tblGrid>
                <a:gridCol w="1464175"/>
                <a:gridCol w="1464175"/>
                <a:gridCol w="1464175"/>
              </a:tblGrid>
              <a:tr h="504025">
                <a:tc>
                  <a:txBody>
                    <a:bodyPr/>
                    <a:lstStyle/>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t>Input</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t>Output</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2025">
                <a:tc>
                  <a:txBody>
                    <a:bodyPr/>
                    <a:lstStyle/>
                    <a:p>
                      <a:pPr indent="0" lvl="0" marL="0" marR="0" rtl="0" algn="ctr">
                        <a:lnSpc>
                          <a:spcPct val="100000"/>
                        </a:lnSpc>
                        <a:spcBef>
                          <a:spcPts val="0"/>
                        </a:spcBef>
                        <a:spcAft>
                          <a:spcPts val="0"/>
                        </a:spcAft>
                        <a:buNone/>
                      </a:pPr>
                      <a:r>
                        <a:rPr lang="en-US" sz="1800" u="none" cap="none" strike="noStrike"/>
                        <a:t>Map</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t>&lt;k1, v1&gt;</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t>list (&lt;k2, v2&gt;)</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2025">
                <a:tc>
                  <a:txBody>
                    <a:bodyPr/>
                    <a:lstStyle/>
                    <a:p>
                      <a:pPr indent="0" lvl="0" marL="0" marR="0" rtl="0" algn="ctr">
                        <a:lnSpc>
                          <a:spcPct val="100000"/>
                        </a:lnSpc>
                        <a:spcBef>
                          <a:spcPts val="0"/>
                        </a:spcBef>
                        <a:spcAft>
                          <a:spcPts val="0"/>
                        </a:spcAft>
                        <a:buNone/>
                      </a:pPr>
                      <a:r>
                        <a:rPr lang="en-US" sz="1800" u="none" cap="none" strike="noStrike"/>
                        <a:t>Reduce</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t>&lt;k2, list(v2)&gt;</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t>list (&lt;k3, v3&gt;)</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 and Reduce Phases:</a:t>
            </a:r>
            <a:endParaRPr/>
          </a:p>
        </p:txBody>
      </p:sp>
      <p:sp>
        <p:nvSpPr>
          <p:cNvPr id="306" name="Google Shape;306;p31"/>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Map task is broken into following phases:</a:t>
            </a:r>
            <a:endParaRPr/>
          </a:p>
          <a:p>
            <a:pPr indent="-228600" lvl="1" marL="685800" rtl="0" algn="just">
              <a:lnSpc>
                <a:spcPct val="90000"/>
              </a:lnSpc>
              <a:spcBef>
                <a:spcPts val="500"/>
              </a:spcBef>
              <a:spcAft>
                <a:spcPts val="0"/>
              </a:spcAft>
              <a:buClr>
                <a:schemeClr val="dk1"/>
              </a:buClr>
              <a:buSzPts val="2400"/>
              <a:buChar char="•"/>
            </a:pPr>
            <a:r>
              <a:rPr lang="en-US"/>
              <a:t>RecordReader</a:t>
            </a:r>
            <a:endParaRPr/>
          </a:p>
          <a:p>
            <a:pPr indent="-228600" lvl="1" marL="685800" rtl="0" algn="just">
              <a:lnSpc>
                <a:spcPct val="90000"/>
              </a:lnSpc>
              <a:spcBef>
                <a:spcPts val="500"/>
              </a:spcBef>
              <a:spcAft>
                <a:spcPts val="0"/>
              </a:spcAft>
              <a:buClr>
                <a:schemeClr val="dk1"/>
              </a:buClr>
              <a:buSzPts val="2400"/>
              <a:buChar char="•"/>
            </a:pPr>
            <a:r>
              <a:rPr lang="en-US"/>
              <a:t>Mapper</a:t>
            </a:r>
            <a:endParaRPr/>
          </a:p>
          <a:p>
            <a:pPr indent="-228600" lvl="1" marL="685800" rtl="0" algn="just">
              <a:lnSpc>
                <a:spcPct val="90000"/>
              </a:lnSpc>
              <a:spcBef>
                <a:spcPts val="500"/>
              </a:spcBef>
              <a:spcAft>
                <a:spcPts val="0"/>
              </a:spcAft>
              <a:buClr>
                <a:schemeClr val="dk1"/>
              </a:buClr>
              <a:buSzPts val="2400"/>
              <a:buChar char="•"/>
            </a:pPr>
            <a:r>
              <a:rPr lang="en-US"/>
              <a:t>Combiner</a:t>
            </a:r>
            <a:endParaRPr/>
          </a:p>
          <a:p>
            <a:pPr indent="-228600" lvl="1" marL="685800" rtl="0" algn="just">
              <a:lnSpc>
                <a:spcPct val="90000"/>
              </a:lnSpc>
              <a:spcBef>
                <a:spcPts val="500"/>
              </a:spcBef>
              <a:spcAft>
                <a:spcPts val="0"/>
              </a:spcAft>
              <a:buClr>
                <a:schemeClr val="dk1"/>
              </a:buClr>
              <a:buSzPts val="2400"/>
              <a:buChar char="•"/>
            </a:pPr>
            <a:r>
              <a:rPr lang="en-US"/>
              <a:t>Partitioner</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Reducer task is broken into following phases:</a:t>
            </a:r>
            <a:endParaRPr/>
          </a:p>
          <a:p>
            <a:pPr indent="-228600" lvl="1" marL="685800" rtl="0" algn="just">
              <a:lnSpc>
                <a:spcPct val="90000"/>
              </a:lnSpc>
              <a:spcBef>
                <a:spcPts val="500"/>
              </a:spcBef>
              <a:spcAft>
                <a:spcPts val="0"/>
              </a:spcAft>
              <a:buClr>
                <a:schemeClr val="dk1"/>
              </a:buClr>
              <a:buSzPts val="2400"/>
              <a:buChar char="•"/>
            </a:pPr>
            <a:r>
              <a:rPr lang="en-US"/>
              <a:t>Shuffle</a:t>
            </a:r>
            <a:endParaRPr/>
          </a:p>
          <a:p>
            <a:pPr indent="-228600" lvl="1" marL="685800" rtl="0" algn="just">
              <a:lnSpc>
                <a:spcPct val="90000"/>
              </a:lnSpc>
              <a:spcBef>
                <a:spcPts val="500"/>
              </a:spcBef>
              <a:spcAft>
                <a:spcPts val="0"/>
              </a:spcAft>
              <a:buClr>
                <a:schemeClr val="dk1"/>
              </a:buClr>
              <a:buSzPts val="2400"/>
              <a:buChar char="•"/>
            </a:pPr>
            <a:r>
              <a:rPr lang="en-US"/>
              <a:t>Sort </a:t>
            </a:r>
            <a:endParaRPr/>
          </a:p>
          <a:p>
            <a:pPr indent="-228600" lvl="1" marL="685800" rtl="0" algn="just">
              <a:lnSpc>
                <a:spcPct val="90000"/>
              </a:lnSpc>
              <a:spcBef>
                <a:spcPts val="500"/>
              </a:spcBef>
              <a:spcAft>
                <a:spcPts val="0"/>
              </a:spcAft>
              <a:buClr>
                <a:schemeClr val="dk1"/>
              </a:buClr>
              <a:buSzPts val="2400"/>
              <a:buChar char="•"/>
            </a:pPr>
            <a:r>
              <a:rPr lang="en-US"/>
              <a:t>Reducer</a:t>
            </a:r>
            <a:endParaRPr/>
          </a:p>
          <a:p>
            <a:pPr indent="-228600" lvl="1" marL="685800" rtl="0" algn="just">
              <a:lnSpc>
                <a:spcPct val="90000"/>
              </a:lnSpc>
              <a:spcBef>
                <a:spcPts val="500"/>
              </a:spcBef>
              <a:spcAft>
                <a:spcPts val="0"/>
              </a:spcAft>
              <a:buClr>
                <a:schemeClr val="dk1"/>
              </a:buClr>
              <a:buSzPts val="2400"/>
              <a:buChar char="•"/>
            </a:pPr>
            <a:r>
              <a:rPr lang="en-US"/>
              <a:t>O/P format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 and Reduce Phases:</a:t>
            </a:r>
            <a:endParaRPr/>
          </a:p>
        </p:txBody>
      </p:sp>
      <p:sp>
        <p:nvSpPr>
          <p:cNvPr id="312" name="Google Shape;312;p32"/>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Map task is broken into following phases:</a:t>
            </a:r>
            <a:endParaRPr/>
          </a:p>
          <a:p>
            <a:pPr indent="-228600" lvl="1" marL="685800" rtl="0" algn="just">
              <a:lnSpc>
                <a:spcPct val="90000"/>
              </a:lnSpc>
              <a:spcBef>
                <a:spcPts val="500"/>
              </a:spcBef>
              <a:spcAft>
                <a:spcPts val="0"/>
              </a:spcAft>
              <a:buClr>
                <a:schemeClr val="dk1"/>
              </a:buClr>
              <a:buSzPts val="2400"/>
              <a:buChar char="•"/>
            </a:pPr>
            <a:r>
              <a:rPr b="1" lang="en-US"/>
              <a:t>RecordReader</a:t>
            </a:r>
            <a:endParaRPr b="1"/>
          </a:p>
          <a:p>
            <a:pPr indent="-228600" lvl="2" marL="1143000" rtl="0" algn="just">
              <a:lnSpc>
                <a:spcPct val="90000"/>
              </a:lnSpc>
              <a:spcBef>
                <a:spcPts val="500"/>
              </a:spcBef>
              <a:spcAft>
                <a:spcPts val="0"/>
              </a:spcAft>
              <a:buClr>
                <a:schemeClr val="dk1"/>
              </a:buClr>
              <a:buSzPts val="2400"/>
              <a:buChar char="•"/>
            </a:pPr>
            <a:r>
              <a:rPr lang="en-US"/>
              <a:t>Convert the byte-oriented view of input into record-oriented view for Mapper task.</a:t>
            </a:r>
            <a:endParaRPr/>
          </a:p>
          <a:p>
            <a:pPr indent="-228600" lvl="2" marL="1143000" rtl="0" algn="just">
              <a:lnSpc>
                <a:spcPct val="90000"/>
              </a:lnSpc>
              <a:spcBef>
                <a:spcPts val="500"/>
              </a:spcBef>
              <a:spcAft>
                <a:spcPts val="0"/>
              </a:spcAft>
              <a:buClr>
                <a:schemeClr val="dk1"/>
              </a:buClr>
              <a:buSzPts val="2400"/>
              <a:buChar char="•"/>
            </a:pPr>
            <a:r>
              <a:rPr lang="en-US"/>
              <a:t>It present the tasks with keys and values. </a:t>
            </a:r>
            <a:endParaRPr/>
          </a:p>
          <a:p>
            <a:pPr indent="-228600" lvl="2" marL="1143000" rtl="0" algn="just">
              <a:lnSpc>
                <a:spcPct val="90000"/>
              </a:lnSpc>
              <a:spcBef>
                <a:spcPts val="500"/>
              </a:spcBef>
              <a:spcAft>
                <a:spcPts val="0"/>
              </a:spcAft>
              <a:buClr>
                <a:schemeClr val="dk1"/>
              </a:buClr>
              <a:buSzPts val="2400"/>
              <a:buChar char="•"/>
            </a:pPr>
            <a:r>
              <a:rPr lang="en-US"/>
              <a:t>Generally the key is the positional information and value is a chunk of data that contain the record.</a:t>
            </a:r>
            <a:endParaRPr/>
          </a:p>
          <a:p>
            <a:pPr indent="-76200" lvl="1" marL="685800" rtl="0" algn="just">
              <a:lnSpc>
                <a:spcPct val="90000"/>
              </a:lnSpc>
              <a:spcBef>
                <a:spcPts val="5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p:txBody>
      </p:sp>
      <p:pic>
        <p:nvPicPr>
          <p:cNvPr id="313" name="Google Shape;313;p32"/>
          <p:cNvPicPr preferRelativeResize="0"/>
          <p:nvPr/>
        </p:nvPicPr>
        <p:blipFill rotWithShape="1">
          <a:blip r:embed="rId3">
            <a:alphaModFix/>
          </a:blip>
          <a:srcRect b="0" l="0" r="0" t="0"/>
          <a:stretch/>
        </p:blipFill>
        <p:spPr>
          <a:xfrm>
            <a:off x="2620157" y="3306312"/>
            <a:ext cx="6105525" cy="2838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 and Reduce Phases:</a:t>
            </a:r>
            <a:endParaRPr/>
          </a:p>
        </p:txBody>
      </p:sp>
      <p:sp>
        <p:nvSpPr>
          <p:cNvPr id="319" name="Google Shape;319;p33"/>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Map task is broken into following phases:</a:t>
            </a:r>
            <a:endParaRPr/>
          </a:p>
          <a:p>
            <a:pPr indent="-228600" lvl="1" marL="685800" rtl="0" algn="just">
              <a:lnSpc>
                <a:spcPct val="90000"/>
              </a:lnSpc>
              <a:spcBef>
                <a:spcPts val="500"/>
              </a:spcBef>
              <a:spcAft>
                <a:spcPts val="0"/>
              </a:spcAft>
              <a:buClr>
                <a:schemeClr val="dk1"/>
              </a:buClr>
              <a:buSzPts val="2400"/>
              <a:buChar char="•"/>
            </a:pPr>
            <a:r>
              <a:rPr b="1" lang="en-US"/>
              <a:t>Mapper</a:t>
            </a:r>
            <a:endParaRPr/>
          </a:p>
          <a:p>
            <a:pPr indent="-228600" lvl="2" marL="1143000" rtl="0" algn="just">
              <a:lnSpc>
                <a:spcPct val="90000"/>
              </a:lnSpc>
              <a:spcBef>
                <a:spcPts val="500"/>
              </a:spcBef>
              <a:spcAft>
                <a:spcPts val="0"/>
              </a:spcAft>
              <a:buClr>
                <a:schemeClr val="dk1"/>
              </a:buClr>
              <a:buSzPts val="2400"/>
              <a:buChar char="•"/>
            </a:pPr>
            <a:r>
              <a:rPr lang="en-US"/>
              <a:t>Map function works on the key-value pair produced by RecordReader and generate zero or more intermediate key-value pairs.</a:t>
            </a:r>
            <a:endParaRPr/>
          </a:p>
          <a:p>
            <a:pPr indent="-76200" lvl="1" marL="685800" rtl="0" algn="just">
              <a:lnSpc>
                <a:spcPct val="90000"/>
              </a:lnSpc>
              <a:spcBef>
                <a:spcPts val="500"/>
              </a:spcBef>
              <a:spcAft>
                <a:spcPts val="0"/>
              </a:spcAft>
              <a:buClr>
                <a:schemeClr val="dk1"/>
              </a:buClr>
              <a:buSzPts val="2400"/>
              <a:buNone/>
            </a:pPr>
            <a:r>
              <a:t/>
            </a:r>
            <a:endParaRPr b="1"/>
          </a:p>
          <a:p>
            <a:pPr indent="-228600" lvl="1" marL="685800" rtl="0" algn="just">
              <a:lnSpc>
                <a:spcPct val="90000"/>
              </a:lnSpc>
              <a:spcBef>
                <a:spcPts val="500"/>
              </a:spcBef>
              <a:spcAft>
                <a:spcPts val="0"/>
              </a:spcAft>
              <a:buClr>
                <a:schemeClr val="dk1"/>
              </a:buClr>
              <a:buSzPts val="2400"/>
              <a:buChar char="•"/>
            </a:pPr>
            <a:r>
              <a:rPr b="1" lang="en-US"/>
              <a:t>Combiner</a:t>
            </a:r>
            <a:endParaRPr/>
          </a:p>
          <a:p>
            <a:pPr indent="-228600" lvl="2" marL="1143000" rtl="0" algn="just">
              <a:lnSpc>
                <a:spcPct val="90000"/>
              </a:lnSpc>
              <a:spcBef>
                <a:spcPts val="500"/>
              </a:spcBef>
              <a:spcAft>
                <a:spcPts val="0"/>
              </a:spcAft>
              <a:buClr>
                <a:schemeClr val="dk1"/>
              </a:buClr>
              <a:buSzPts val="2400"/>
              <a:buChar char="•"/>
            </a:pPr>
            <a:r>
              <a:rPr lang="en-US"/>
              <a:t>It is optional function but provide high performance in terms of n/w bandwidth and disk space.</a:t>
            </a:r>
            <a:endParaRPr/>
          </a:p>
          <a:p>
            <a:pPr indent="-228600" lvl="2" marL="1143000" rtl="0" algn="just">
              <a:lnSpc>
                <a:spcPct val="90000"/>
              </a:lnSpc>
              <a:spcBef>
                <a:spcPts val="500"/>
              </a:spcBef>
              <a:spcAft>
                <a:spcPts val="0"/>
              </a:spcAft>
              <a:buClr>
                <a:schemeClr val="dk1"/>
              </a:buClr>
              <a:buSzPts val="2400"/>
              <a:buChar char="•"/>
            </a:pPr>
            <a:r>
              <a:rPr lang="en-US"/>
              <a:t>Like map output in some stage is &lt;1,10&gt;, &lt;1,15&gt;, &lt;1,20&gt;, &lt;2,5&gt;, &lt;2,60&gt; and the purpose of map-reduce job is to find the maximum value corresponding to each key. In combiner you can reduce this data to &lt;1,20&gt; , &lt;2,60&gt; as 20 and 60 are maximum value for key 1 and key 2 respectively.</a:t>
            </a:r>
            <a:endParaRPr/>
          </a:p>
          <a:p>
            <a:pPr indent="-228600" lvl="2" marL="1143000" rtl="0" algn="just">
              <a:lnSpc>
                <a:spcPct val="90000"/>
              </a:lnSpc>
              <a:spcBef>
                <a:spcPts val="500"/>
              </a:spcBef>
              <a:spcAft>
                <a:spcPts val="0"/>
              </a:spcAft>
              <a:buClr>
                <a:schemeClr val="dk1"/>
              </a:buClr>
              <a:buSzPts val="2400"/>
              <a:buChar char="•"/>
            </a:pPr>
            <a:r>
              <a:rPr lang="en-US"/>
              <a:t>It is an optimization technique for MapReduce Job.</a:t>
            </a:r>
            <a:endParaRPr/>
          </a:p>
          <a:p>
            <a:pPr indent="-228600" lvl="2" marL="1143000" rtl="0" algn="just">
              <a:lnSpc>
                <a:spcPct val="90000"/>
              </a:lnSpc>
              <a:spcBef>
                <a:spcPts val="500"/>
              </a:spcBef>
              <a:spcAft>
                <a:spcPts val="0"/>
              </a:spcAft>
              <a:buClr>
                <a:schemeClr val="dk1"/>
              </a:buClr>
              <a:buSzPts val="2400"/>
              <a:buChar char="•"/>
            </a:pPr>
            <a:r>
              <a:rPr lang="en-US"/>
              <a:t>Output generated by combiner is intermediate data and it is passed to the reducer.</a:t>
            </a:r>
            <a:endParaRPr/>
          </a:p>
          <a:p>
            <a:pPr indent="-76200" lvl="2" marL="1143000" rtl="0" algn="just">
              <a:lnSpc>
                <a:spcPct val="90000"/>
              </a:lnSpc>
              <a:spcBef>
                <a:spcPts val="500"/>
              </a:spcBef>
              <a:spcAft>
                <a:spcPts val="0"/>
              </a:spcAft>
              <a:buClr>
                <a:schemeClr val="dk1"/>
              </a:buClr>
              <a:buSzPts val="2400"/>
              <a:buNone/>
            </a:pPr>
            <a:r>
              <a:t/>
            </a:r>
            <a:endParaRPr/>
          </a:p>
          <a:p>
            <a:pPr indent="-76200" lvl="1" marL="685800" rtl="0" algn="just">
              <a:lnSpc>
                <a:spcPct val="90000"/>
              </a:lnSpc>
              <a:spcBef>
                <a:spcPts val="5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 and Reduce Phases:</a:t>
            </a:r>
            <a:endParaRPr/>
          </a:p>
        </p:txBody>
      </p:sp>
      <p:sp>
        <p:nvSpPr>
          <p:cNvPr id="325" name="Google Shape;325;p34"/>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a:t>Map task is broken into following phases:</a:t>
            </a:r>
            <a:endParaRPr/>
          </a:p>
          <a:p>
            <a:pPr indent="-76200" lvl="1" marL="685800" rtl="0" algn="just">
              <a:lnSpc>
                <a:spcPct val="90000"/>
              </a:lnSpc>
              <a:spcBef>
                <a:spcPts val="500"/>
              </a:spcBef>
              <a:spcAft>
                <a:spcPts val="0"/>
              </a:spcAft>
              <a:buClr>
                <a:schemeClr val="dk1"/>
              </a:buClr>
              <a:buSzPts val="2400"/>
              <a:buNone/>
            </a:pPr>
            <a:r>
              <a:t/>
            </a:r>
            <a:endParaRPr b="1"/>
          </a:p>
          <a:p>
            <a:pPr indent="-228600" lvl="1" marL="685800" rtl="0" algn="just">
              <a:lnSpc>
                <a:spcPct val="90000"/>
              </a:lnSpc>
              <a:spcBef>
                <a:spcPts val="500"/>
              </a:spcBef>
              <a:spcAft>
                <a:spcPts val="0"/>
              </a:spcAft>
              <a:buClr>
                <a:schemeClr val="dk1"/>
              </a:buClr>
              <a:buSzPts val="2400"/>
              <a:buChar char="•"/>
            </a:pPr>
            <a:r>
              <a:rPr b="1" lang="en-US"/>
              <a:t>Partitioner</a:t>
            </a:r>
            <a:endParaRPr b="1"/>
          </a:p>
          <a:p>
            <a:pPr indent="-228600" lvl="2" marL="1143000" rtl="0" algn="just">
              <a:lnSpc>
                <a:spcPct val="90000"/>
              </a:lnSpc>
              <a:spcBef>
                <a:spcPts val="500"/>
              </a:spcBef>
              <a:spcAft>
                <a:spcPts val="0"/>
              </a:spcAft>
              <a:buClr>
                <a:schemeClr val="dk1"/>
              </a:buClr>
              <a:buSzPts val="2400"/>
              <a:buChar char="•"/>
            </a:pPr>
            <a:r>
              <a:rPr lang="en-US"/>
              <a:t>It happens after map phase and before reduce phase.</a:t>
            </a:r>
            <a:endParaRPr/>
          </a:p>
          <a:p>
            <a:pPr indent="-228600" lvl="2" marL="1143000" rtl="0" algn="just">
              <a:lnSpc>
                <a:spcPct val="90000"/>
              </a:lnSpc>
              <a:spcBef>
                <a:spcPts val="500"/>
              </a:spcBef>
              <a:spcAft>
                <a:spcPts val="0"/>
              </a:spcAft>
              <a:buClr>
                <a:schemeClr val="dk1"/>
              </a:buClr>
              <a:buSzPts val="2400"/>
              <a:buChar char="•"/>
            </a:pPr>
            <a:r>
              <a:rPr lang="en-US"/>
              <a:t>Map task returns output in &lt;key,value&gt; form. </a:t>
            </a:r>
            <a:endParaRPr/>
          </a:p>
          <a:p>
            <a:pPr indent="-228600" lvl="2" marL="1143000" rtl="0" algn="just">
              <a:lnSpc>
                <a:spcPct val="90000"/>
              </a:lnSpc>
              <a:spcBef>
                <a:spcPts val="500"/>
              </a:spcBef>
              <a:spcAft>
                <a:spcPts val="0"/>
              </a:spcAft>
              <a:buClr>
                <a:schemeClr val="dk1"/>
              </a:buClr>
              <a:buSzPts val="2400"/>
              <a:buChar char="•"/>
            </a:pPr>
            <a:r>
              <a:rPr lang="en-US"/>
              <a:t>For many of the outputs key can be same. </a:t>
            </a:r>
            <a:endParaRPr/>
          </a:p>
          <a:p>
            <a:pPr indent="-228600" lvl="2" marL="1143000" rtl="0" algn="just">
              <a:lnSpc>
                <a:spcPct val="90000"/>
              </a:lnSpc>
              <a:spcBef>
                <a:spcPts val="500"/>
              </a:spcBef>
              <a:spcAft>
                <a:spcPts val="0"/>
              </a:spcAft>
              <a:buClr>
                <a:schemeClr val="dk1"/>
              </a:buClr>
              <a:buSzPts val="2400"/>
              <a:buChar char="•"/>
            </a:pPr>
            <a:r>
              <a:rPr b="1" lang="en-US"/>
              <a:t>Example:</a:t>
            </a:r>
            <a:endParaRPr/>
          </a:p>
          <a:p>
            <a:pPr indent="-228600" lvl="3" marL="1600200" rtl="0" algn="just">
              <a:lnSpc>
                <a:spcPct val="90000"/>
              </a:lnSpc>
              <a:spcBef>
                <a:spcPts val="500"/>
              </a:spcBef>
              <a:spcAft>
                <a:spcPts val="0"/>
              </a:spcAft>
              <a:buClr>
                <a:schemeClr val="dk1"/>
              </a:buClr>
              <a:buSzPts val="2400"/>
              <a:buChar char="•"/>
            </a:pPr>
            <a:r>
              <a:rPr lang="en-US"/>
              <a:t>If map output is &lt;1,10&gt; , &lt;1,15&gt; , &lt;1,20&gt; , &lt;2, 13&gt; , &lt;2,6&gt; , &lt;4,8&gt; , &lt;4,20&gt; etc. </a:t>
            </a:r>
            <a:endParaRPr/>
          </a:p>
          <a:p>
            <a:pPr indent="-228600" lvl="3" marL="1600200" rtl="0" algn="just">
              <a:lnSpc>
                <a:spcPct val="90000"/>
              </a:lnSpc>
              <a:spcBef>
                <a:spcPts val="500"/>
              </a:spcBef>
              <a:spcAft>
                <a:spcPts val="0"/>
              </a:spcAft>
              <a:buClr>
                <a:schemeClr val="dk1"/>
              </a:buClr>
              <a:buSzPts val="2400"/>
              <a:buChar char="•"/>
            </a:pPr>
            <a:r>
              <a:rPr lang="en-US"/>
              <a:t>We can see that there are 3 different keys which are 1, 2 and 4. </a:t>
            </a:r>
            <a:endParaRPr/>
          </a:p>
          <a:p>
            <a:pPr indent="-228600" lvl="3" marL="1600200" rtl="0" algn="just">
              <a:lnSpc>
                <a:spcPct val="90000"/>
              </a:lnSpc>
              <a:spcBef>
                <a:spcPts val="500"/>
              </a:spcBef>
              <a:spcAft>
                <a:spcPts val="0"/>
              </a:spcAft>
              <a:buClr>
                <a:schemeClr val="dk1"/>
              </a:buClr>
              <a:buSzPts val="2400"/>
              <a:buChar char="•"/>
            </a:pPr>
            <a:r>
              <a:rPr lang="en-US"/>
              <a:t>In map-reduce number of reduce tasks are fixed and each reduce task should handle all the data related to one key. </a:t>
            </a:r>
            <a:endParaRPr/>
          </a:p>
          <a:p>
            <a:pPr indent="-228600" lvl="3" marL="1600200" rtl="0" algn="just">
              <a:lnSpc>
                <a:spcPct val="90000"/>
              </a:lnSpc>
              <a:spcBef>
                <a:spcPts val="500"/>
              </a:spcBef>
              <a:spcAft>
                <a:spcPts val="0"/>
              </a:spcAft>
              <a:buClr>
                <a:schemeClr val="dk1"/>
              </a:buClr>
              <a:buSzPts val="2400"/>
              <a:buChar char="•"/>
            </a:pPr>
            <a:r>
              <a:rPr lang="en-US"/>
              <a:t>That means map output like &lt;1,10&gt;, &lt;1,15&gt;, &lt;1,20&gt; should be handled by same reduce tasks. </a:t>
            </a:r>
            <a:endParaRPr/>
          </a:p>
          <a:p>
            <a:pPr indent="-228600" lvl="3" marL="1600200" rtl="0" algn="just">
              <a:lnSpc>
                <a:spcPct val="90000"/>
              </a:lnSpc>
              <a:spcBef>
                <a:spcPts val="500"/>
              </a:spcBef>
              <a:spcAft>
                <a:spcPts val="0"/>
              </a:spcAft>
              <a:buClr>
                <a:schemeClr val="dk1"/>
              </a:buClr>
              <a:buSzPts val="2400"/>
              <a:buChar char="•"/>
            </a:pPr>
            <a:r>
              <a:rPr lang="en-US"/>
              <a:t>It is not possible that &lt;1,10&gt; is handled by one reduce task and &lt;1,15&gt; is handled by another reduce task as key which is 1 is same. </a:t>
            </a:r>
            <a:endParaRPr/>
          </a:p>
          <a:p>
            <a:pPr indent="-228600" lvl="3" marL="1600200" rtl="0" algn="just">
              <a:lnSpc>
                <a:spcPct val="90000"/>
              </a:lnSpc>
              <a:spcBef>
                <a:spcPts val="500"/>
              </a:spcBef>
              <a:spcAft>
                <a:spcPts val="0"/>
              </a:spcAft>
              <a:buClr>
                <a:schemeClr val="dk1"/>
              </a:buClr>
              <a:buSzPts val="2400"/>
              <a:buChar char="•"/>
            </a:pPr>
            <a:r>
              <a:rPr lang="en-US"/>
              <a:t>Partitioning is to club the data which should go to the same reducer based on keys.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 and Reduce Phases:</a:t>
            </a:r>
            <a:endParaRPr/>
          </a:p>
        </p:txBody>
      </p:sp>
      <p:sp>
        <p:nvSpPr>
          <p:cNvPr id="331" name="Google Shape;331;p35"/>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Reducer task is broken into following phases:</a:t>
            </a:r>
            <a:endParaRPr/>
          </a:p>
          <a:p>
            <a:pPr indent="-228600" lvl="1" marL="685800" rtl="0" algn="just">
              <a:lnSpc>
                <a:spcPct val="90000"/>
              </a:lnSpc>
              <a:spcBef>
                <a:spcPts val="500"/>
              </a:spcBef>
              <a:spcAft>
                <a:spcPts val="0"/>
              </a:spcAft>
              <a:buClr>
                <a:schemeClr val="dk1"/>
              </a:buClr>
              <a:buSzPts val="2400"/>
              <a:buChar char="•"/>
            </a:pPr>
            <a:r>
              <a:rPr b="1" lang="en-US"/>
              <a:t>Shuffle and Sort</a:t>
            </a:r>
            <a:endParaRPr/>
          </a:p>
          <a:p>
            <a:pPr indent="-76200" lvl="1" marL="685800" rtl="0" algn="just">
              <a:lnSpc>
                <a:spcPct val="90000"/>
              </a:lnSpc>
              <a:spcBef>
                <a:spcPts val="500"/>
              </a:spcBef>
              <a:spcAft>
                <a:spcPts val="0"/>
              </a:spcAft>
              <a:buClr>
                <a:schemeClr val="dk1"/>
              </a:buClr>
              <a:buSzPts val="2400"/>
              <a:buNone/>
            </a:pPr>
            <a:r>
              <a:t/>
            </a:r>
            <a:endParaRPr b="1"/>
          </a:p>
          <a:p>
            <a:pPr indent="-228600" lvl="1" marL="685800" rtl="0" algn="just">
              <a:lnSpc>
                <a:spcPct val="90000"/>
              </a:lnSpc>
              <a:spcBef>
                <a:spcPts val="500"/>
              </a:spcBef>
              <a:spcAft>
                <a:spcPts val="0"/>
              </a:spcAft>
              <a:buClr>
                <a:schemeClr val="dk1"/>
              </a:buClr>
              <a:buSzPts val="2400"/>
              <a:buChar char="•"/>
            </a:pPr>
            <a:r>
              <a:rPr b="1" lang="en-US"/>
              <a:t>Reducer</a:t>
            </a:r>
            <a:endParaRPr/>
          </a:p>
          <a:p>
            <a:pPr indent="-76200" lvl="1" marL="685800" rtl="0" algn="just">
              <a:lnSpc>
                <a:spcPct val="90000"/>
              </a:lnSpc>
              <a:spcBef>
                <a:spcPts val="500"/>
              </a:spcBef>
              <a:spcAft>
                <a:spcPts val="0"/>
              </a:spcAft>
              <a:buClr>
                <a:schemeClr val="dk1"/>
              </a:buClr>
              <a:buSzPts val="2400"/>
              <a:buNone/>
            </a:pPr>
            <a:r>
              <a:t/>
            </a:r>
            <a:endParaRPr b="1"/>
          </a:p>
          <a:p>
            <a:pPr indent="-228600" lvl="1" marL="685800" rtl="0" algn="just">
              <a:lnSpc>
                <a:spcPct val="90000"/>
              </a:lnSpc>
              <a:spcBef>
                <a:spcPts val="500"/>
              </a:spcBef>
              <a:spcAft>
                <a:spcPts val="0"/>
              </a:spcAft>
              <a:buClr>
                <a:schemeClr val="dk1"/>
              </a:buClr>
              <a:buSzPts val="2400"/>
              <a:buChar char="•"/>
            </a:pPr>
            <a:r>
              <a:rPr b="1" lang="en-US"/>
              <a:t>O/P format</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6"/>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 Architecture explained in detail</a:t>
            </a:r>
            <a:endParaRPr/>
          </a:p>
        </p:txBody>
      </p:sp>
      <p:sp>
        <p:nvSpPr>
          <p:cNvPr id="337" name="Google Shape;337;p36"/>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One map task is created for each split which then executes map function for each record in the split.</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Execution of map tasks results into writing output to a local disk on the respective node and not to HDFS.</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Map output is intermediate output which is processed by reduce tasks to produce the final output.</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Once the job is complete, the map output can be thrown away. So, storing it in HDFS with replication becomes overkill.</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7"/>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 Architecture explained in detail</a:t>
            </a:r>
            <a:endParaRPr/>
          </a:p>
        </p:txBody>
      </p:sp>
      <p:sp>
        <p:nvSpPr>
          <p:cNvPr id="343" name="Google Shape;343;p37"/>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In the event of node failure, before the map output is consumed by the reduce task, Hadoop reruns the map task on another node and re-creates the map output.</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Reduce task doesn't work on the concept of data locality. An output of every map task is fed to the reduce task. Map output is transferred to the machine where reduce task is running.</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On this machine, the output is merged and then passed to the user-defined reduce function.</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Unlike the map output, reduce output is stored in HDFS (the first replica is stored on the local node and other replicas are stored on off-rack nodes). So, writing the reduce output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Terminology used in Map Reduce</a:t>
            </a:r>
            <a:endParaRPr/>
          </a:p>
        </p:txBody>
      </p:sp>
      <p:graphicFrame>
        <p:nvGraphicFramePr>
          <p:cNvPr id="349" name="Google Shape;349;p38"/>
          <p:cNvGraphicFramePr/>
          <p:nvPr/>
        </p:nvGraphicFramePr>
        <p:xfrm>
          <a:off x="327546" y="647705"/>
          <a:ext cx="3000000" cy="3000000"/>
        </p:xfrm>
        <a:graphic>
          <a:graphicData uri="http://schemas.openxmlformats.org/drawingml/2006/table">
            <a:tbl>
              <a:tblPr bandRow="1" firstCol="1" firstRow="1">
                <a:noFill/>
                <a:tableStyleId>{8169A8A9-E6C4-48D7-8AA4-49C59D5DF082}</a:tableStyleId>
              </a:tblPr>
              <a:tblGrid>
                <a:gridCol w="1651375"/>
                <a:gridCol w="9935575"/>
              </a:tblGrid>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Pay Load</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Applications implement the Map and the Reduce functions, and      form the core of the job.</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Mapper</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Mapper maps the input key/value pairs to a set of intermediate  key/value pair.</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Named Node</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Node that manages the Hadoop Distributed File System (HDFS).</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DataNode</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Node where data is presented in advance before any processing takes place.</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Master Node</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Node where JobTracker runs and which accepts job requests from clients.</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Slave Node</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Node where Map and Reduce program runs.</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Job Tracker</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Schedules jobs and tracks the assign jobs to Task tracker.</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Task Tracker</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Tracks the task and reports status to JobTracker.</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Job</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A program is an execution of a Mapper and Reducer across a dataset.</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Task</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An execution of a Mapper or a Reducer on a slice of data.</a:t>
                      </a:r>
                      <a:endParaRPr sz="2000" u="none" cap="none" strike="noStrike">
                        <a:latin typeface="Times New Roman"/>
                        <a:ea typeface="Times New Roman"/>
                        <a:cs typeface="Times New Roman"/>
                        <a:sym typeface="Times New Roman"/>
                      </a:endParaRPr>
                    </a:p>
                  </a:txBody>
                  <a:tcPr marT="0" marB="0" marR="68575" marL="68575" anchor="ctr"/>
                </a:tc>
              </a:tr>
              <a:tr h="549075">
                <a:tc>
                  <a:txBody>
                    <a:bodyPr/>
                    <a:lstStyle/>
                    <a:p>
                      <a:pPr indent="0" lvl="0" marL="0" marR="0" rtl="0" algn="l">
                        <a:lnSpc>
                          <a:spcPct val="100000"/>
                        </a:lnSpc>
                        <a:spcBef>
                          <a:spcPts val="0"/>
                        </a:spcBef>
                        <a:spcAft>
                          <a:spcPts val="0"/>
                        </a:spcAft>
                        <a:buNone/>
                      </a:pPr>
                      <a:r>
                        <a:rPr lang="en-US" sz="2000" u="none" cap="none" strike="noStrike">
                          <a:solidFill>
                            <a:schemeClr val="lt1"/>
                          </a:solidFill>
                        </a:rPr>
                        <a:t>Task Attempt</a:t>
                      </a:r>
                      <a:endParaRPr sz="2000" u="none" cap="none" strike="noStrike">
                        <a:solidFill>
                          <a:schemeClr val="lt1"/>
                        </a:solidFill>
                        <a:latin typeface="Times New Roman"/>
                        <a:ea typeface="Times New Roman"/>
                        <a:cs typeface="Times New Roman"/>
                        <a:sym typeface="Times New Roman"/>
                      </a:endParaRPr>
                    </a:p>
                  </a:txBody>
                  <a:tcPr marT="0" marB="0" marR="68575" marL="68575" anchor="ctr">
                    <a:solidFill>
                      <a:srgbClr val="8296B0"/>
                    </a:solidFill>
                  </a:tcPr>
                </a:tc>
                <a:tc>
                  <a:txBody>
                    <a:bodyPr/>
                    <a:lstStyle/>
                    <a:p>
                      <a:pPr indent="0" lvl="0" marL="0" marR="0" rtl="0" algn="l">
                        <a:lnSpc>
                          <a:spcPct val="100000"/>
                        </a:lnSpc>
                        <a:spcBef>
                          <a:spcPts val="0"/>
                        </a:spcBef>
                        <a:spcAft>
                          <a:spcPts val="0"/>
                        </a:spcAft>
                        <a:buNone/>
                      </a:pPr>
                      <a:r>
                        <a:rPr lang="en-US" sz="2000" u="none" cap="none" strike="noStrike"/>
                        <a:t>A particular instance of an attempt to execute a task on a SlaveNode.</a:t>
                      </a:r>
                      <a:endParaRPr sz="20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How MapReduce Organizes Work?</a:t>
            </a:r>
            <a:endParaRPr/>
          </a:p>
        </p:txBody>
      </p:sp>
      <p:sp>
        <p:nvSpPr>
          <p:cNvPr id="355" name="Google Shape;355;p39"/>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Hadoop divides the job into tasks. There are two types of tasks:</a:t>
            </a:r>
            <a:endParaRPr/>
          </a:p>
          <a:p>
            <a:pPr indent="-228600" lvl="1" marL="685800" rtl="0" algn="just">
              <a:lnSpc>
                <a:spcPct val="90000"/>
              </a:lnSpc>
              <a:spcBef>
                <a:spcPts val="500"/>
              </a:spcBef>
              <a:spcAft>
                <a:spcPts val="0"/>
              </a:spcAft>
              <a:buClr>
                <a:schemeClr val="dk1"/>
              </a:buClr>
              <a:buSzPts val="2400"/>
              <a:buChar char="•"/>
            </a:pPr>
            <a:r>
              <a:rPr b="1" lang="en-US"/>
              <a:t>Map tasks</a:t>
            </a:r>
            <a:r>
              <a:rPr lang="en-US"/>
              <a:t> (Splits &amp; Mapping)</a:t>
            </a:r>
            <a:endParaRPr/>
          </a:p>
          <a:p>
            <a:pPr indent="-228600" lvl="1" marL="685800" rtl="0" algn="just">
              <a:lnSpc>
                <a:spcPct val="90000"/>
              </a:lnSpc>
              <a:spcBef>
                <a:spcPts val="500"/>
              </a:spcBef>
              <a:spcAft>
                <a:spcPts val="0"/>
              </a:spcAft>
              <a:buClr>
                <a:schemeClr val="dk1"/>
              </a:buClr>
              <a:buSzPts val="2400"/>
              <a:buChar char="•"/>
            </a:pPr>
            <a:r>
              <a:rPr b="1" lang="en-US"/>
              <a:t>Reduce tasks</a:t>
            </a:r>
            <a:r>
              <a:rPr lang="en-US"/>
              <a:t> (Shuffling, Reducing)</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The complete execution process (execution of Map and Reduce tasks, both) is controlled by two types of entities:</a:t>
            </a:r>
            <a:endParaRPr/>
          </a:p>
          <a:p>
            <a:pPr indent="-228600" lvl="1" marL="685800" rtl="0" algn="just">
              <a:lnSpc>
                <a:spcPct val="90000"/>
              </a:lnSpc>
              <a:spcBef>
                <a:spcPts val="500"/>
              </a:spcBef>
              <a:spcAft>
                <a:spcPts val="0"/>
              </a:spcAft>
              <a:buClr>
                <a:schemeClr val="dk1"/>
              </a:buClr>
              <a:buSzPts val="2400"/>
              <a:buChar char="•"/>
            </a:pPr>
            <a:r>
              <a:rPr b="1" lang="en-US"/>
              <a:t>JobTracker</a:t>
            </a:r>
            <a:r>
              <a:rPr lang="en-US"/>
              <a:t>:  </a:t>
            </a:r>
            <a:endParaRPr/>
          </a:p>
          <a:p>
            <a:pPr indent="-228600" lvl="2" marL="1143000" rtl="0" algn="just">
              <a:lnSpc>
                <a:spcPct val="90000"/>
              </a:lnSpc>
              <a:spcBef>
                <a:spcPts val="500"/>
              </a:spcBef>
              <a:spcAft>
                <a:spcPts val="0"/>
              </a:spcAft>
              <a:buClr>
                <a:schemeClr val="dk1"/>
              </a:buClr>
              <a:buSzPts val="2400"/>
              <a:buChar char="•"/>
            </a:pPr>
            <a:r>
              <a:rPr lang="en-US"/>
              <a:t>Acts like a </a:t>
            </a:r>
            <a:r>
              <a:rPr b="1" lang="en-US"/>
              <a:t>single</a:t>
            </a:r>
            <a:r>
              <a:rPr lang="en-US"/>
              <a:t> </a:t>
            </a:r>
            <a:r>
              <a:rPr b="1" lang="en-US"/>
              <a:t>master</a:t>
            </a:r>
            <a:r>
              <a:rPr lang="en-US"/>
              <a:t> (responsible for complete execution of submitted job)</a:t>
            </a:r>
            <a:endParaRPr/>
          </a:p>
          <a:p>
            <a:pPr indent="-228600" lvl="1" marL="685800" rtl="0" algn="just">
              <a:lnSpc>
                <a:spcPct val="90000"/>
              </a:lnSpc>
              <a:spcBef>
                <a:spcPts val="500"/>
              </a:spcBef>
              <a:spcAft>
                <a:spcPts val="0"/>
              </a:spcAft>
              <a:buClr>
                <a:schemeClr val="dk1"/>
              </a:buClr>
              <a:buSzPts val="2400"/>
              <a:buChar char="•"/>
            </a:pPr>
            <a:r>
              <a:rPr b="1" lang="en-US"/>
              <a:t>Task Trackers</a:t>
            </a:r>
            <a:r>
              <a:rPr lang="en-US"/>
              <a:t>: </a:t>
            </a:r>
            <a:endParaRPr/>
          </a:p>
          <a:p>
            <a:pPr indent="-228600" lvl="2" marL="1143000" rtl="0" algn="just">
              <a:lnSpc>
                <a:spcPct val="90000"/>
              </a:lnSpc>
              <a:spcBef>
                <a:spcPts val="500"/>
              </a:spcBef>
              <a:spcAft>
                <a:spcPts val="0"/>
              </a:spcAft>
              <a:buClr>
                <a:schemeClr val="dk1"/>
              </a:buClr>
              <a:buSzPts val="2400"/>
              <a:buChar char="•"/>
            </a:pPr>
            <a:r>
              <a:rPr lang="en-US"/>
              <a:t>Acts like </a:t>
            </a:r>
            <a:r>
              <a:rPr b="1" lang="en-US"/>
              <a:t>one slaves/Cluster Node,</a:t>
            </a:r>
            <a:r>
              <a:rPr lang="en-US"/>
              <a:t> each of them performing the job as directed by the master.</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For every job submitted for execution in the system, there is one </a:t>
            </a:r>
            <a:r>
              <a:rPr b="1" lang="en-US"/>
              <a:t>Jobtracker</a:t>
            </a:r>
            <a:r>
              <a:rPr lang="en-US"/>
              <a:t> that resides on </a:t>
            </a:r>
            <a:r>
              <a:rPr b="1" lang="en-US"/>
              <a:t>Namenode</a:t>
            </a:r>
            <a:r>
              <a:rPr lang="en-US"/>
              <a:t> and there are </a:t>
            </a:r>
            <a:r>
              <a:rPr b="1" lang="en-US"/>
              <a:t>multiple tasktrackers</a:t>
            </a:r>
            <a:r>
              <a:rPr lang="en-US"/>
              <a:t> which reside on </a:t>
            </a:r>
            <a:r>
              <a:rPr b="1" lang="en-US"/>
              <a:t>Datanode</a:t>
            </a:r>
            <a:r>
              <a:rPr lang="en-US"/>
              <a:t>.</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 Analogy </a:t>
            </a:r>
            <a:endParaRPr/>
          </a:p>
        </p:txBody>
      </p:sp>
      <p:sp>
        <p:nvSpPr>
          <p:cNvPr id="102" name="Google Shape;102;p4"/>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a:t>Library that has an extensive collection of books that live on several floors.</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Parallel processing refers to using multiple machines that contribute their RAM and CPU for data processing. This is the concept of the Hadoop framework, where you not only store data across different machines, but you can also process the data locally.</a:t>
            </a:r>
            <a:endParaRPr/>
          </a:p>
          <a:p>
            <a:pPr indent="-228600" lvl="0" marL="228600" rtl="0" algn="just">
              <a:lnSpc>
                <a:spcPct val="90000"/>
              </a:lnSpc>
              <a:spcBef>
                <a:spcPts val="1000"/>
              </a:spcBef>
              <a:spcAft>
                <a:spcPts val="0"/>
              </a:spcAft>
              <a:buClr>
                <a:schemeClr val="dk1"/>
              </a:buClr>
              <a:buSzPts val="2400"/>
              <a:buChar char="•"/>
            </a:pPr>
            <a:r>
              <a:rPr lang="en-US"/>
              <a:t>Student must be know about:</a:t>
            </a:r>
            <a:endParaRPr/>
          </a:p>
          <a:p>
            <a:pPr indent="-228600" lvl="1" marL="685800" rtl="0" algn="just">
              <a:lnSpc>
                <a:spcPct val="90000"/>
              </a:lnSpc>
              <a:spcBef>
                <a:spcPts val="500"/>
              </a:spcBef>
              <a:spcAft>
                <a:spcPts val="0"/>
              </a:spcAft>
              <a:buClr>
                <a:schemeClr val="dk1"/>
              </a:buClr>
              <a:buSzPts val="2400"/>
              <a:buChar char="•"/>
            </a:pPr>
            <a:r>
              <a:rPr lang="en-US"/>
              <a:t>Big Data</a:t>
            </a:r>
            <a:endParaRPr/>
          </a:p>
          <a:p>
            <a:pPr indent="-228600" lvl="1" marL="685800" rtl="0" algn="just">
              <a:lnSpc>
                <a:spcPct val="90000"/>
              </a:lnSpc>
              <a:spcBef>
                <a:spcPts val="500"/>
              </a:spcBef>
              <a:spcAft>
                <a:spcPts val="0"/>
              </a:spcAft>
              <a:buClr>
                <a:schemeClr val="dk1"/>
              </a:buClr>
              <a:buSzPts val="2400"/>
              <a:buChar char="•"/>
            </a:pPr>
            <a:r>
              <a:rPr lang="en-US"/>
              <a:t>Hadoop </a:t>
            </a:r>
            <a:endParaRPr/>
          </a:p>
        </p:txBody>
      </p:sp>
      <p:pic>
        <p:nvPicPr>
          <p:cNvPr id="103" name="Google Shape;103;p4"/>
          <p:cNvPicPr preferRelativeResize="0"/>
          <p:nvPr/>
        </p:nvPicPr>
        <p:blipFill rotWithShape="1">
          <a:blip r:embed="rId3">
            <a:alphaModFix/>
          </a:blip>
          <a:srcRect b="0" l="0" r="0" t="0"/>
          <a:stretch/>
        </p:blipFill>
        <p:spPr>
          <a:xfrm>
            <a:off x="306718" y="1267891"/>
            <a:ext cx="10966333" cy="25716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How MapReduce Organizes Work?</a:t>
            </a:r>
            <a:endParaRPr/>
          </a:p>
        </p:txBody>
      </p:sp>
      <p:sp>
        <p:nvSpPr>
          <p:cNvPr id="361" name="Google Shape;361;p40"/>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id="362" name="Google Shape;362;p40"/>
          <p:cNvPicPr preferRelativeResize="0"/>
          <p:nvPr/>
        </p:nvPicPr>
        <p:blipFill rotWithShape="1">
          <a:blip r:embed="rId3">
            <a:alphaModFix/>
          </a:blip>
          <a:srcRect b="0" l="0" r="0" t="0"/>
          <a:stretch/>
        </p:blipFill>
        <p:spPr>
          <a:xfrm>
            <a:off x="429193" y="774700"/>
            <a:ext cx="7718519" cy="58301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1"/>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How MapReduce Organizes Work?</a:t>
            </a:r>
            <a:endParaRPr/>
          </a:p>
        </p:txBody>
      </p:sp>
      <p:sp>
        <p:nvSpPr>
          <p:cNvPr id="368" name="Google Shape;368;p41"/>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400"/>
              <a:buChar char="•"/>
            </a:pPr>
            <a:r>
              <a:rPr lang="en-US"/>
              <a:t>A job is divided into multiple tasks which are then run onto multiple data nodes in a cluster.</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It is the responsibility of job tracker to coordinate the activity by scheduling tasks to run on different data nodes.</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Execution of individual task is then to look after by task tracker, which resides on every data node executing part of the job.</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Task tracker's responsibility is to send the progress report to the job tracker.</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In addition, task tracker periodically sends </a:t>
            </a:r>
            <a:r>
              <a:rPr b="1" lang="en-US"/>
              <a:t>'heartbeat'</a:t>
            </a:r>
            <a:r>
              <a:rPr lang="en-US"/>
              <a:t> signal to the Jobtracker so as to notify him of the current state of the system.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Thus job tracker keeps track of the overall progress of each job. In the event of task failure, the job tracker can reschedule it on a different task tracker.</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2"/>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b="0" lang="en-US"/>
              <a:t>Hadoop Map Reduce Architecture</a:t>
            </a:r>
            <a:endParaRPr/>
          </a:p>
        </p:txBody>
      </p:sp>
      <p:sp>
        <p:nvSpPr>
          <p:cNvPr id="374" name="Google Shape;374;p42"/>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descr="Hadoop Mapreduce Architecture" id="375" name="Google Shape;375;p42"/>
          <p:cNvPicPr preferRelativeResize="0"/>
          <p:nvPr/>
        </p:nvPicPr>
        <p:blipFill rotWithShape="1">
          <a:blip r:embed="rId3">
            <a:alphaModFix/>
          </a:blip>
          <a:srcRect b="0" l="0" r="0" t="0"/>
          <a:stretch/>
        </p:blipFill>
        <p:spPr>
          <a:xfrm>
            <a:off x="2764280" y="646185"/>
            <a:ext cx="8031099" cy="598824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 key benefits</a:t>
            </a:r>
            <a:endParaRPr/>
          </a:p>
        </p:txBody>
      </p:sp>
      <p:graphicFrame>
        <p:nvGraphicFramePr>
          <p:cNvPr id="381" name="Google Shape;381;p43"/>
          <p:cNvGraphicFramePr/>
          <p:nvPr/>
        </p:nvGraphicFramePr>
        <p:xfrm>
          <a:off x="177799" y="791570"/>
          <a:ext cx="3000000" cy="3000000"/>
        </p:xfrm>
        <a:graphic>
          <a:graphicData uri="http://schemas.openxmlformats.org/drawingml/2006/table">
            <a:tbl>
              <a:tblPr bandRow="1" firstCol="1" firstRow="1">
                <a:noFill/>
                <a:tableStyleId>{CA59AC70-C77B-4D34-9AB7-2C25B74C89CB}</a:tableStyleId>
              </a:tblPr>
              <a:tblGrid>
                <a:gridCol w="1610050"/>
                <a:gridCol w="10153925"/>
              </a:tblGrid>
              <a:tr h="714675">
                <a:tc>
                  <a:txBody>
                    <a:bodyPr/>
                    <a:lstStyle/>
                    <a:p>
                      <a:pPr indent="0" lvl="0" marL="0" marR="0" rtl="0" algn="ctr">
                        <a:lnSpc>
                          <a:spcPct val="72222"/>
                        </a:lnSpc>
                        <a:spcBef>
                          <a:spcPts val="0"/>
                        </a:spcBef>
                        <a:spcAft>
                          <a:spcPts val="0"/>
                        </a:spcAft>
                        <a:buNone/>
                      </a:pPr>
                      <a:r>
                        <a:rPr lang="en-US" sz="1800" u="none" cap="none" strike="noStrike"/>
                        <a:t>Benefit</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81250"/>
                        </a:lnSpc>
                        <a:spcBef>
                          <a:spcPts val="0"/>
                        </a:spcBef>
                        <a:spcAft>
                          <a:spcPts val="0"/>
                        </a:spcAft>
                        <a:buNone/>
                      </a:pPr>
                      <a:r>
                        <a:rPr lang="en-US" sz="1600" u="none" cap="none" strike="noStrike">
                          <a:latin typeface="Cambria"/>
                          <a:ea typeface="Cambria"/>
                          <a:cs typeface="Cambria"/>
                          <a:sym typeface="Cambria"/>
                        </a:rPr>
                        <a:t>Description</a:t>
                      </a:r>
                      <a:endParaRPr sz="1600" u="none" cap="none" strike="noStrike">
                        <a:latin typeface="Cambria"/>
                        <a:ea typeface="Cambria"/>
                        <a:cs typeface="Cambria"/>
                        <a:sym typeface="Cambria"/>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4675">
                <a:tc>
                  <a:txBody>
                    <a:bodyPr/>
                    <a:lstStyle/>
                    <a:p>
                      <a:pPr indent="0" lvl="0" marL="0" marR="0" rtl="0" algn="ctr">
                        <a:lnSpc>
                          <a:spcPct val="72222"/>
                        </a:lnSpc>
                        <a:spcBef>
                          <a:spcPts val="0"/>
                        </a:spcBef>
                        <a:spcAft>
                          <a:spcPts val="0"/>
                        </a:spcAft>
                        <a:buNone/>
                      </a:pPr>
                      <a:r>
                        <a:rPr lang="en-US" sz="1800" u="none" cap="none" strike="noStrike"/>
                        <a:t>Simplicity</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1800" u="none" cap="none" strike="noStrike">
                          <a:latin typeface="Cambria"/>
                          <a:ea typeface="Cambria"/>
                          <a:cs typeface="Cambria"/>
                          <a:sym typeface="Cambria"/>
                        </a:rPr>
                        <a:t>Developers have freedom to  write applications in their language of choice, such as Java, C++ or Python, and MapReduce jobs are easy to run.</a:t>
                      </a:r>
                      <a:endParaRPr sz="1800" u="none" cap="none" strike="noStrike">
                        <a:latin typeface="Cambria"/>
                        <a:ea typeface="Cambria"/>
                        <a:cs typeface="Cambria"/>
                        <a:sym typeface="Cambria"/>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4675">
                <a:tc>
                  <a:txBody>
                    <a:bodyPr/>
                    <a:lstStyle/>
                    <a:p>
                      <a:pPr indent="0" lvl="0" marL="0" marR="0" rtl="0" algn="ctr">
                        <a:lnSpc>
                          <a:spcPct val="72222"/>
                        </a:lnSpc>
                        <a:spcBef>
                          <a:spcPts val="0"/>
                        </a:spcBef>
                        <a:spcAft>
                          <a:spcPts val="0"/>
                        </a:spcAft>
                        <a:buNone/>
                      </a:pPr>
                      <a:r>
                        <a:rPr lang="en-US" sz="1800" u="none" cap="none" strike="noStrike"/>
                        <a:t>Scalability</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1800" u="none" cap="none" strike="noStrike">
                          <a:latin typeface="Cambria"/>
                          <a:ea typeface="Cambria"/>
                          <a:cs typeface="Cambria"/>
                          <a:sym typeface="Cambria"/>
                        </a:rPr>
                        <a:t>MapReduce can process huge amount of data (in terms of petabytes and more) , stored in HDFS on one cluster</a:t>
                      </a:r>
                      <a:endParaRPr sz="1800" u="none" cap="none" strike="noStrike">
                        <a:latin typeface="Cambria"/>
                        <a:ea typeface="Cambria"/>
                        <a:cs typeface="Cambria"/>
                        <a:sym typeface="Cambria"/>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4675">
                <a:tc>
                  <a:txBody>
                    <a:bodyPr/>
                    <a:lstStyle/>
                    <a:p>
                      <a:pPr indent="0" lvl="0" marL="0" marR="0" rtl="0" algn="ctr">
                        <a:lnSpc>
                          <a:spcPct val="72222"/>
                        </a:lnSpc>
                        <a:spcBef>
                          <a:spcPts val="0"/>
                        </a:spcBef>
                        <a:spcAft>
                          <a:spcPts val="0"/>
                        </a:spcAft>
                        <a:buNone/>
                      </a:pPr>
                      <a:r>
                        <a:rPr lang="en-US" sz="1800" u="none" cap="none" strike="noStrike"/>
                        <a:t>Speed</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1800" u="none" cap="none" strike="noStrike">
                          <a:latin typeface="Cambria"/>
                          <a:ea typeface="Cambria"/>
                          <a:cs typeface="Cambria"/>
                          <a:sym typeface="Cambria"/>
                        </a:rPr>
                        <a:t>It uses parallel processing it means that MapReduce can take problems that used to take days to solve which can be solved in hours or minutes</a:t>
                      </a:r>
                      <a:endParaRPr sz="1800" u="none" cap="none" strike="noStrike">
                        <a:latin typeface="Cambria"/>
                        <a:ea typeface="Cambria"/>
                        <a:cs typeface="Cambria"/>
                        <a:sym typeface="Cambria"/>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84425">
                <a:tc>
                  <a:txBody>
                    <a:bodyPr/>
                    <a:lstStyle/>
                    <a:p>
                      <a:pPr indent="0" lvl="0" marL="0" marR="0" rtl="0" algn="ctr">
                        <a:lnSpc>
                          <a:spcPct val="72222"/>
                        </a:lnSpc>
                        <a:spcBef>
                          <a:spcPts val="0"/>
                        </a:spcBef>
                        <a:spcAft>
                          <a:spcPts val="0"/>
                        </a:spcAft>
                        <a:buNone/>
                      </a:pPr>
                      <a:r>
                        <a:rPr lang="en-US" sz="1800" u="none" cap="none" strike="noStrike"/>
                        <a:t>Recovery</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1800" u="none" cap="none" strike="noStrike">
                          <a:latin typeface="Cambria"/>
                          <a:ea typeface="Cambria"/>
                          <a:cs typeface="Cambria"/>
                          <a:sym typeface="Cambria"/>
                        </a:rPr>
                        <a:t>MapReduce also takes care of failures. If a machine with one copy of the data is unavailable than another machine has a copy of the same key/value pair, which can be used to solve the same sub-task. The JobTracker keeps track of these all processes.</a:t>
                      </a:r>
                      <a:endParaRPr sz="1800" u="none" cap="none" strike="noStrike">
                        <a:latin typeface="Cambria"/>
                        <a:ea typeface="Cambria"/>
                        <a:cs typeface="Cambria"/>
                        <a:sym typeface="Cambria"/>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84425">
                <a:tc>
                  <a:txBody>
                    <a:bodyPr/>
                    <a:lstStyle/>
                    <a:p>
                      <a:pPr indent="0" lvl="0" marL="0" marR="0" rtl="0" algn="ctr">
                        <a:lnSpc>
                          <a:spcPct val="100000"/>
                        </a:lnSpc>
                        <a:spcBef>
                          <a:spcPts val="0"/>
                        </a:spcBef>
                        <a:spcAft>
                          <a:spcPts val="0"/>
                        </a:spcAft>
                        <a:buNone/>
                      </a:pPr>
                      <a:r>
                        <a:rPr lang="en-US" sz="1800" u="none" cap="none" strike="noStrike"/>
                        <a:t>Minimal </a:t>
                      </a:r>
                      <a:endParaRPr sz="1800" u="none" cap="none" strike="noStrike"/>
                    </a:p>
                    <a:p>
                      <a:pPr indent="0" lvl="0" marL="0" marR="0" rtl="0" algn="ctr">
                        <a:lnSpc>
                          <a:spcPct val="100000"/>
                        </a:lnSpc>
                        <a:spcBef>
                          <a:spcPts val="200"/>
                        </a:spcBef>
                        <a:spcAft>
                          <a:spcPts val="0"/>
                        </a:spcAft>
                        <a:buNone/>
                      </a:pPr>
                      <a:r>
                        <a:rPr lang="en-US" sz="1800" u="none" cap="none" strike="noStrike"/>
                        <a:t>data motion</a:t>
                      </a:r>
                      <a:endParaRPr sz="1800" u="none" cap="none" strike="noStrike">
                        <a:latin typeface="Times New Roman"/>
                        <a:ea typeface="Times New Roman"/>
                        <a:cs typeface="Times New Roman"/>
                        <a:sym typeface="Times New Roman"/>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None/>
                      </a:pPr>
                      <a:r>
                        <a:rPr lang="en-US" sz="1800" u="none" cap="none" strike="noStrike">
                          <a:latin typeface="Cambria"/>
                          <a:ea typeface="Cambria"/>
                          <a:cs typeface="Cambria"/>
                          <a:sym typeface="Cambria"/>
                        </a:rPr>
                        <a:t>MapReduce moves are able to compute processes to the data on HDFS and not the other way around. Processing tasks can occur on the physical node where the data resides. This significantly reduces the network I/O patterns and contributes to Hadoop’s processing speed.</a:t>
                      </a:r>
                      <a:endParaRPr sz="1800" u="none" cap="none" strike="noStrike">
                        <a:latin typeface="Cambria"/>
                        <a:ea typeface="Cambria"/>
                        <a:cs typeface="Cambria"/>
                        <a:sym typeface="Cambria"/>
                      </a:endParaRPr>
                    </a:p>
                  </a:txBody>
                  <a:tcPr marT="0" marB="0" marR="68575" marL="685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387" name="Google Shape;387;p44"/>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Business and other organizations run calculations to:</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Determine the price for their products that yields the highest profits.</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Know precisely how effective their advertising is and where they should spend their ad dollars.</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Make long-range weather predictions.</a:t>
            </a:r>
            <a:endParaRPr/>
          </a:p>
          <a:p>
            <a:pPr indent="-76200" lvl="1" marL="685800" rtl="0" algn="just">
              <a:lnSpc>
                <a:spcPct val="90000"/>
              </a:lnSpc>
              <a:spcBef>
                <a:spcPts val="500"/>
              </a:spcBef>
              <a:spcAft>
                <a:spcPts val="0"/>
              </a:spcAft>
              <a:buClr>
                <a:schemeClr val="dk1"/>
              </a:buClr>
              <a:buSzPts val="2400"/>
              <a:buNone/>
            </a:pPr>
            <a:r>
              <a:t/>
            </a:r>
            <a:endParaRPr/>
          </a:p>
          <a:p>
            <a:pPr indent="-228600" lvl="1" marL="685800" rtl="0" algn="just">
              <a:lnSpc>
                <a:spcPct val="90000"/>
              </a:lnSpc>
              <a:spcBef>
                <a:spcPts val="500"/>
              </a:spcBef>
              <a:spcAft>
                <a:spcPts val="0"/>
              </a:spcAft>
              <a:buClr>
                <a:schemeClr val="dk1"/>
              </a:buClr>
              <a:buSzPts val="2400"/>
              <a:buChar char="•"/>
            </a:pPr>
            <a:r>
              <a:rPr lang="en-US"/>
              <a:t>Web clicks, sales records purchased from retailers, and Twitter trending topics to determine what new products the company should produce in the upcoming season.</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 Use Case: Global Warming</a:t>
            </a:r>
            <a:endParaRPr/>
          </a:p>
        </p:txBody>
      </p:sp>
      <p:sp>
        <p:nvSpPr>
          <p:cNvPr id="393" name="Google Shape;393;p45"/>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a:t>Query: we want to know how much global warming has raised the ocean’s temperature.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We have input temperature readings from thousands of OceanSignals all over the globe. We have data in this format:</a:t>
            </a:r>
            <a:endParaRPr/>
          </a:p>
          <a:p>
            <a:pPr indent="0" lvl="1" marL="457200" rtl="0" algn="just">
              <a:lnSpc>
                <a:spcPct val="90000"/>
              </a:lnSpc>
              <a:spcBef>
                <a:spcPts val="500"/>
              </a:spcBef>
              <a:spcAft>
                <a:spcPts val="0"/>
              </a:spcAft>
              <a:buClr>
                <a:schemeClr val="dk1"/>
              </a:buClr>
              <a:buSzPts val="2400"/>
              <a:buNone/>
            </a:pPr>
            <a:r>
              <a:rPr lang="en-US"/>
              <a:t>(OceanSignals, DateTime, longitude, latitude, lowTemp, highTemp)</a:t>
            </a:r>
            <a:endParaRPr/>
          </a:p>
          <a:p>
            <a:pPr indent="-228600" lvl="0" marL="228600" rtl="0" algn="just">
              <a:lnSpc>
                <a:spcPct val="90000"/>
              </a:lnSpc>
              <a:spcBef>
                <a:spcPts val="1000"/>
              </a:spcBef>
              <a:spcAft>
                <a:spcPts val="0"/>
              </a:spcAft>
              <a:buClr>
                <a:schemeClr val="dk1"/>
              </a:buClr>
              <a:buSzPts val="2400"/>
              <a:buChar char="•"/>
            </a:pPr>
            <a:r>
              <a:rPr lang="en-US"/>
              <a:t>The first would be to run a map over every OceanSignals -dateTime reading and add the average temperature as a field:</a:t>
            </a:r>
            <a:endParaRPr/>
          </a:p>
          <a:p>
            <a:pPr indent="0" lvl="1" marL="457200" rtl="0" algn="just">
              <a:lnSpc>
                <a:spcPct val="90000"/>
              </a:lnSpc>
              <a:spcBef>
                <a:spcPts val="500"/>
              </a:spcBef>
              <a:spcAft>
                <a:spcPts val="0"/>
              </a:spcAft>
              <a:buClr>
                <a:schemeClr val="dk1"/>
              </a:buClr>
              <a:buSzPts val="2400"/>
              <a:buNone/>
            </a:pPr>
            <a:r>
              <a:rPr lang="en-US"/>
              <a:t>(OceanSignals, DateTime, longitude, latitude, lowTemp, highTemp, Average)</a:t>
            </a:r>
            <a:endParaRPr/>
          </a:p>
          <a:p>
            <a:pPr indent="-228600" lvl="0" marL="228600" rtl="0" algn="just">
              <a:lnSpc>
                <a:spcPct val="90000"/>
              </a:lnSpc>
              <a:spcBef>
                <a:spcPts val="1000"/>
              </a:spcBef>
              <a:spcAft>
                <a:spcPts val="0"/>
              </a:spcAft>
              <a:buClr>
                <a:schemeClr val="dk1"/>
              </a:buClr>
              <a:buSzPts val="2400"/>
              <a:buChar char="•"/>
            </a:pPr>
            <a:r>
              <a:rPr lang="en-US"/>
              <a:t>Drop DateTime column and produce one average temperature for each OceanSignals</a:t>
            </a:r>
            <a:endParaRPr/>
          </a:p>
          <a:p>
            <a:pPr indent="0" lvl="1" marL="0" rtl="0" algn="just">
              <a:lnSpc>
                <a:spcPct val="90000"/>
              </a:lnSpc>
              <a:spcBef>
                <a:spcPts val="1000"/>
              </a:spcBef>
              <a:spcAft>
                <a:spcPts val="0"/>
              </a:spcAft>
              <a:buClr>
                <a:schemeClr val="dk1"/>
              </a:buClr>
              <a:buSzPts val="2400"/>
              <a:buNone/>
            </a:pPr>
            <a:r>
              <a:rPr lang="en-US"/>
              <a:t>	(OceanSignal N, Average)   //like, </a:t>
            </a:r>
            <a:r>
              <a:rPr lang="en-US" sz="2000"/>
              <a:t>(OceanSignal 1, Average) , (OceanSignal 2, Average) </a:t>
            </a:r>
            <a:endParaRPr/>
          </a:p>
          <a:p>
            <a:pPr indent="-228600" lvl="0" marL="228600" rtl="0" algn="just">
              <a:lnSpc>
                <a:spcPct val="90000"/>
              </a:lnSpc>
              <a:spcBef>
                <a:spcPts val="1000"/>
              </a:spcBef>
              <a:spcAft>
                <a:spcPts val="0"/>
              </a:spcAft>
              <a:buClr>
                <a:schemeClr val="dk1"/>
              </a:buClr>
              <a:buSzPts val="2400"/>
              <a:buChar char="•"/>
            </a:pPr>
            <a:r>
              <a:rPr lang="en-US"/>
              <a:t>Then the reduce operation runs.</a:t>
            </a:r>
            <a:endParaRPr/>
          </a:p>
          <a:p>
            <a:pPr indent="0" lvl="1" marL="457200" rtl="0" algn="just">
              <a:lnSpc>
                <a:spcPct val="90000"/>
              </a:lnSpc>
              <a:spcBef>
                <a:spcPts val="500"/>
              </a:spcBef>
              <a:spcAft>
                <a:spcPts val="0"/>
              </a:spcAft>
              <a:buClr>
                <a:schemeClr val="dk1"/>
              </a:buClr>
              <a:buSzPts val="2400"/>
              <a:buNone/>
            </a:pPr>
            <a:r>
              <a:rPr lang="en-US"/>
              <a:t>Ocean Average Temperature = Average (OceanSignal n) + Average (OceanSignal n-1) + … + Average (OceanSignal 2) + Average (OceanSignal 1) / number of OceanSignals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MapReduce: What It Is and Why It Is Important </a:t>
            </a:r>
            <a:endParaRPr/>
          </a:p>
        </p:txBody>
      </p:sp>
      <p:sp>
        <p:nvSpPr>
          <p:cNvPr id="109" name="Google Shape;109;p5"/>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Hadoop and spark, that works in the network of computers in parallel to find solutions to Big Data and process it using the </a:t>
            </a:r>
            <a:r>
              <a:rPr lang="en-US">
                <a:solidFill>
                  <a:srgbClr val="C55A11"/>
                </a:solidFill>
              </a:rPr>
              <a:t>MapReduce algorithm</a:t>
            </a:r>
            <a:r>
              <a:rPr lang="en-US"/>
              <a:t>.</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MapReduce is a Distributed Data Processing Algorithm, introduced by Google in it’s MapReduce Tech Paper (2004).</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MapReduce algorithm is mainly useful to process huge amount of data in parallel, reliable and efficient way in cluster environments.</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This became the origin of the Hadoop Processing Model.</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MapReduce is a programming model that allows us to perform parallel and distributed processing on huge data sets.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Distributed processing (Traditional way)</a:t>
            </a:r>
            <a:endParaRPr/>
          </a:p>
        </p:txBody>
      </p:sp>
      <p:sp>
        <p:nvSpPr>
          <p:cNvPr id="115" name="Google Shape;115;p6"/>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a:t>Before we understand MapReduce, when the MapReduce framework was not there, how parallel and distributed processing used to happen in a traditional way. </a:t>
            </a:r>
            <a:endParaRPr/>
          </a:p>
          <a:p>
            <a:pPr indent="-228600" lvl="0" marL="228600" rtl="0" algn="just">
              <a:lnSpc>
                <a:spcPct val="90000"/>
              </a:lnSpc>
              <a:spcBef>
                <a:spcPts val="1000"/>
              </a:spcBef>
              <a:spcAft>
                <a:spcPts val="0"/>
              </a:spcAft>
              <a:buClr>
                <a:schemeClr val="dk1"/>
              </a:buClr>
              <a:buSzPts val="2400"/>
              <a:buChar char="•"/>
            </a:pPr>
            <a:r>
              <a:rPr lang="en-US"/>
              <a:t>let us take an example:</a:t>
            </a:r>
            <a:endParaRPr/>
          </a:p>
          <a:p>
            <a:pPr indent="-228600" lvl="1" marL="685800" rtl="0" algn="just">
              <a:lnSpc>
                <a:spcPct val="90000"/>
              </a:lnSpc>
              <a:spcBef>
                <a:spcPts val="500"/>
              </a:spcBef>
              <a:spcAft>
                <a:spcPts val="0"/>
              </a:spcAft>
              <a:buClr>
                <a:schemeClr val="dk1"/>
              </a:buClr>
              <a:buSzPts val="2400"/>
              <a:buChar char="•"/>
            </a:pPr>
            <a:r>
              <a:rPr lang="en-US"/>
              <a:t>We have a weather dataset containing the daily average temperature of the years from 2000 to 2018. </a:t>
            </a:r>
            <a:endParaRPr/>
          </a:p>
          <a:p>
            <a:pPr indent="-228600" lvl="1" marL="685800" rtl="0" algn="just">
              <a:lnSpc>
                <a:spcPct val="90000"/>
              </a:lnSpc>
              <a:spcBef>
                <a:spcPts val="500"/>
              </a:spcBef>
              <a:spcAft>
                <a:spcPts val="0"/>
              </a:spcAft>
              <a:buClr>
                <a:schemeClr val="dk1"/>
              </a:buClr>
              <a:buSzPts val="2400"/>
              <a:buChar char="•"/>
            </a:pPr>
            <a:r>
              <a:rPr lang="en-US"/>
              <a:t>Query: want to calculate the day having the highest temperature in each year.</a:t>
            </a:r>
            <a:endParaRPr/>
          </a:p>
          <a:p>
            <a:pPr indent="-228600" lvl="0" marL="228600" rtl="0" algn="just">
              <a:lnSpc>
                <a:spcPct val="90000"/>
              </a:lnSpc>
              <a:spcBef>
                <a:spcPts val="1000"/>
              </a:spcBef>
              <a:spcAft>
                <a:spcPts val="0"/>
              </a:spcAft>
              <a:buClr>
                <a:schemeClr val="dk1"/>
              </a:buClr>
              <a:buSzPts val="2400"/>
              <a:buChar char="•"/>
            </a:pPr>
            <a:r>
              <a:rPr lang="en-US"/>
              <a:t>In traditional way:</a:t>
            </a:r>
            <a:endParaRPr/>
          </a:p>
        </p:txBody>
      </p:sp>
      <p:pic>
        <p:nvPicPr>
          <p:cNvPr id="116" name="Google Shape;116;p6"/>
          <p:cNvPicPr preferRelativeResize="0"/>
          <p:nvPr/>
        </p:nvPicPr>
        <p:blipFill rotWithShape="1">
          <a:blip r:embed="rId3">
            <a:alphaModFix/>
          </a:blip>
          <a:srcRect b="0" l="0" r="0" t="0"/>
          <a:stretch/>
        </p:blipFill>
        <p:spPr>
          <a:xfrm>
            <a:off x="2944647" y="3258022"/>
            <a:ext cx="7523186" cy="34580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22" name="Google Shape;122;p7"/>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id="123" name="Google Shape;123;p7"/>
          <p:cNvPicPr preferRelativeResize="0"/>
          <p:nvPr/>
        </p:nvPicPr>
        <p:blipFill rotWithShape="1">
          <a:blip r:embed="rId3">
            <a:alphaModFix/>
          </a:blip>
          <a:srcRect b="0" l="0" r="0" t="0"/>
          <a:stretch/>
        </p:blipFill>
        <p:spPr>
          <a:xfrm>
            <a:off x="646112" y="1169986"/>
            <a:ext cx="10963275" cy="507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t/>
            </a:r>
            <a:endParaRPr/>
          </a:p>
        </p:txBody>
      </p:sp>
      <p:sp>
        <p:nvSpPr>
          <p:cNvPr id="129" name="Google Shape;129;p8"/>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a:bodyPr>
          <a:lstStyle/>
          <a:p>
            <a:pPr indent="-76200" lvl="0" marL="228600" rtl="0" algn="just">
              <a:lnSpc>
                <a:spcPct val="90000"/>
              </a:lnSpc>
              <a:spcBef>
                <a:spcPts val="0"/>
              </a:spcBef>
              <a:spcAft>
                <a:spcPts val="0"/>
              </a:spcAft>
              <a:buClr>
                <a:schemeClr val="dk1"/>
              </a:buClr>
              <a:buSzPts val="2400"/>
              <a:buNone/>
            </a:pPr>
            <a:r>
              <a:t/>
            </a:r>
            <a:endParaRPr/>
          </a:p>
        </p:txBody>
      </p:sp>
      <p:pic>
        <p:nvPicPr>
          <p:cNvPr id="130" name="Google Shape;130;p8"/>
          <p:cNvPicPr preferRelativeResize="0"/>
          <p:nvPr/>
        </p:nvPicPr>
        <p:blipFill rotWithShape="1">
          <a:blip r:embed="rId3">
            <a:alphaModFix/>
          </a:blip>
          <a:srcRect b="0" l="0" r="0" t="0"/>
          <a:stretch/>
        </p:blipFill>
        <p:spPr>
          <a:xfrm>
            <a:off x="776287" y="928687"/>
            <a:ext cx="10639425" cy="500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177800" y="139701"/>
            <a:ext cx="11899900" cy="507999"/>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Font typeface="Calibri"/>
              <a:buNone/>
            </a:pPr>
            <a:r>
              <a:rPr lang="en-US"/>
              <a:t>Distributed processing (Traditional way)</a:t>
            </a:r>
            <a:endParaRPr/>
          </a:p>
        </p:txBody>
      </p:sp>
      <p:sp>
        <p:nvSpPr>
          <p:cNvPr id="136" name="Google Shape;136;p9"/>
          <p:cNvSpPr txBox="1"/>
          <p:nvPr>
            <p:ph idx="1" type="body"/>
          </p:nvPr>
        </p:nvSpPr>
        <p:spPr>
          <a:xfrm>
            <a:off x="177800" y="774700"/>
            <a:ext cx="11899900" cy="5867399"/>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400"/>
              <a:buNone/>
            </a:pPr>
            <a:r>
              <a:rPr b="1" lang="en-US"/>
              <a:t>Let us look at the challenges associated with this traditional approach:</a:t>
            </a:r>
            <a:endParaRPr/>
          </a:p>
          <a:p>
            <a:pPr indent="-228600" lvl="1" marL="685800" rtl="0" algn="just">
              <a:lnSpc>
                <a:spcPct val="90000"/>
              </a:lnSpc>
              <a:spcBef>
                <a:spcPts val="500"/>
              </a:spcBef>
              <a:spcAft>
                <a:spcPts val="0"/>
              </a:spcAft>
              <a:buClr>
                <a:schemeClr val="dk1"/>
              </a:buClr>
              <a:buSzPts val="2400"/>
              <a:buChar char="•"/>
            </a:pPr>
            <a:r>
              <a:rPr lang="en-US"/>
              <a:t>If, any of the machines delay the job, the whole work gets delayed (Critical path problem).</a:t>
            </a:r>
            <a:endParaRPr/>
          </a:p>
          <a:p>
            <a:pPr indent="-228600" lvl="1" marL="685800" rtl="0" algn="just">
              <a:lnSpc>
                <a:spcPct val="90000"/>
              </a:lnSpc>
              <a:spcBef>
                <a:spcPts val="500"/>
              </a:spcBef>
              <a:spcAft>
                <a:spcPts val="0"/>
              </a:spcAft>
              <a:buClr>
                <a:schemeClr val="dk1"/>
              </a:buClr>
              <a:buSzPts val="2400"/>
              <a:buChar char="•"/>
            </a:pPr>
            <a:r>
              <a:rPr lang="en-US"/>
              <a:t>What if, any of the machines which are working with a part of data fails? The management of this failover becomes a challenge (Reliability problem).</a:t>
            </a:r>
            <a:endParaRPr/>
          </a:p>
          <a:p>
            <a:pPr indent="-228600" lvl="1" marL="685800" rtl="0" algn="just">
              <a:lnSpc>
                <a:spcPct val="90000"/>
              </a:lnSpc>
              <a:spcBef>
                <a:spcPts val="500"/>
              </a:spcBef>
              <a:spcAft>
                <a:spcPts val="0"/>
              </a:spcAft>
              <a:buClr>
                <a:schemeClr val="dk1"/>
              </a:buClr>
              <a:buSzPts val="2400"/>
              <a:buChar char="•"/>
            </a:pPr>
            <a:r>
              <a:rPr lang="en-US"/>
              <a:t>how to equally divide the data such that no individual machine is overloaded or underutilized (Equal split issue).</a:t>
            </a:r>
            <a:endParaRPr/>
          </a:p>
          <a:p>
            <a:pPr indent="-228600" lvl="1" marL="685800" rtl="0" algn="just">
              <a:lnSpc>
                <a:spcPct val="90000"/>
              </a:lnSpc>
              <a:spcBef>
                <a:spcPts val="500"/>
              </a:spcBef>
              <a:spcAft>
                <a:spcPts val="0"/>
              </a:spcAft>
              <a:buClr>
                <a:schemeClr val="dk1"/>
              </a:buClr>
              <a:buSzPts val="2400"/>
              <a:buChar char="•"/>
            </a:pPr>
            <a:r>
              <a:rPr lang="en-US"/>
              <a:t>There should be a mechanism to aggregate the result generated by each of the machines to produce the final output (Aggregation of the result).  </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chemeClr val="dk1"/>
              </a:buClr>
              <a:buSzPts val="2400"/>
              <a:buChar char="•"/>
            </a:pPr>
            <a:r>
              <a:rPr lang="en-US"/>
              <a:t>These are the issues which we will have to take care individually while performing parallel processing of huge data sets when using traditional approaches.</a:t>
            </a:r>
            <a:endParaRPr/>
          </a:p>
          <a:p>
            <a:pPr indent="-76200" lvl="0" marL="228600" rtl="0" algn="just">
              <a:lnSpc>
                <a:spcPct val="90000"/>
              </a:lnSpc>
              <a:spcBef>
                <a:spcPts val="1000"/>
              </a:spcBef>
              <a:spcAft>
                <a:spcPts val="0"/>
              </a:spcAft>
              <a:buClr>
                <a:schemeClr val="dk1"/>
              </a:buClr>
              <a:buSzPts val="2400"/>
              <a:buNone/>
            </a:pPr>
            <a:r>
              <a:t/>
            </a:r>
            <a:endParaRPr/>
          </a:p>
          <a:p>
            <a:pPr indent="-228600" lvl="0" marL="228600" rtl="0" algn="just">
              <a:lnSpc>
                <a:spcPct val="90000"/>
              </a:lnSpc>
              <a:spcBef>
                <a:spcPts val="1000"/>
              </a:spcBef>
              <a:spcAft>
                <a:spcPts val="0"/>
              </a:spcAft>
              <a:buClr>
                <a:srgbClr val="833C0B"/>
              </a:buClr>
              <a:buSzPts val="2400"/>
              <a:buChar char="•"/>
            </a:pPr>
            <a:r>
              <a:rPr lang="en-US">
                <a:solidFill>
                  <a:srgbClr val="833C0B"/>
                </a:solidFill>
              </a:rPr>
              <a:t>To overcome these issues, we have the MapReduce framework which allows us to perform such parallel computations without bothering about the issues like reliability, fault tolerance etc. </a:t>
            </a:r>
            <a:endParaRPr/>
          </a:p>
          <a:p>
            <a:pPr indent="-76200" lvl="0" marL="228600" rtl="0" algn="just">
              <a:lnSpc>
                <a:spcPct val="90000"/>
              </a:lnSpc>
              <a:spcBef>
                <a:spcPts val="100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2020-08-22T07:33:33Z</dcterms:created>
  <dc:creator>acer</dc:creator>
</cp:coreProperties>
</file>