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385" r:id="rId16"/>
    <p:sldId id="383" r:id="rId17"/>
    <p:sldId id="384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95FBD-311F-4FD5-8861-7E6CD7B03551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48921-6030-4108-8D69-BF1C554A7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2D408FEF-F1A5-40D6-898E-DB3DD96F4B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3B1566-85CA-4826-84A3-6975C6F5838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64E890D-BB24-4D85-9FD2-A800B0FA19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B9AF33-AC3B-4150-90B4-D61C12FD5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444855D3-09A8-4099-B0FA-2D3A99DC01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B0FBA1-5433-4B8E-80BC-0D3FD2C00E3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7CA8419-FDD4-452B-9188-660B3A293D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B47814CD-0EBA-45A6-A798-ABA2B86D3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DB7ACC7C-3650-46A7-88DC-6D6D19FA4C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40E04E-704E-41D1-8E8D-81960169E46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8E730D0A-1CEB-4644-A22A-53071B1438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6182B8C-02C9-4902-A87A-09233A346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3C9162E0-683A-4515-910F-A95D2C168E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D35431-6955-432B-858D-A2C2CA19035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101F31F-BB4C-40EF-A9FC-B8D12AC0C4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691A39D-BDB2-4BBA-8493-E03D8E3C5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986C2E2B-9644-4E5A-8729-DBCE3FE291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508035-6381-4017-AF3C-7F675FA7BCD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84BF403D-97C4-4E14-8527-A6FB0FBB02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F9AD739E-DF4D-487D-B674-07B4AD4AE7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E49E045D-1D27-40A5-A0A4-6BAEF5BB07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1287C7-8BE5-4E91-AD91-7BDD8222AB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D6CE16FD-E25B-47D1-8756-83153EFF9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8CD87337-7293-4957-8A35-61DE7EA48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D9565C74-405D-4C3E-B19D-1757782351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1A68B9-98A3-4120-876B-1E645A4C692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9AC3151-7E2F-4412-94E8-D14B66D533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A942E88F-AE9D-493E-9ECD-94BC8D37E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A3E5F3DD-0F40-44D8-A010-4A21C45F76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0BB6ED-F1E1-4670-9AB0-11B6F7158E5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7BCD8D4-806E-4FEA-BC2B-23A6893EC4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60D7640-1074-44BB-B94E-A26CCE9AF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2005A271-271A-4D90-9FC4-E3B2D7D0F8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6A215B-0A46-402C-84F8-9D68539312B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3BEAFEE-973A-4C49-8737-5D9F4FE2C1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7C00F13-34B9-4172-9137-961AFA47F5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16F16212-781F-461D-8354-DCC5D26FDA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77D1E0-13A4-4997-9170-A8F861BA611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54BFC593-2C48-4070-A913-7406F95531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F6EE490-7260-4B14-BD07-D693A483E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1C53667-CBB0-40D3-AB6C-8DD848D912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6B87A6-0C99-47B7-BEE3-48127EE6DC8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680A80AA-367B-4E19-9EA1-4DCDCB115F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C626317-E1C8-4C32-9A30-83FB99FB04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B0A96E95-3EA1-45A2-8042-0ACCA0B531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BB6C6F-AA2B-4909-B0B3-9E1BA66D62E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A7915FF-8278-43F2-9E35-98C33388F0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9A2F395-94EA-499D-B6F0-6D1A4B481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337D9A33-4E22-4073-98CA-ADDA7B3D5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BC5B0F-F96D-4A1E-AAE6-EE2C9177B58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68A4C7F-53E6-479B-94FB-A0B104B487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92FA47D-4D39-470D-8995-8A90A3645F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CE452F3-E790-4388-9497-B4F88660F4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3446DD-46A1-4E50-8231-D61934C49E0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B055737-8C09-4D83-BD84-20565FE160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012E28D-9EF3-4A2A-8F85-09D09BB18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7E7B58BE-E189-4D4A-860B-0417CE3995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37BB03-C81A-43A8-BD7E-841EEA1051D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0CD8EB-A16D-4630-9A40-E22D9D46D4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15FBA8A-6699-4439-A1D5-0BB7C57BF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AF70398-3925-497E-A993-F7CF7A47D3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C1F6A3-87BB-47FB-8681-C33CCC1A8CE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2E932A0-64F4-4CA0-87CF-21006D4539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C1D09DB-86DC-40E5-AB57-FB722DCAA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2AB2BE2-AE8B-4DD0-BF5C-CD02B08CB8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7157E8-D1F4-4D3C-9FCB-0F67ABD5036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8EC0970-CC79-4C91-A3A9-049E63B568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F0AF9250-D3E2-4521-8628-26E7F4053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9E78F0B5-9A13-458B-839F-A2A0D605C3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930002-DCED-46A7-ABC6-395F63F53B0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917DE73-E31C-4AF2-A475-C9BD6725FB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82C2F9D-BE7C-4EE5-AF65-A9B5432AD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B51C-3BA6-48A9-98E0-054F437B7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69F8E-F593-41FC-8238-F35A7F5E1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E560E-F81C-4108-BDD7-B79AE7F1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B75F-9A63-4220-A5F0-E13E0701D61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3FFCD-29FA-46A4-9AE8-F5F6833F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735EB-CBE0-4BCC-8CC5-322EF2E9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A093-6BD2-4103-A365-86C34D4AF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5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1182-0F0B-4591-80AF-B68BB33B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CEA8C-F385-4627-A47B-ACF29E928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65FD2-B495-4FEE-99C3-3D69A905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B75F-9A63-4220-A5F0-E13E0701D61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684C8-EEF9-49C0-9732-3FEBB1D1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9BE9B-D7E8-4A88-B65C-983C624B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A093-6BD2-4103-A365-86C34D4AF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29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288C5-59E8-4F69-9F1B-B2CEA9A45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F7DEA-30D2-4967-8ED2-B1763AB40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50E49-6B88-430E-81B4-9A53E691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B75F-9A63-4220-A5F0-E13E0701D61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F2606-0292-42D1-9658-D254CA5A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B90FA-9553-4B95-9DF8-66A5968D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A093-6BD2-4103-A365-86C34D4AF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352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E85059-AC1A-4083-9C2F-5799BAF7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0"/>
            <a:ext cx="9144000" cy="533400"/>
          </a:xfrm>
          <a:prstGeom prst="rect">
            <a:avLst/>
          </a:prstGeom>
          <a:solidFill>
            <a:srgbClr val="6C9D30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588806-2CBA-489A-93B7-53C2EE3DF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48000" cy="533400"/>
          </a:xfrm>
          <a:prstGeom prst="rect">
            <a:avLst/>
          </a:prstGeom>
          <a:solidFill>
            <a:srgbClr val="E4701D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AA2B8332-02CD-4AC2-814C-B9D7E57F1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33400"/>
            <a:ext cx="12192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211ADA21-2D5A-4139-8103-2A7B70B82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0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2A9C0037-B8D4-4F2E-BCDF-EA028AA93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0488"/>
            <a:ext cx="1494961" cy="369332"/>
          </a:xfrm>
          <a:prstGeom prst="rect">
            <a:avLst/>
          </a:prstGeom>
          <a:noFill/>
          <a:ln>
            <a:noFill/>
          </a:ln>
          <a:effectLst>
            <a:outerShdw dist="25399" dir="2700000" algn="ctr" rotWithShape="0">
              <a:srgbClr val="808080"/>
            </a:outerShdw>
          </a:effec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800" b="1">
                <a:solidFill>
                  <a:schemeClr val="bg1"/>
                </a:solidFill>
                <a:latin typeface="Times New Roman" panose="02020603050405020304" pitchFamily="18" charset="0"/>
              </a:rPr>
              <a:t>UT DALLAS</a:t>
            </a: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79D2ED5C-6A82-472E-88E1-55C27B26B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12065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400">
                <a:solidFill>
                  <a:schemeClr val="bg1"/>
                </a:solidFill>
              </a:rPr>
              <a:t>Erik Jonsson School of Engineering &amp; Computer Science</a:t>
            </a: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D5A445-43B3-4CFC-BE70-16522BAF3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4706B14F-4D37-4F21-BFA1-4B63AE9FD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6430964"/>
            <a:ext cx="5283200" cy="274637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200" b="1">
                <a:solidFill>
                  <a:schemeClr val="bg1"/>
                </a:solidFill>
              </a:rPr>
              <a:t>FEARLESS</a:t>
            </a:r>
            <a:r>
              <a:rPr lang="en-US" altLang="en-US" sz="1200">
                <a:solidFill>
                  <a:schemeClr val="bg1"/>
                </a:solidFill>
              </a:rPr>
              <a:t> engineering</a:t>
            </a:r>
            <a:endParaRPr lang="en-US" altLang="en-US" sz="2400">
              <a:solidFill>
                <a:schemeClr val="bg1"/>
              </a:solidFill>
            </a:endParaRPr>
          </a:p>
        </p:txBody>
      </p:sp>
      <p:pic>
        <p:nvPicPr>
          <p:cNvPr id="12" name="Picture 16" descr="utdlogo">
            <a:extLst>
              <a:ext uri="{FF2B5EF4-FFF2-40B4-BE49-F238E27FC236}">
                <a16:creationId xmlns:a16="http://schemas.microsoft.com/office/drawing/2014/main" id="{71A89742-B56B-4D63-B695-DF750F0C8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1" y="6400800"/>
            <a:ext cx="75141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17">
            <a:extLst>
              <a:ext uri="{FF2B5EF4-FFF2-40B4-BE49-F238E27FC236}">
                <a16:creationId xmlns:a16="http://schemas.microsoft.com/office/drawing/2014/main" id="{835D1727-7500-4F09-B7AD-1D5D7AFBA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48400"/>
            <a:ext cx="12192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80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2600"/>
            <a:ext cx="10363200" cy="1143000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718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49246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252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8773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508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08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0542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32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7579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705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423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1BC2-DA69-46F8-B30C-6E601872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61D68-3D33-4930-AFB6-418F703E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0A77F-B2B6-4964-81C4-48A7B7F4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B75F-9A63-4220-A5F0-E13E0701D61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7D3D2-128B-46B2-8F30-60F19345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4AD97-D58E-43BC-8079-B8A615BC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A093-6BD2-4103-A365-86C34D4AF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295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6435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799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52400"/>
            <a:ext cx="25908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5692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41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4651-0090-420B-A69B-DDB7990B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AF714-9633-40EC-BB3A-AE6FCD80A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75D74-AAC9-4312-8AC2-AE819524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B75F-9A63-4220-A5F0-E13E0701D61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4C54-D6CB-48AD-AA60-52C327FA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E2F2D-D8F1-4430-AF1B-D18F082D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A093-6BD2-4103-A365-86C34D4AF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58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02B1-4B4C-46C5-9140-78DAC69B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702FC-997B-4163-9241-CF33A8914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C2962-F823-4942-8CD4-A36279506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4E590-CD02-4916-9B20-C8AF095A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B75F-9A63-4220-A5F0-E13E0701D61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295A2-F6E0-4C1B-9F5A-B687BC0F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671B7-8AC3-44C4-9944-3EC01B3C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A093-6BD2-4103-A365-86C34D4AF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04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52BA-F3C4-4394-9F59-788A192A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198E1-D2A7-4EE3-A661-799A6C3C6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1A219-7345-46EF-BDA2-4BAD2A805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95109-8784-4F1E-95EE-4393677E8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25D63-DF56-44CC-8526-5B6E01B2B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5ECFE-AFE4-4FFC-846C-DD90430B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B75F-9A63-4220-A5F0-E13E0701D61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FFE6F-1968-4BD5-965D-3FDBF16A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8AE28-B919-44A1-8756-6F4AF1CB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A093-6BD2-4103-A365-86C34D4AF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48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7E49-97A3-4575-A3CA-80F08BE8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7FCE1-910F-47CE-9703-489FFCC1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B75F-9A63-4220-A5F0-E13E0701D61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4E429-8833-49B1-8CA7-F3E01397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E932F-A55D-4258-B399-C2DB8D52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A093-6BD2-4103-A365-86C34D4AF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51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DEC43-BF50-4389-94FA-F3E2F6FC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B75F-9A63-4220-A5F0-E13E0701D61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7C7EB-6C92-4A88-8152-6741C273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93F11-DB14-4887-B2DE-5FCCA3FF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A093-6BD2-4103-A365-86C34D4AF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16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98BF-FE76-4D53-8F11-D7B3A5C0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D2B89-E135-481C-9C77-F03C38E2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D769C-25BB-4D3F-B7C9-C99235A39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26AB5-31A4-4DA0-9D3A-FFC96B5A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B75F-9A63-4220-A5F0-E13E0701D61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5E4EF-9E02-4650-B2B4-3BA09ADD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A806-C265-42FD-AEA7-412E05A3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A093-6BD2-4103-A365-86C34D4AF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48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AD33-7905-4C44-940C-1B5D3E55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8AC0D-8395-4618-B7CC-D2741932A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244BE-E8AF-463F-84A7-56563D766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5CA25-8698-440C-ABA8-3B5A88D3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B75F-9A63-4220-A5F0-E13E0701D61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3541-8A7B-4DDF-9A9F-34A10B4F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7AD16-271A-48C3-B753-6A6448FB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A093-6BD2-4103-A365-86C34D4AF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57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B8B8CF-4470-4F82-AC54-9F426134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3264D-892D-45F2-952B-F0F0822B1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12385-E503-4FBA-873B-6AB3280DD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3B75F-9A63-4220-A5F0-E13E0701D613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5053D-7EAA-4034-BBFC-8CB07D2FC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10FD-BB50-45DE-8802-F70C370E6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CA093-6BD2-4103-A365-86C34D4AF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01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9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0BB414E-2145-43CF-8148-015458CDD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BDC3347-ADD3-44A6-83C5-746E45139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10363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21">
            <a:extLst>
              <a:ext uri="{FF2B5EF4-FFF2-40B4-BE49-F238E27FC236}">
                <a16:creationId xmlns:a16="http://schemas.microsoft.com/office/drawing/2014/main" id="{D96D1BC9-8730-4908-B2AB-094A88D86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8400"/>
            <a:ext cx="12192000" cy="60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sp>
        <p:nvSpPr>
          <p:cNvPr id="1029" name="Text Box 22">
            <a:extLst>
              <a:ext uri="{FF2B5EF4-FFF2-40B4-BE49-F238E27FC236}">
                <a16:creationId xmlns:a16="http://schemas.microsoft.com/office/drawing/2014/main" id="{7D51BE01-89AD-42C8-9CE2-89F19CF1B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6430964"/>
            <a:ext cx="5283200" cy="274637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200" b="1">
                <a:solidFill>
                  <a:schemeClr val="bg1"/>
                </a:solidFill>
              </a:rPr>
              <a:t>FEARLESS</a:t>
            </a:r>
            <a:r>
              <a:rPr lang="en-US" altLang="en-US" sz="1200">
                <a:solidFill>
                  <a:schemeClr val="bg1"/>
                </a:solidFill>
              </a:rPr>
              <a:t> engineering</a:t>
            </a:r>
            <a:endParaRPr lang="en-US" altLang="en-US" sz="2400">
              <a:solidFill>
                <a:schemeClr val="bg1"/>
              </a:solidFill>
            </a:endParaRPr>
          </a:p>
        </p:txBody>
      </p:sp>
      <p:pic>
        <p:nvPicPr>
          <p:cNvPr id="1030" name="Picture 24" descr="utdlogo">
            <a:extLst>
              <a:ext uri="{FF2B5EF4-FFF2-40B4-BE49-F238E27FC236}">
                <a16:creationId xmlns:a16="http://schemas.microsoft.com/office/drawing/2014/main" id="{6FE5E2DE-434A-4901-9A3E-6C92FE76B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1" y="6400800"/>
            <a:ext cx="75141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29">
            <a:extLst>
              <a:ext uri="{FF2B5EF4-FFF2-40B4-BE49-F238E27FC236}">
                <a16:creationId xmlns:a16="http://schemas.microsoft.com/office/drawing/2014/main" id="{52A33D14-DDF0-43EC-93D0-11499A479A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14400"/>
            <a:ext cx="12192000" cy="533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55177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F8BC0-BE49-4D22-AF09-A99FC9AC74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9C821-77B7-487D-9841-E3CB35878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14458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Module-2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8183E-1231-4E1D-B86E-3E896F220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917546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rgbClr val="FFFFFF"/>
                </a:solidFill>
              </a:rPr>
              <a:t>Hadoop Distributed System</a:t>
            </a:r>
          </a:p>
        </p:txBody>
      </p:sp>
    </p:spTree>
    <p:extLst>
      <p:ext uri="{BB962C8B-B14F-4D97-AF65-F5344CB8AC3E}">
        <p14:creationId xmlns:p14="http://schemas.microsoft.com/office/powerpoint/2010/main" val="2465411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10F206B-AD9E-472F-9DD6-18A37AE88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NameNode Metadata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D5EE0E0-869A-4AD2-9D23-FF78BB9C55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990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/>
              <a:t>Metadata in Memory</a:t>
            </a:r>
          </a:p>
          <a:p>
            <a:pPr lvl="1" eaLnBrk="1" hangingPunct="1"/>
            <a:r>
              <a:rPr lang="en-US" altLang="en-US"/>
              <a:t>The entire metadata is in main memory</a:t>
            </a:r>
          </a:p>
          <a:p>
            <a:pPr lvl="1" eaLnBrk="1" hangingPunct="1"/>
            <a:r>
              <a:rPr lang="en-US" altLang="en-US"/>
              <a:t>No demand paging of metadata</a:t>
            </a:r>
          </a:p>
          <a:p>
            <a:pPr eaLnBrk="1" hangingPunct="1"/>
            <a:r>
              <a:rPr lang="en-US" altLang="en-US"/>
              <a:t>Types of metadata</a:t>
            </a:r>
          </a:p>
          <a:p>
            <a:pPr lvl="1" eaLnBrk="1" hangingPunct="1"/>
            <a:r>
              <a:rPr lang="en-US" altLang="en-US"/>
              <a:t>List of files</a:t>
            </a:r>
          </a:p>
          <a:p>
            <a:pPr lvl="1" eaLnBrk="1" hangingPunct="1"/>
            <a:r>
              <a:rPr lang="en-US" altLang="en-US"/>
              <a:t>List of Blocks for each file</a:t>
            </a:r>
          </a:p>
          <a:p>
            <a:pPr lvl="1" eaLnBrk="1" hangingPunct="1"/>
            <a:r>
              <a:rPr lang="en-US" altLang="en-US"/>
              <a:t>List of DataNodes for each block</a:t>
            </a:r>
          </a:p>
          <a:p>
            <a:pPr lvl="1" eaLnBrk="1" hangingPunct="1"/>
            <a:r>
              <a:rPr lang="en-US" altLang="en-US"/>
              <a:t>File attributes, e.g. creation time, replication factor</a:t>
            </a:r>
          </a:p>
          <a:p>
            <a:pPr eaLnBrk="1" hangingPunct="1"/>
            <a:r>
              <a:rPr lang="en-US" altLang="en-US"/>
              <a:t>A Transaction Log</a:t>
            </a:r>
          </a:p>
          <a:p>
            <a:pPr lvl="1" eaLnBrk="1" hangingPunct="1"/>
            <a:r>
              <a:rPr lang="en-US" altLang="en-US"/>
              <a:t>Records file creations, file deletions etc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916B21A-2791-40B5-AA61-2EBA2D6DE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DataNode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E04D65F-F199-44DC-B215-1231E98AF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990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/>
              <a:t>A Block Server</a:t>
            </a:r>
          </a:p>
          <a:p>
            <a:pPr lvl="1" eaLnBrk="1" hangingPunct="1"/>
            <a:r>
              <a:rPr lang="en-US" altLang="en-US"/>
              <a:t>Stores data in the local file system (e.g. ext3)</a:t>
            </a:r>
          </a:p>
          <a:p>
            <a:pPr lvl="1" eaLnBrk="1" hangingPunct="1"/>
            <a:r>
              <a:rPr lang="en-US" altLang="en-US"/>
              <a:t>Stores metadata of a block (e.g. CRC)</a:t>
            </a:r>
          </a:p>
          <a:p>
            <a:pPr lvl="1" eaLnBrk="1" hangingPunct="1"/>
            <a:r>
              <a:rPr lang="en-US" altLang="en-US"/>
              <a:t>Serves data and metadata to Clients</a:t>
            </a:r>
          </a:p>
          <a:p>
            <a:pPr eaLnBrk="1" hangingPunct="1"/>
            <a:r>
              <a:rPr lang="en-US" altLang="en-US"/>
              <a:t>Block Report</a:t>
            </a:r>
          </a:p>
          <a:p>
            <a:pPr lvl="1" eaLnBrk="1" hangingPunct="1"/>
            <a:r>
              <a:rPr lang="en-US" altLang="en-US"/>
              <a:t>Periodically sends a report of all existing blocks to the NameNode</a:t>
            </a:r>
          </a:p>
          <a:p>
            <a:pPr eaLnBrk="1" hangingPunct="1"/>
            <a:r>
              <a:rPr lang="en-US" altLang="en-US"/>
              <a:t>Facilitates Pipelining of Data</a:t>
            </a:r>
          </a:p>
          <a:p>
            <a:pPr lvl="1" eaLnBrk="1" hangingPunct="1"/>
            <a:r>
              <a:rPr lang="en-US" altLang="en-US"/>
              <a:t>Forwards data to other specified DataNodes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592A309-B25A-4DB9-BE3B-20C6EC4B2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Placement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C9ED94C-458A-441B-B395-9EFFFD598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990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/>
              <a:t>Current Strategy</a:t>
            </a:r>
          </a:p>
          <a:p>
            <a:pPr lvl="1" eaLnBrk="1" hangingPunct="1"/>
            <a:r>
              <a:rPr lang="en-US" altLang="en-US"/>
              <a:t>One replica on local node</a:t>
            </a:r>
          </a:p>
          <a:p>
            <a:pPr lvl="1" eaLnBrk="1" hangingPunct="1"/>
            <a:r>
              <a:rPr lang="en-US" altLang="en-US"/>
              <a:t>Second replica on a remote rack</a:t>
            </a:r>
          </a:p>
          <a:p>
            <a:pPr lvl="1" eaLnBrk="1" hangingPunct="1"/>
            <a:r>
              <a:rPr lang="en-US" altLang="en-US"/>
              <a:t>Third replica on same remote rack</a:t>
            </a:r>
          </a:p>
          <a:p>
            <a:pPr lvl="1" eaLnBrk="1" hangingPunct="1"/>
            <a:r>
              <a:rPr lang="en-US" altLang="en-US"/>
              <a:t>Additional replicas are randomly placed</a:t>
            </a:r>
          </a:p>
          <a:p>
            <a:pPr eaLnBrk="1" hangingPunct="1"/>
            <a:r>
              <a:rPr lang="en-US" altLang="en-US"/>
              <a:t>Clients read from nearest replicas</a:t>
            </a:r>
          </a:p>
          <a:p>
            <a:pPr eaLnBrk="1" hangingPunct="1"/>
            <a:r>
              <a:rPr lang="en-US" altLang="en-US"/>
              <a:t>Would like to make this policy pluggable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A6C2592-EE8D-4CD2-BFCA-6DE2893B2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Heartbeats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DA8B4AD-2B88-4288-AB18-F722B3F03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990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/>
              <a:t>DataNodes send hearbeat to the NameNode</a:t>
            </a:r>
          </a:p>
          <a:p>
            <a:pPr lvl="1" eaLnBrk="1" hangingPunct="1"/>
            <a:r>
              <a:rPr lang="en-US" altLang="en-US"/>
              <a:t>Once every 3 seconds</a:t>
            </a:r>
          </a:p>
          <a:p>
            <a:pPr eaLnBrk="1" hangingPunct="1"/>
            <a:r>
              <a:rPr lang="en-US" altLang="en-US"/>
              <a:t>NameNode uses heartbeats to detect DataNode failure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A screenshot of a map&#10;&#10;Description automatically generated">
            <a:extLst>
              <a:ext uri="{FF2B5EF4-FFF2-40B4-BE49-F238E27FC236}">
                <a16:creationId xmlns:a16="http://schemas.microsoft.com/office/drawing/2014/main" id="{DE649187-BC5D-4D66-84F9-CE6C58E78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14425"/>
            <a:ext cx="91440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4576EF-35D2-4680-BA48-8C65B70F0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00100"/>
            <a:ext cx="9144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6747DF-CA96-4119-B88D-15980EAFA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01714"/>
            <a:ext cx="91440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DA674D2-28C3-4FD9-937A-780EE3ABD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Replication Engine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10B98E3-BA4D-4BFB-A841-CEA4E7EA5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990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/>
              <a:t>NameNode detects DataNode failures</a:t>
            </a:r>
          </a:p>
          <a:p>
            <a:pPr lvl="1" eaLnBrk="1" hangingPunct="1"/>
            <a:r>
              <a:rPr lang="en-US" altLang="en-US"/>
              <a:t>Chooses new DataNodes for new replicas</a:t>
            </a:r>
          </a:p>
          <a:p>
            <a:pPr lvl="1" eaLnBrk="1" hangingPunct="1"/>
            <a:r>
              <a:rPr lang="en-US" altLang="en-US"/>
              <a:t>Balances disk usage</a:t>
            </a:r>
          </a:p>
          <a:p>
            <a:pPr lvl="1" eaLnBrk="1" hangingPunct="1"/>
            <a:r>
              <a:rPr lang="en-US" altLang="en-US"/>
              <a:t>Balances communication traffic to DataNodes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66B5352-E462-4D4B-A649-83DF0DF00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Correctness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E235D39-AB94-491C-85ED-94F0AC3A9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990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/>
              <a:t>Use Checksums to validate data</a:t>
            </a:r>
          </a:p>
          <a:p>
            <a:pPr lvl="1" eaLnBrk="1" hangingPunct="1"/>
            <a:r>
              <a:rPr lang="en-US" altLang="en-US"/>
              <a:t>Use CRC32</a:t>
            </a:r>
          </a:p>
          <a:p>
            <a:pPr eaLnBrk="1" hangingPunct="1"/>
            <a:r>
              <a:rPr lang="en-US" altLang="en-US"/>
              <a:t>File Creation</a:t>
            </a:r>
          </a:p>
          <a:p>
            <a:pPr lvl="1" eaLnBrk="1" hangingPunct="1"/>
            <a:r>
              <a:rPr lang="en-US" altLang="en-US"/>
              <a:t>Client computes checksum per 512 bytes</a:t>
            </a:r>
          </a:p>
          <a:p>
            <a:pPr lvl="1" eaLnBrk="1" hangingPunct="1"/>
            <a:r>
              <a:rPr lang="en-US" altLang="en-US"/>
              <a:t>DataNode stores the checksum</a:t>
            </a:r>
          </a:p>
          <a:p>
            <a:pPr eaLnBrk="1" hangingPunct="1"/>
            <a:r>
              <a:rPr lang="en-US" altLang="en-US"/>
              <a:t>File access</a:t>
            </a:r>
          </a:p>
          <a:p>
            <a:pPr lvl="1" eaLnBrk="1" hangingPunct="1"/>
            <a:r>
              <a:rPr lang="en-US" altLang="en-US"/>
              <a:t>Client retrieves the data and checksum from DataNode</a:t>
            </a:r>
          </a:p>
          <a:p>
            <a:pPr lvl="1" eaLnBrk="1" hangingPunct="1"/>
            <a:r>
              <a:rPr lang="en-US" altLang="en-US"/>
              <a:t>If Validation fails, Client tries other replicas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5067117-61B2-4DF0-AFEE-012FD3FEE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NameNode Failure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262962F-9756-45CA-86D8-21FEFE925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990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/>
              <a:t>A single point of failure</a:t>
            </a:r>
          </a:p>
          <a:p>
            <a:pPr eaLnBrk="1" hangingPunct="1"/>
            <a:r>
              <a:rPr lang="en-US" altLang="en-US"/>
              <a:t>Transaction Log stored in multiple directories</a:t>
            </a:r>
          </a:p>
          <a:p>
            <a:pPr lvl="1" eaLnBrk="1" hangingPunct="1"/>
            <a:r>
              <a:rPr lang="en-US" altLang="en-US"/>
              <a:t>A directory on the local file system</a:t>
            </a:r>
          </a:p>
          <a:p>
            <a:pPr lvl="1" eaLnBrk="1" hangingPunct="1"/>
            <a:r>
              <a:rPr lang="en-US" altLang="en-US"/>
              <a:t>A directory on a remote file system (NFS/CIFS)</a:t>
            </a:r>
          </a:p>
          <a:p>
            <a:pPr eaLnBrk="1" hangingPunct="1"/>
            <a:r>
              <a:rPr lang="en-US" altLang="en-US"/>
              <a:t>Need to develop a real Hign Availibility solution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0CCCAC7-D4D1-47E2-87AB-13FAB663B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8773E06-8994-418C-A616-54D9BC903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157274"/>
            <a:ext cx="8305800" cy="4014926"/>
          </a:xfrm>
        </p:spPr>
        <p:txBody>
          <a:bodyPr/>
          <a:lstStyle/>
          <a:p>
            <a:pPr eaLnBrk="1" hangingPunct="1"/>
            <a:r>
              <a:rPr lang="en-US" altLang="en-US" dirty="0"/>
              <a:t>Hadoop - Basics</a:t>
            </a:r>
          </a:p>
          <a:p>
            <a:pPr eaLnBrk="1" hangingPunct="1"/>
            <a:r>
              <a:rPr lang="en-US" altLang="en-US" dirty="0"/>
              <a:t>HDFS </a:t>
            </a:r>
          </a:p>
          <a:p>
            <a:pPr lvl="1" eaLnBrk="1" hangingPunct="1"/>
            <a:r>
              <a:rPr lang="en-US" altLang="en-US" dirty="0"/>
              <a:t>Goals</a:t>
            </a:r>
          </a:p>
          <a:p>
            <a:pPr lvl="1" eaLnBrk="1" hangingPunct="1"/>
            <a:r>
              <a:rPr lang="en-US" altLang="en-US" dirty="0"/>
              <a:t>Architecture</a:t>
            </a:r>
          </a:p>
          <a:p>
            <a:pPr lvl="1" eaLnBrk="1" hangingPunct="1"/>
            <a:r>
              <a:rPr lang="en-US" altLang="en-US" dirty="0"/>
              <a:t>Other functions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08A6C80-9FE6-4148-AA8F-8AECFA7DC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Pieplining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1FCDA03-9156-4085-B46D-B0F86E3DE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990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/>
              <a:t>Client retrieves a list of DataNodes on which to place replicas of a block</a:t>
            </a:r>
          </a:p>
          <a:p>
            <a:pPr eaLnBrk="1" hangingPunct="1"/>
            <a:r>
              <a:rPr lang="en-US" altLang="en-US"/>
              <a:t>Client writes block to the first DataNode</a:t>
            </a:r>
          </a:p>
          <a:p>
            <a:pPr eaLnBrk="1" hangingPunct="1"/>
            <a:r>
              <a:rPr lang="en-US" altLang="en-US"/>
              <a:t>The first DataNode forwards the data to the next node in the Pipeline</a:t>
            </a:r>
          </a:p>
          <a:p>
            <a:pPr eaLnBrk="1" hangingPunct="1"/>
            <a:r>
              <a:rPr lang="en-US" altLang="en-US"/>
              <a:t>When all replicas are written, the Client moves on to write the next block in file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B74971D-623C-4851-86C8-BA0AE4FBD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Rebalancer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3B29049-EB9D-439C-A5B5-392CC618C2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990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/>
              <a:t>Goal: % disk full on DataNodes should be similar</a:t>
            </a:r>
          </a:p>
          <a:p>
            <a:pPr lvl="1" eaLnBrk="1" hangingPunct="1"/>
            <a:r>
              <a:rPr lang="en-US" altLang="en-US"/>
              <a:t>Usually run when new DataNodes are added</a:t>
            </a:r>
          </a:p>
          <a:p>
            <a:pPr lvl="1" eaLnBrk="1" hangingPunct="1"/>
            <a:r>
              <a:rPr lang="en-US" altLang="en-US"/>
              <a:t>Cluster is online when Rebalancer is active</a:t>
            </a:r>
          </a:p>
          <a:p>
            <a:pPr lvl="1" eaLnBrk="1" hangingPunct="1"/>
            <a:r>
              <a:rPr lang="en-US" altLang="en-US"/>
              <a:t>Rebalancer is throttled to avoid network congestion</a:t>
            </a:r>
          </a:p>
          <a:p>
            <a:pPr lvl="1" eaLnBrk="1" hangingPunct="1"/>
            <a:r>
              <a:rPr lang="en-US" altLang="en-US"/>
              <a:t>Command line tool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83678CE-E11F-4079-AF52-88178AA271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Secondary NameNode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2258FC6-1D49-44A5-886D-453D28FA53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990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/>
              <a:t>Copies FsImage and Transaction Log from Namenode to a temporary directory</a:t>
            </a:r>
          </a:p>
          <a:p>
            <a:pPr eaLnBrk="1" hangingPunct="1"/>
            <a:r>
              <a:rPr lang="en-US" altLang="en-US"/>
              <a:t>Merges FSImage and Transaction Log into a new FSImage in temporary directory</a:t>
            </a:r>
          </a:p>
          <a:p>
            <a:pPr eaLnBrk="1" hangingPunct="1"/>
            <a:r>
              <a:rPr lang="en-US" altLang="en-US"/>
              <a:t>Uploads new FSImage to the NameNode</a:t>
            </a:r>
          </a:p>
          <a:p>
            <a:pPr lvl="1" eaLnBrk="1" hangingPunct="1"/>
            <a:r>
              <a:rPr lang="en-US" altLang="en-US"/>
              <a:t>Transaction Log on NameNode is purged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8919A80-0B7A-4877-8CA9-0CAC01070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Hadoop - Why 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02E9F90-3165-4864-A847-CB9FA5833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990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/>
              <a:t>Need to process huge datasets on large clusters of computers</a:t>
            </a:r>
          </a:p>
          <a:p>
            <a:pPr eaLnBrk="1" hangingPunct="1"/>
            <a:r>
              <a:rPr lang="en-US" altLang="en-US"/>
              <a:t>Very expensive to build reliability into each application</a:t>
            </a:r>
          </a:p>
          <a:p>
            <a:pPr eaLnBrk="1" hangingPunct="1"/>
            <a:r>
              <a:rPr lang="en-US" altLang="en-US"/>
              <a:t>Nodes fail every day</a:t>
            </a:r>
          </a:p>
          <a:p>
            <a:pPr lvl="1" eaLnBrk="1" hangingPunct="1"/>
            <a:r>
              <a:rPr lang="en-US" altLang="en-US"/>
              <a:t>Failure is expected, rather than exceptional</a:t>
            </a:r>
          </a:p>
          <a:p>
            <a:pPr lvl="1" eaLnBrk="1" hangingPunct="1"/>
            <a:r>
              <a:rPr lang="en-US" altLang="en-US"/>
              <a:t>The number of nodes in a cluster is not constant</a:t>
            </a:r>
          </a:p>
          <a:p>
            <a:pPr eaLnBrk="1" hangingPunct="1"/>
            <a:r>
              <a:rPr lang="en-US" altLang="en-US"/>
              <a:t>Need a common infrastructure</a:t>
            </a:r>
          </a:p>
          <a:p>
            <a:pPr lvl="1" eaLnBrk="1" hangingPunct="1"/>
            <a:r>
              <a:rPr lang="en-US" altLang="en-US"/>
              <a:t>Efficient, reliable, easy to use</a:t>
            </a:r>
          </a:p>
          <a:p>
            <a:pPr lvl="1" eaLnBrk="1" hangingPunct="1"/>
            <a:r>
              <a:rPr lang="en-US" altLang="en-US"/>
              <a:t>Open Source, Apache Licence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6039848-8BD3-4675-B5E0-226E67721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Who uses Hadoop?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6765E0D-3D28-4214-B216-86DD6E4A1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990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/>
              <a:t>Amazon/A9</a:t>
            </a:r>
          </a:p>
          <a:p>
            <a:pPr eaLnBrk="1" hangingPunct="1"/>
            <a:r>
              <a:rPr lang="en-US" altLang="en-US"/>
              <a:t>Facebook</a:t>
            </a:r>
          </a:p>
          <a:p>
            <a:pPr eaLnBrk="1" hangingPunct="1"/>
            <a:r>
              <a:rPr lang="en-US" altLang="en-US"/>
              <a:t>Google</a:t>
            </a:r>
          </a:p>
          <a:p>
            <a:pPr eaLnBrk="1" hangingPunct="1"/>
            <a:r>
              <a:rPr lang="en-US" altLang="en-US"/>
              <a:t>New York Times</a:t>
            </a:r>
          </a:p>
          <a:p>
            <a:pPr eaLnBrk="1" hangingPunct="1"/>
            <a:r>
              <a:rPr lang="en-US" altLang="en-US"/>
              <a:t>Veoh</a:t>
            </a:r>
          </a:p>
          <a:p>
            <a:pPr eaLnBrk="1" hangingPunct="1"/>
            <a:r>
              <a:rPr lang="en-US" altLang="en-US"/>
              <a:t>Yahoo!</a:t>
            </a:r>
          </a:p>
          <a:p>
            <a:pPr eaLnBrk="1" hangingPunct="1"/>
            <a:r>
              <a:rPr lang="en-US" altLang="en-US"/>
              <a:t>…. many more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6801A99-33BC-4C74-8555-ECCC2C16A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Commodity Hardware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DB2B00F-9C8B-4706-9563-C12D2C48C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3810000"/>
            <a:ext cx="77724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Typically in 2 level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Nodes are commodity PCs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30-40 nodes/rack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Uplink from rack is 3-4 gigabit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Rack-internal is 1 gigabit</a:t>
            </a:r>
          </a:p>
        </p:txBody>
      </p:sp>
      <p:grpSp>
        <p:nvGrpSpPr>
          <p:cNvPr id="10244" name="Group 4">
            <a:extLst>
              <a:ext uri="{FF2B5EF4-FFF2-40B4-BE49-F238E27FC236}">
                <a16:creationId xmlns:a16="http://schemas.microsoft.com/office/drawing/2014/main" id="{27E838CC-1491-4C89-A6E3-926E2A8F100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914400"/>
            <a:ext cx="7239000" cy="2692400"/>
            <a:chOff x="528" y="1008"/>
            <a:chExt cx="4560" cy="1696"/>
          </a:xfrm>
        </p:grpSpPr>
        <p:pic>
          <p:nvPicPr>
            <p:cNvPr id="10245" name="Picture 5">
              <a:extLst>
                <a:ext uri="{FF2B5EF4-FFF2-40B4-BE49-F238E27FC236}">
                  <a16:creationId xmlns:a16="http://schemas.microsoft.com/office/drawing/2014/main" id="{53B84CDB-28CC-4369-8629-66313476B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008"/>
              <a:ext cx="4560" cy="1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0246" name="Text Box 6">
              <a:extLst>
                <a:ext uri="{FF2B5EF4-FFF2-40B4-BE49-F238E27FC236}">
                  <a16:creationId xmlns:a16="http://schemas.microsoft.com/office/drawing/2014/main" id="{B0CD8DF6-14FD-4A8A-BF9B-D1EC5714B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1" y="1038"/>
              <a:ext cx="1160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Osaka" pitchFamily="1" charset="-128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Osaka" pitchFamily="1" charset="-128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" charset="-128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1" charset="-128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Osaka" pitchFamily="1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Osaka" pitchFamily="1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Osaka" pitchFamily="1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Osaka" pitchFamily="1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Osaka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None/>
              </a:pPr>
              <a:r>
                <a:rPr lang="en-US" altLang="en-US" sz="1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Aggregation switch</a:t>
              </a:r>
            </a:p>
          </p:txBody>
        </p:sp>
        <p:sp>
          <p:nvSpPr>
            <p:cNvPr id="10247" name="Text Box 7">
              <a:extLst>
                <a:ext uri="{FF2B5EF4-FFF2-40B4-BE49-F238E27FC236}">
                  <a16:creationId xmlns:a16="http://schemas.microsoft.com/office/drawing/2014/main" id="{8FE70BAD-9B16-42C5-BB2A-A1F18E0B5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" y="1401"/>
              <a:ext cx="765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Osaka" pitchFamily="1" charset="-128"/>
                </a:defRPr>
              </a:lvl1pPr>
              <a:lvl2pPr marL="742950" indent="-285750" defTabSz="4572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Osaka" pitchFamily="1" charset="-128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Osaka" pitchFamily="1" charset="-128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1" charset="-128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Osaka" pitchFamily="1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Osaka" pitchFamily="1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Osaka" pitchFamily="1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Osaka" pitchFamily="1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Osaka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None/>
              </a:pPr>
              <a:r>
                <a:rPr lang="en-US" altLang="en-US" sz="1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Rack switch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C5C7A90-26B3-4A28-8AD5-9D0B27222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Goals of HDFS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2D93F27-898E-4E09-8A59-C69CBBA2D1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990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/>
              <a:t>Very Large Distributed File System</a:t>
            </a:r>
          </a:p>
          <a:p>
            <a:pPr lvl="1" eaLnBrk="1" hangingPunct="1"/>
            <a:r>
              <a:rPr lang="en-US" altLang="en-US"/>
              <a:t>10K nodes, 100 million files, 10PB</a:t>
            </a:r>
          </a:p>
          <a:p>
            <a:pPr eaLnBrk="1" hangingPunct="1"/>
            <a:r>
              <a:rPr lang="en-US" altLang="en-US"/>
              <a:t>Assumes Commodity Hardware</a:t>
            </a:r>
          </a:p>
          <a:p>
            <a:pPr lvl="1" eaLnBrk="1" hangingPunct="1"/>
            <a:r>
              <a:rPr lang="en-US" altLang="en-US"/>
              <a:t>Files are replicated to handle hardware failure</a:t>
            </a:r>
          </a:p>
          <a:p>
            <a:pPr lvl="1" eaLnBrk="1" hangingPunct="1"/>
            <a:r>
              <a:rPr lang="en-US" altLang="en-US"/>
              <a:t>Detect failures and recover from them</a:t>
            </a:r>
          </a:p>
          <a:p>
            <a:pPr eaLnBrk="1" hangingPunct="1"/>
            <a:r>
              <a:rPr lang="en-US" altLang="en-US"/>
              <a:t>Optimized for Batch Processing</a:t>
            </a:r>
          </a:p>
          <a:p>
            <a:pPr lvl="1" eaLnBrk="1" hangingPunct="1"/>
            <a:r>
              <a:rPr lang="en-US" altLang="en-US"/>
              <a:t>Data locations exposed so that computations can move to where data resides</a:t>
            </a:r>
          </a:p>
          <a:p>
            <a:pPr lvl="1" eaLnBrk="1" hangingPunct="1"/>
            <a:r>
              <a:rPr lang="en-US" altLang="en-US"/>
              <a:t>Provides very high aggregate bandwidth</a:t>
            </a:r>
          </a:p>
        </p:txBody>
      </p:sp>
      <p:pic>
        <p:nvPicPr>
          <p:cNvPr id="12292" name="Picture 3" descr="images.jpg">
            <a:extLst>
              <a:ext uri="{FF2B5EF4-FFF2-40B4-BE49-F238E27FC236}">
                <a16:creationId xmlns:a16="http://schemas.microsoft.com/office/drawing/2014/main" id="{38FD81DE-124E-4048-ACF0-45FC42C5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6" y="5289550"/>
            <a:ext cx="34194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2D2DAE5-A951-46CE-ACE2-509C49C5A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Distributed File System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E34B0D9-5DF1-4317-81A0-4CAEDF930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990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/>
              <a:t>Single Namespace for entire cluster</a:t>
            </a:r>
          </a:p>
          <a:p>
            <a:pPr eaLnBrk="1" hangingPunct="1"/>
            <a:r>
              <a:rPr lang="en-US" altLang="en-US"/>
              <a:t>Data Coherency</a:t>
            </a:r>
          </a:p>
          <a:p>
            <a:pPr lvl="1" eaLnBrk="1" hangingPunct="1"/>
            <a:r>
              <a:rPr lang="en-US" altLang="en-US"/>
              <a:t>Write-once-read-many access model</a:t>
            </a:r>
          </a:p>
          <a:p>
            <a:pPr lvl="1" eaLnBrk="1" hangingPunct="1"/>
            <a:r>
              <a:rPr lang="en-US" altLang="en-US"/>
              <a:t>Client can only append to existing files</a:t>
            </a:r>
          </a:p>
          <a:p>
            <a:pPr eaLnBrk="1" hangingPunct="1"/>
            <a:r>
              <a:rPr lang="en-US" altLang="en-US"/>
              <a:t>Files are broken up into blocks</a:t>
            </a:r>
          </a:p>
          <a:p>
            <a:pPr lvl="1" eaLnBrk="1" hangingPunct="1"/>
            <a:r>
              <a:rPr lang="en-US" altLang="en-US"/>
              <a:t>Typically 64MB block size</a:t>
            </a:r>
          </a:p>
          <a:p>
            <a:pPr lvl="1" eaLnBrk="1" hangingPunct="1"/>
            <a:r>
              <a:rPr lang="en-US" altLang="en-US"/>
              <a:t>Each block replicated on multiple DataNodes</a:t>
            </a:r>
          </a:p>
          <a:p>
            <a:pPr eaLnBrk="1" hangingPunct="1"/>
            <a:r>
              <a:rPr lang="en-US" altLang="en-US"/>
              <a:t>Intelligent Client</a:t>
            </a:r>
          </a:p>
          <a:p>
            <a:pPr lvl="1" eaLnBrk="1" hangingPunct="1"/>
            <a:r>
              <a:rPr lang="en-US" altLang="en-US"/>
              <a:t>Client can find location of blocks</a:t>
            </a:r>
          </a:p>
          <a:p>
            <a:pPr lvl="1" eaLnBrk="1" hangingPunct="1"/>
            <a:r>
              <a:rPr lang="en-US" altLang="en-US"/>
              <a:t>Client accesses data directly from DataNode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CDFE588-2581-47CB-9F28-A3A50C8A3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HDFS Architecture</a:t>
            </a:r>
          </a:p>
        </p:txBody>
      </p:sp>
      <p:pic>
        <p:nvPicPr>
          <p:cNvPr id="16387" name="Picture 3" descr="hdfsarchitecture.gif">
            <a:extLst>
              <a:ext uri="{FF2B5EF4-FFF2-40B4-BE49-F238E27FC236}">
                <a16:creationId xmlns:a16="http://schemas.microsoft.com/office/drawing/2014/main" id="{FA78C290-741D-433F-AD36-1585FECA7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6" y="1008064"/>
            <a:ext cx="7362825" cy="508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DBA8475-7E11-4995-86AF-F90C94F8E5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Functions of a NameNode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A93BD00-F9E2-49E3-A053-740A5536C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990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/>
              <a:t>Manages File System Namespace</a:t>
            </a:r>
          </a:p>
          <a:p>
            <a:pPr lvl="1" eaLnBrk="1" hangingPunct="1"/>
            <a:r>
              <a:rPr lang="en-US" altLang="en-US"/>
              <a:t>Maps a file name to a set of blocks</a:t>
            </a:r>
          </a:p>
          <a:p>
            <a:pPr lvl="1" eaLnBrk="1" hangingPunct="1"/>
            <a:r>
              <a:rPr lang="en-US" altLang="en-US"/>
              <a:t>Maps a block to the DataNodes where it resides</a:t>
            </a:r>
          </a:p>
          <a:p>
            <a:pPr eaLnBrk="1" hangingPunct="1"/>
            <a:r>
              <a:rPr lang="en-US" altLang="en-US"/>
              <a:t>Cluster Configuration Management</a:t>
            </a:r>
          </a:p>
          <a:p>
            <a:pPr eaLnBrk="1" hangingPunct="1"/>
            <a:r>
              <a:rPr lang="en-US" altLang="en-US"/>
              <a:t>Replication Engine for Blocks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671</Words>
  <Application>Microsoft Office PowerPoint</Application>
  <PresentationFormat>Widescreen</PresentationFormat>
  <Paragraphs>146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Blank Presentation</vt:lpstr>
      <vt:lpstr>Module-2</vt:lpstr>
      <vt:lpstr>Outline</vt:lpstr>
      <vt:lpstr>Hadoop - Why ?</vt:lpstr>
      <vt:lpstr>Who uses Hadoop?</vt:lpstr>
      <vt:lpstr>Commodity Hardware</vt:lpstr>
      <vt:lpstr>Goals of HDFS</vt:lpstr>
      <vt:lpstr>Distributed File System</vt:lpstr>
      <vt:lpstr>HDFS Architecture</vt:lpstr>
      <vt:lpstr>Functions of a NameNode</vt:lpstr>
      <vt:lpstr>NameNode Metadata</vt:lpstr>
      <vt:lpstr>DataNode</vt:lpstr>
      <vt:lpstr>Block Placement</vt:lpstr>
      <vt:lpstr>Heartbeats</vt:lpstr>
      <vt:lpstr>PowerPoint Presentation</vt:lpstr>
      <vt:lpstr>PowerPoint Presentation</vt:lpstr>
      <vt:lpstr>PowerPoint Presentation</vt:lpstr>
      <vt:lpstr>Replication Engine</vt:lpstr>
      <vt:lpstr>Data Correctness</vt:lpstr>
      <vt:lpstr>NameNode Failure</vt:lpstr>
      <vt:lpstr>Data Pieplining</vt:lpstr>
      <vt:lpstr>Rebalancer</vt:lpstr>
      <vt:lpstr>Secondary NameNode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Module-2</dc:title>
  <dc:creator>venus patel</dc:creator>
  <cp:lastModifiedBy>venus patel</cp:lastModifiedBy>
  <cp:revision>1</cp:revision>
  <dcterms:created xsi:type="dcterms:W3CDTF">2020-08-29T06:44:32Z</dcterms:created>
  <dcterms:modified xsi:type="dcterms:W3CDTF">2020-08-29T06:46:34Z</dcterms:modified>
</cp:coreProperties>
</file>