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Lst>
  <p:sldSz cy="6858000" cx="12192000"/>
  <p:notesSz cx="6858000" cy="9144000"/>
  <p:embeddedFontLst>
    <p:embeddedFont>
      <p:font typeface="Teko"/>
      <p:regular r:id="rId77"/>
      <p:bold r:id="rId78"/>
    </p:embeddedFont>
    <p:embeddedFont>
      <p:font typeface="Open Sans"/>
      <p:bold r:id="rId79"/>
      <p:boldItalic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81" roundtripDataSignature="AMtx7mg5DYOxwSoZnEhHMGPzxUJCTICK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OpenSans-boldItalic.fntdata"/><Relationship Id="rId81"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font" Target="fonts/Teko-regular.fntdata"/><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font" Target="fonts/OpenSans-bold.fntdata"/><Relationship Id="rId34" Type="http://schemas.openxmlformats.org/officeDocument/2006/relationships/slide" Target="slides/slide30.xml"/><Relationship Id="rId78" Type="http://schemas.openxmlformats.org/officeDocument/2006/relationships/font" Target="fonts/Teko-bold.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9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9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9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9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9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9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9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8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 name="Shape 30"/>
        <p:cNvGrpSpPr/>
        <p:nvPr/>
      </p:nvGrpSpPr>
      <p:grpSpPr>
        <a:xfrm>
          <a:off x="0" y="0"/>
          <a:ext cx="0" cy="0"/>
          <a:chOff x="0" y="0"/>
          <a:chExt cx="0" cy="0"/>
        </a:xfrm>
      </p:grpSpPr>
      <p:sp>
        <p:nvSpPr>
          <p:cNvPr id="31" name="Google Shape;31;p8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8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3" name="Google Shape;33;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8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8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8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8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8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8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8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8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8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8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8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8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9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90"/>
          <p:cNvSpPr/>
          <p:nvPr>
            <p:ph idx="2" type="pic"/>
          </p:nvPr>
        </p:nvSpPr>
        <p:spPr>
          <a:xfrm>
            <a:off x="5183188" y="987425"/>
            <a:ext cx="6172200" cy="4873625"/>
          </a:xfrm>
          <a:prstGeom prst="rect">
            <a:avLst/>
          </a:prstGeom>
          <a:noFill/>
          <a:ln>
            <a:noFill/>
          </a:ln>
        </p:spPr>
      </p:sp>
      <p:sp>
        <p:nvSpPr>
          <p:cNvPr id="68" name="Google Shape;68;p9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pn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jp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5.png"/><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8.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20.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hyperlink" Target="http://www/"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hyperlink" Target="http://www.mit.gov.in/sites/upload_files/dit/files/downloads/"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3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36.jp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34.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33.png"/><Relationship Id="rId4" Type="http://schemas.openxmlformats.org/officeDocument/2006/relationships/image" Target="../media/image1.png"/><Relationship Id="rId11" Type="http://schemas.openxmlformats.org/officeDocument/2006/relationships/image" Target="../media/image21.png"/><Relationship Id="rId10" Type="http://schemas.openxmlformats.org/officeDocument/2006/relationships/image" Target="../media/image24.png"/><Relationship Id="rId9" Type="http://schemas.openxmlformats.org/officeDocument/2006/relationships/image" Target="../media/image31.png"/><Relationship Id="rId5" Type="http://schemas.openxmlformats.org/officeDocument/2006/relationships/image" Target="../media/image19.png"/><Relationship Id="rId6" Type="http://schemas.openxmlformats.org/officeDocument/2006/relationships/image" Target="../media/image28.png"/><Relationship Id="rId7" Type="http://schemas.openxmlformats.org/officeDocument/2006/relationships/image" Target="../media/image35.png"/><Relationship Id="rId8" Type="http://schemas.openxmlformats.org/officeDocument/2006/relationships/image" Target="../media/image2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19.png"/><Relationship Id="rId4" Type="http://schemas.openxmlformats.org/officeDocument/2006/relationships/image" Target="../media/image28.png"/><Relationship Id="rId5"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0" y="0"/>
            <a:ext cx="12192000" cy="5428353"/>
          </a:xfrm>
          <a:prstGeom prst="rect">
            <a:avLst/>
          </a:prstGeom>
          <a:noFill/>
          <a:ln>
            <a:noFill/>
          </a:ln>
        </p:spPr>
      </p:pic>
      <p:sp>
        <p:nvSpPr>
          <p:cNvPr id="89" name="Google Shape;89;p1"/>
          <p:cNvSpPr txBox="1"/>
          <p:nvPr/>
        </p:nvSpPr>
        <p:spPr>
          <a:xfrm>
            <a:off x="1022699" y="5926222"/>
            <a:ext cx="6008914" cy="91316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Cyber </a:t>
            </a:r>
            <a:r>
              <a:rPr b="0" i="0" lang="en-US" sz="4400" u="none" cap="none" strike="noStrike">
                <a:solidFill>
                  <a:srgbClr val="FF0000"/>
                </a:solidFill>
                <a:latin typeface="Calibri"/>
                <a:ea typeface="Calibri"/>
                <a:cs typeface="Calibri"/>
                <a:sym typeface="Calibri"/>
              </a:rPr>
              <a:t>Crime</a:t>
            </a:r>
            <a:r>
              <a:rPr b="0" i="0" lang="en-US" sz="4400" u="none" cap="none" strike="noStrike">
                <a:solidFill>
                  <a:schemeClr val="dk1"/>
                </a:solidFill>
                <a:latin typeface="Calibri"/>
                <a:ea typeface="Calibri"/>
                <a:cs typeface="Calibri"/>
                <a:sym typeface="Calibri"/>
              </a:rPr>
              <a:t> Investigation</a:t>
            </a:r>
            <a:endParaRPr/>
          </a:p>
        </p:txBody>
      </p:sp>
      <p:sp>
        <p:nvSpPr>
          <p:cNvPr id="90" name="Google Shape;90;p1"/>
          <p:cNvSpPr txBox="1"/>
          <p:nvPr/>
        </p:nvSpPr>
        <p:spPr>
          <a:xfrm>
            <a:off x="-4140" y="4905133"/>
            <a:ext cx="12192000" cy="523220"/>
          </a:xfrm>
          <a:prstGeom prst="rect">
            <a:avLst/>
          </a:prstGeom>
          <a:solidFill>
            <a:srgbClr val="FAF4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chemeClr val="dk1"/>
                </a:solidFill>
                <a:latin typeface="Teko"/>
                <a:ea typeface="Teko"/>
                <a:cs typeface="Teko"/>
                <a:sym typeface="Teko"/>
              </a:rPr>
              <a:t>CYBER CRIME SCENE DO NOT LOGIN– CYBER CRIME SCENE DO NOT LOGIN– CYBER CRIME SCENE DO N</a:t>
            </a:r>
            <a:endParaRPr/>
          </a:p>
        </p:txBody>
      </p:sp>
      <p:sp>
        <p:nvSpPr>
          <p:cNvPr id="91" name="Google Shape;91;p1"/>
          <p:cNvSpPr txBox="1"/>
          <p:nvPr/>
        </p:nvSpPr>
        <p:spPr>
          <a:xfrm rot="184464">
            <a:off x="1117" y="843321"/>
            <a:ext cx="12192000" cy="523220"/>
          </a:xfrm>
          <a:prstGeom prst="rect">
            <a:avLst/>
          </a:prstGeom>
          <a:solidFill>
            <a:srgbClr val="FAF4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eko"/>
                <a:ea typeface="Teko"/>
                <a:cs typeface="Teko"/>
                <a:sym typeface="Teko"/>
              </a:rPr>
              <a:t>CYBER CRIME SCENE DO NOT LOGIN– CYBER CRIME SCENE DO NOT LOGIN– CYBER CRIME SCENE DO N</a:t>
            </a:r>
            <a:endParaRPr/>
          </a:p>
        </p:txBody>
      </p:sp>
      <p:sp>
        <p:nvSpPr>
          <p:cNvPr id="92" name="Google Shape;92;p1"/>
          <p:cNvSpPr txBox="1"/>
          <p:nvPr/>
        </p:nvSpPr>
        <p:spPr>
          <a:xfrm rot="-222884">
            <a:off x="-14659" y="762881"/>
            <a:ext cx="12192000" cy="523220"/>
          </a:xfrm>
          <a:prstGeom prst="rect">
            <a:avLst/>
          </a:prstGeom>
          <a:solidFill>
            <a:srgbClr val="FAF4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eko"/>
                <a:ea typeface="Teko"/>
                <a:cs typeface="Teko"/>
                <a:sym typeface="Teko"/>
              </a:rPr>
              <a:t>CYBER CRIME SCENE DO NOT LOGIN– CYBER CRIME SCENE DO NOT LOGIN– CYBER CRIME SCENE DO N</a:t>
            </a:r>
            <a:endParaRPr/>
          </a:p>
        </p:txBody>
      </p:sp>
      <p:sp>
        <p:nvSpPr>
          <p:cNvPr id="93" name="Google Shape;93;p1"/>
          <p:cNvSpPr txBox="1"/>
          <p:nvPr/>
        </p:nvSpPr>
        <p:spPr>
          <a:xfrm>
            <a:off x="-27409" y="843358"/>
            <a:ext cx="12192000" cy="523220"/>
          </a:xfrm>
          <a:prstGeom prst="rect">
            <a:avLst/>
          </a:prstGeom>
          <a:solidFill>
            <a:srgbClr val="FAF4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eko"/>
                <a:ea typeface="Teko"/>
                <a:cs typeface="Teko"/>
                <a:sym typeface="Teko"/>
              </a:rPr>
              <a:t>CYBER CRIME SCENE DO NOT LOGIN– CYBER CRIME SCENE DO NOT LOGIN– CYBER CRIME SCENE DO N</a:t>
            </a:r>
            <a:endParaRPr/>
          </a:p>
        </p:txBody>
      </p:sp>
      <p:sp>
        <p:nvSpPr>
          <p:cNvPr id="94" name="Google Shape;94;p1"/>
          <p:cNvSpPr txBox="1"/>
          <p:nvPr/>
        </p:nvSpPr>
        <p:spPr>
          <a:xfrm rot="184464">
            <a:off x="-5257" y="4808953"/>
            <a:ext cx="12192000" cy="523220"/>
          </a:xfrm>
          <a:prstGeom prst="rect">
            <a:avLst/>
          </a:prstGeom>
          <a:solidFill>
            <a:srgbClr val="FAF4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eko"/>
                <a:ea typeface="Teko"/>
                <a:cs typeface="Teko"/>
                <a:sym typeface="Teko"/>
              </a:rPr>
              <a:t>CYBER CRIME SCENE DO NOT LOGIN– CYBER CRIME SCENE DO NOT LOGIN– CYBER CRIME SCENE DO N</a:t>
            </a:r>
            <a:endParaRPr/>
          </a:p>
        </p:txBody>
      </p:sp>
      <p:sp>
        <p:nvSpPr>
          <p:cNvPr id="95" name="Google Shape;95;p1"/>
          <p:cNvSpPr txBox="1"/>
          <p:nvPr/>
        </p:nvSpPr>
        <p:spPr>
          <a:xfrm rot="-222884">
            <a:off x="-5258" y="4835445"/>
            <a:ext cx="12192000" cy="523220"/>
          </a:xfrm>
          <a:prstGeom prst="rect">
            <a:avLst/>
          </a:prstGeom>
          <a:solidFill>
            <a:srgbClr val="FAF4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eko"/>
                <a:ea typeface="Teko"/>
                <a:cs typeface="Teko"/>
                <a:sym typeface="Teko"/>
              </a:rPr>
              <a:t>CYBER CRIME SCENE DO NOT LOGIN– CYBER CRIME SCENE DO NOT LOGIN– CYBER CRIME SCENE DO N</a:t>
            </a:r>
            <a:endParaRPr/>
          </a:p>
        </p:txBody>
      </p:sp>
      <p:sp>
        <p:nvSpPr>
          <p:cNvPr id="96" name="Google Shape;96;p1"/>
          <p:cNvSpPr txBox="1"/>
          <p:nvPr/>
        </p:nvSpPr>
        <p:spPr>
          <a:xfrm>
            <a:off x="-5256" y="4782461"/>
            <a:ext cx="12192000" cy="523220"/>
          </a:xfrm>
          <a:prstGeom prst="rect">
            <a:avLst/>
          </a:prstGeom>
          <a:solidFill>
            <a:srgbClr val="FAF4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eko"/>
                <a:ea typeface="Teko"/>
                <a:cs typeface="Teko"/>
                <a:sym typeface="Teko"/>
              </a:rPr>
              <a:t>CYBER CRIME SCENE DO NOT LOGIN– CYBER CRIME SCENE DO NOT LOGIN– CYBER CRIME SCENE DO N</a:t>
            </a:r>
            <a:endParaRPr/>
          </a:p>
        </p:txBody>
      </p:sp>
      <p:sp>
        <p:nvSpPr>
          <p:cNvPr id="97" name="Google Shape;97;p1"/>
          <p:cNvSpPr txBox="1"/>
          <p:nvPr/>
        </p:nvSpPr>
        <p:spPr>
          <a:xfrm>
            <a:off x="7675791" y="5932332"/>
            <a:ext cx="332270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Calibri"/>
                <a:ea typeface="Calibri"/>
                <a:cs typeface="Calibri"/>
                <a:sym typeface="Calibri"/>
              </a:rPr>
              <a:t>By Viral Parmar</a:t>
            </a:r>
            <a:endParaRPr sz="4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Is it a </a:t>
            </a:r>
            <a:r>
              <a:rPr lang="en-US">
                <a:solidFill>
                  <a:srgbClr val="FF0000"/>
                </a:solidFill>
              </a:rPr>
              <a:t>crime</a:t>
            </a:r>
            <a:r>
              <a:rPr lang="en-US"/>
              <a:t> as per IT Act</a:t>
            </a:r>
            <a:endParaRPr/>
          </a:p>
        </p:txBody>
      </p:sp>
      <p:sp>
        <p:nvSpPr>
          <p:cNvPr id="158" name="Google Shape;158;p18"/>
          <p:cNvSpPr txBox="1"/>
          <p:nvPr/>
        </p:nvSpPr>
        <p:spPr>
          <a:xfrm>
            <a:off x="838200" y="1790090"/>
            <a:ext cx="10199914"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ITAA2008 contains explicit penal provisions for certain offences (43, 66 A to F ).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For an act to be investigated under Section 66 of the ITAA2008 as a Cyber Crime, it needs to satisfy two conditions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 has to be an act as defined under Section 43 of the ITAA2008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 should have been done by a person with dishonest or fraudulent intentions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Explanation of the words, dishonestly and fraudulently shall have the same meaning as in Section 24 and 25 of the Indian Penal Code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64" name="Google Shape;164;p19"/>
          <p:cNvSpPr txBox="1"/>
          <p:nvPr/>
        </p:nvSpPr>
        <p:spPr>
          <a:xfrm>
            <a:off x="838201" y="1936643"/>
            <a:ext cx="10515599"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Once the information reveals the commission of cognizable offence under the ITAA2008 and other acts, the IO should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Elicit the information regarding the act under report in detail; ensure that the details of the offences are captured in the complaint, in full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Indicate the nature/modus operandi of the cyber crime in detail (include the e-mail address, systems, time zones etc.)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Indicate all the details that can be identified from the complaint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IP address in case of e-mail and Internet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Profile name or user name in case of social networking abuse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Bank details/Internet banking, branch, etc., in case of online fraud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Credit card details and nature of purchase, etc., in case of card fraud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Include the time and date in the exact format the complainant mentioned or noted in any of the documentation attached with the complaint (such as e-mails)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Time zone conversion will have to be taken care during the course of investigation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Preliminary Review of the Scene of </a:t>
            </a:r>
            <a:r>
              <a:rPr lang="en-US">
                <a:solidFill>
                  <a:srgbClr val="FF0000"/>
                </a:solidFill>
              </a:rPr>
              <a:t>Offence</a:t>
            </a:r>
            <a:r>
              <a:rPr lang="en-US"/>
              <a:t> </a:t>
            </a:r>
            <a:endParaRPr/>
          </a:p>
        </p:txBody>
      </p:sp>
      <p:sp>
        <p:nvSpPr>
          <p:cNvPr id="170" name="Google Shape;170;p20"/>
          <p:cNvSpPr txBox="1"/>
          <p:nvPr/>
        </p:nvSpPr>
        <p:spPr>
          <a:xfrm>
            <a:off x="838199" y="1782395"/>
            <a:ext cx="9873343"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Typical scene of offence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Home of individuals with one or more computers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Cyber Café/Public places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Companies / organizations, with one or more computers, or vast and complicated network of systems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IO should carefully survey the scene, observe and assess the situation and decide on the steps for proceeding further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pre-investigation assessment will help the IO to understand the local situation, circumstances and technical details of the systems / network at the scene of the crime before proceeding to seize / preservation of evidences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Examples of devices that contain evidence: copiers, fax machines, routers, hubs etc., apart from the standard storage / computer devices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Such observations/preliminary review notes are included in the questionnaire that needs to be sent to FSL for expert opinion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FSL: Forensic Science Laboratory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IO should videograph / photograph and draw the network architecture sketch in ‘as is where is’ condition of the crime scene and document it in the proceedings </a:t>
            </a:r>
            <a:endParaRPr/>
          </a:p>
          <a:p>
            <a:pPr indent="0" lvl="0" marL="0" marR="0" rtl="0" algn="l">
              <a:spcBef>
                <a:spcPts val="0"/>
              </a:spcBef>
              <a:spcAft>
                <a:spcPts val="0"/>
              </a:spcAft>
              <a:buNone/>
            </a:pPr>
            <a:r>
              <a:t/>
            </a:r>
            <a:endParaRPr b="0" i="0" sz="1800" u="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i="0" sz="1800" u="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76" name="Google Shape;176;p21"/>
          <p:cNvSpPr txBox="1"/>
          <p:nvPr/>
        </p:nvSpPr>
        <p:spPr>
          <a:xfrm>
            <a:off x="753447" y="1847972"/>
            <a:ext cx="10515599"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Two steps: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Evaluating the Scene of Offence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Preliminary Interviews at the Scene of Offence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Evaluating the Scene of Offence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After identifying the scene of offence, IO should secure it and, take note of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every individual physically present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their role at the time of securing the scene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IO should identify all the potential evidences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include conventional physical evidences like the manuals, user guides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passwords on slips, bank account numbers etc.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Note the position of the various equipment and items at the scene of offence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Example: a mouse on the left hand side of the desktop possibly indicates the person operating the computer is a left-handed user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82" name="Google Shape;182;p22"/>
          <p:cNvSpPr txBox="1"/>
          <p:nvPr/>
        </p:nvSpPr>
        <p:spPr>
          <a:xfrm>
            <a:off x="838200" y="1779687"/>
            <a:ext cx="10515600"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Potentially perishable evidence is to be identified and all the precautions are put in place for its preservation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the time of review, disturbing or altering the condition of electronic evidences should be avoided.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If the systems are OFF, they should not be turned ON for the inspection. If ON, leave them ON.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If systems are ON at the scene of offence, IO should take appropriate steps to photograph it, plan for the seizure of the evidences at the earliest and document it.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IO should make note of the attached network cables and power lines to the systems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make a note of all the network connections, modems, telephone lines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mark them both at (i) the equipment connection end (ii) from the source in the walls </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Preliminary Interviews at the Scene of Offence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Some interview questions are: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What steps were taken to contain the issue? (along with list of all suspected names, address, etc.)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Were there any logs (system access, etc.) present that cover the issue? Are there any suspicious entries present in them?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Did anyone use the system after the issue occurred?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Did you observe any similar instance before?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Were there any alarms that were set off by the firewall/IDS/network security devices?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88" name="Google Shape;188;p23"/>
          <p:cNvSpPr txBox="1"/>
          <p:nvPr/>
        </p:nvSpPr>
        <p:spPr>
          <a:xfrm>
            <a:off x="838201" y="1225689"/>
            <a:ext cx="10515599"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Please give a detailed documentation on the set of commands or processes run on the affected system or on the network after the issue occurred. (Request a letter of confirmation from complaint)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Do they have similar systems in any of the branch/other offices?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Whether log register of the Internet users/other users is maintained?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Are there any questions about the issue that have not been answered?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What are the further plans for analysis of the issue?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IO’s actions: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Identify the complainant / owner(s) of the various devices and obtain the access details, usernames, service providers’ details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Ensure that these persons are available along with the search and seizure team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Gather information as provided in the questionnaire on all the security systems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Encryption policies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off-site data storage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data center and disaster recovery policies of the organization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back-up plans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Identify the list of the people who can identify the network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 schematic diagram of the network will be useful to be prepared during the interviews.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Pre-Investigation Technical </a:t>
            </a:r>
            <a:r>
              <a:rPr lang="en-US">
                <a:solidFill>
                  <a:srgbClr val="FF0000"/>
                </a:solidFill>
              </a:rPr>
              <a:t>Assessment </a:t>
            </a:r>
            <a:endParaRPr/>
          </a:p>
        </p:txBody>
      </p:sp>
      <p:sp>
        <p:nvSpPr>
          <p:cNvPr id="194" name="Google Shape;194;p24"/>
          <p:cNvSpPr txBox="1"/>
          <p:nvPr/>
        </p:nvSpPr>
        <p:spPr>
          <a:xfrm>
            <a:off x="838200" y="1690688"/>
            <a:ext cx="10515599"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Scene of Offence: Home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Identify the type of connection (Wi-Fi/Ethernet)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How many computer systems are used for Internet connection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Location and details of persons with access to systems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Details about the removable storage media (including external hard disk) used/owned by the user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Details about the network topology and architecture (client-server), if any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Details about other computer peripherals (printer/scanner/modem, etc.)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Issuance of Preservation </a:t>
            </a:r>
            <a:r>
              <a:rPr lang="en-US">
                <a:solidFill>
                  <a:srgbClr val="FF0000"/>
                </a:solidFill>
              </a:rPr>
              <a:t>Notice </a:t>
            </a:r>
            <a:endParaRPr/>
          </a:p>
        </p:txBody>
      </p:sp>
      <p:sp>
        <p:nvSpPr>
          <p:cNvPr id="200" name="Google Shape;200;p25"/>
          <p:cNvSpPr txBox="1"/>
          <p:nvPr/>
        </p:nvSpPr>
        <p:spPr>
          <a:xfrm>
            <a:off x="838200" y="1690688"/>
            <a:ext cx="997598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IO should come out with issues to be complied immediately by issuing specific do’s and don’ts to the complainant/company/agency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e.g. stopping the access, taking backups, preserving log information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Issue</a:t>
            </a:r>
            <a:r>
              <a:rPr lang="en-US" sz="1800">
                <a:solidFill>
                  <a:schemeClr val="dk1"/>
                </a:solidFill>
                <a:latin typeface="Calibri"/>
                <a:ea typeface="Calibri"/>
                <a:cs typeface="Calibri"/>
                <a:sym typeface="Calibri"/>
              </a:rPr>
              <a:t>: continuing access to the e-mail by the accused can enable him to delete the mails which are incriminating in nature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 preservation notice needs to be sent to all affected parties to make sure that they do not delete any data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Containment of the incident / </a:t>
            </a:r>
            <a:r>
              <a:rPr lang="en-US">
                <a:solidFill>
                  <a:srgbClr val="FF0000"/>
                </a:solidFill>
              </a:rPr>
              <a:t>Offence </a:t>
            </a:r>
            <a:endParaRPr>
              <a:solidFill>
                <a:srgbClr val="FF0000"/>
              </a:solidFill>
            </a:endParaRPr>
          </a:p>
        </p:txBody>
      </p:sp>
      <p:sp>
        <p:nvSpPr>
          <p:cNvPr id="206" name="Google Shape;206;p26"/>
          <p:cNvSpPr txBox="1"/>
          <p:nvPr/>
        </p:nvSpPr>
        <p:spPr>
          <a:xfrm>
            <a:off x="755780" y="1603216"/>
            <a:ext cx="10598020"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Incident containment refers to the determination of the nature and scope of the incident and then minimizing the damage, if any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Containment steps: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Having more rules on the firewalls to block access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Taking the affected machines off the network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Disabling user access controls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Reasons: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 is embarrassing if any additional incidents occurs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 is possible that the issue that is reported to the agencies may be one of incident out of a series of incidents which are part of an ongoing crime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Some criminal links in the chain of the original incident may still be active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 case of financial frauds, the IO should immediately contact the concerned branches of the banks to freeze the beneficiary/suspect/accused person’s bank accounts in case of fraudulent money transfers.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IO should request the Service Providers to block/remove and at the same time preserve the access details of the fake/defamatory profiles in social networking/community Web sites.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IO should also notify the Service Providers to preserve the access details of the defamatory/obscene contents.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12" name="Google Shape;212;p27"/>
          <p:cNvSpPr txBox="1"/>
          <p:nvPr/>
        </p:nvSpPr>
        <p:spPr>
          <a:xfrm>
            <a:off x="838200" y="1690688"/>
            <a:ext cx="10515600"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If restoration is immediately required: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If the targeted system is to be restored by the affected party immediately for commercial reasons or in public interest, the IO should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Obtain the services of technical personnel from the Cyber Forensics divisions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Obtain the image copy of the affected system and permit restoration of the system after that.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These actions need to be documented with enough justification and should be used under rarest of the rare circumstances.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Normally, the restoration is done after the seizure of the evidences and not at the immediate stage of the reporting of the crime.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nvSpPr>
        <p:spPr>
          <a:xfrm>
            <a:off x="415638" y="3048347"/>
            <a:ext cx="12028227" cy="40318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Bookman Old Style"/>
                <a:ea typeface="Bookman Old Style"/>
                <a:cs typeface="Bookman Old Style"/>
                <a:sym typeface="Bookman Old Style"/>
              </a:rPr>
              <a:t>Viral Parmar</a:t>
            </a:r>
            <a:endParaRPr sz="28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US" sz="2400">
                <a:solidFill>
                  <a:schemeClr val="dk1"/>
                </a:solidFill>
                <a:latin typeface="Bookman Old Style"/>
                <a:ea typeface="Bookman Old Style"/>
                <a:cs typeface="Bookman Old Style"/>
                <a:sym typeface="Bookman Old Style"/>
              </a:rPr>
              <a:t>ComExpo Cyber Security Foundation </a:t>
            </a:r>
            <a:endParaRPr sz="24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US" sz="2400">
                <a:solidFill>
                  <a:schemeClr val="dk1"/>
                </a:solidFill>
                <a:latin typeface="Bookman Old Style"/>
                <a:ea typeface="Bookman Old Style"/>
                <a:cs typeface="Bookman Old Style"/>
                <a:sym typeface="Bookman Old Style"/>
              </a:rPr>
              <a:t>Cyber Security Researcher</a:t>
            </a:r>
            <a:endParaRPr/>
          </a:p>
          <a:p>
            <a:pPr indent="0" lvl="0" marL="0" marR="0" rtl="0" algn="l">
              <a:spcBef>
                <a:spcPts val="0"/>
              </a:spcBef>
              <a:spcAft>
                <a:spcPts val="0"/>
              </a:spcAft>
              <a:buNone/>
            </a:pPr>
            <a:r>
              <a:rPr lang="en-US" sz="2400">
                <a:solidFill>
                  <a:schemeClr val="dk1"/>
                </a:solidFill>
                <a:latin typeface="Bookman Old Style"/>
                <a:ea typeface="Bookman Old Style"/>
                <a:cs typeface="Bookman Old Style"/>
                <a:sym typeface="Bookman Old Style"/>
              </a:rPr>
              <a:t>Mozilla Reps, Mozilla Foundation</a:t>
            </a:r>
            <a:endParaRPr/>
          </a:p>
          <a:p>
            <a:pPr indent="0" lvl="0" marL="0" marR="0" rtl="0" algn="l">
              <a:spcBef>
                <a:spcPts val="0"/>
              </a:spcBef>
              <a:spcAft>
                <a:spcPts val="0"/>
              </a:spcAft>
              <a:buNone/>
            </a:pPr>
            <a:r>
              <a:rPr lang="en-US" sz="2400">
                <a:solidFill>
                  <a:schemeClr val="dk1"/>
                </a:solidFill>
                <a:latin typeface="Bookman Old Style"/>
                <a:ea typeface="Bookman Old Style"/>
                <a:cs typeface="Bookman Old Style"/>
                <a:sym typeface="Bookman Old Style"/>
              </a:rPr>
              <a:t>Given 700+ session all over the world</a:t>
            </a:r>
            <a:endParaRPr/>
          </a:p>
          <a:p>
            <a:pPr indent="0" lvl="0" marL="0" marR="0" rtl="0" algn="l">
              <a:spcBef>
                <a:spcPts val="0"/>
              </a:spcBef>
              <a:spcAft>
                <a:spcPts val="0"/>
              </a:spcAft>
              <a:buNone/>
            </a:pPr>
            <a:r>
              <a:rPr lang="en-US" sz="2400">
                <a:solidFill>
                  <a:schemeClr val="dk1"/>
                </a:solidFill>
                <a:latin typeface="Bookman Old Style"/>
                <a:ea typeface="Bookman Old Style"/>
                <a:cs typeface="Bookman Old Style"/>
                <a:sym typeface="Bookman Old Style"/>
              </a:rPr>
              <a:t>Solved 500+case of cyber crime and aware more then</a:t>
            </a:r>
            <a:endParaRPr/>
          </a:p>
          <a:p>
            <a:pPr indent="0" lvl="0" marL="0" marR="0" rtl="0" algn="l">
              <a:spcBef>
                <a:spcPts val="0"/>
              </a:spcBef>
              <a:spcAft>
                <a:spcPts val="0"/>
              </a:spcAft>
              <a:buNone/>
            </a:pPr>
            <a:r>
              <a:rPr lang="en-US" sz="2400">
                <a:solidFill>
                  <a:schemeClr val="dk1"/>
                </a:solidFill>
                <a:latin typeface="Bookman Old Style"/>
                <a:ea typeface="Bookman Old Style"/>
                <a:cs typeface="Bookman Old Style"/>
                <a:sym typeface="Bookman Old Style"/>
              </a:rPr>
              <a:t>10 lakh people about privacy and security</a:t>
            </a:r>
            <a:endParaRPr/>
          </a:p>
          <a:p>
            <a:pPr indent="0" lvl="0" marL="0" marR="0" rtl="0" algn="l">
              <a:spcBef>
                <a:spcPts val="0"/>
              </a:spcBef>
              <a:spcAft>
                <a:spcPts val="0"/>
              </a:spcAft>
              <a:buNone/>
            </a:pPr>
            <a:r>
              <a:rPr lang="en-US" sz="2400">
                <a:solidFill>
                  <a:schemeClr val="dk1"/>
                </a:solidFill>
                <a:latin typeface="Bookman Old Style"/>
                <a:ea typeface="Bookman Old Style"/>
                <a:cs typeface="Bookman Old Style"/>
                <a:sym typeface="Bookman Old Style"/>
              </a:rPr>
              <a:t>Motto: </a:t>
            </a:r>
            <a:r>
              <a:rPr lang="en-US" sz="2400">
                <a:solidFill>
                  <a:srgbClr val="FF0000"/>
                </a:solidFill>
                <a:latin typeface="Bookman Old Style"/>
                <a:ea typeface="Bookman Old Style"/>
                <a:cs typeface="Bookman Old Style"/>
                <a:sym typeface="Bookman Old Style"/>
              </a:rPr>
              <a:t>Know hAckiNG, but no HaCKing.</a:t>
            </a:r>
            <a:endParaRPr/>
          </a:p>
          <a:p>
            <a:pPr indent="0" lvl="0" marL="0" marR="0" rtl="0" algn="l">
              <a:spcBef>
                <a:spcPts val="0"/>
              </a:spcBef>
              <a:spcAft>
                <a:spcPts val="0"/>
              </a:spcAft>
              <a:buNone/>
            </a:pPr>
            <a:r>
              <a:t/>
            </a:r>
            <a:endParaRPr sz="28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800">
              <a:solidFill>
                <a:schemeClr val="dk1"/>
              </a:solidFill>
              <a:latin typeface="Bookman Old Style"/>
              <a:ea typeface="Bookman Old Style"/>
              <a:cs typeface="Bookman Old Style"/>
              <a:sym typeface="Bookman Old Style"/>
            </a:endParaRPr>
          </a:p>
        </p:txBody>
      </p:sp>
      <p:sp>
        <p:nvSpPr>
          <p:cNvPr id="103" name="Google Shape;103;p2"/>
          <p:cNvSpPr/>
          <p:nvPr/>
        </p:nvSpPr>
        <p:spPr>
          <a:xfrm>
            <a:off x="415638" y="2586682"/>
            <a:ext cx="248510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@viralparmarhack</a:t>
            </a:r>
            <a:endParaRPr sz="2400">
              <a:solidFill>
                <a:schemeClr val="dk1"/>
              </a:solidFill>
              <a:latin typeface="Calibri"/>
              <a:ea typeface="Calibri"/>
              <a:cs typeface="Calibri"/>
              <a:sym typeface="Calibri"/>
            </a:endParaRPr>
          </a:p>
        </p:txBody>
      </p:sp>
      <p:pic>
        <p:nvPicPr>
          <p:cNvPr id="104" name="Google Shape;104;p2"/>
          <p:cNvPicPr preferRelativeResize="0"/>
          <p:nvPr/>
        </p:nvPicPr>
        <p:blipFill rotWithShape="1">
          <a:blip r:embed="rId3">
            <a:alphaModFix/>
          </a:blip>
          <a:srcRect b="0" l="0" r="0" t="0"/>
          <a:stretch/>
        </p:blipFill>
        <p:spPr>
          <a:xfrm>
            <a:off x="7668490" y="1164744"/>
            <a:ext cx="3685310" cy="3767206"/>
          </a:xfrm>
          <a:prstGeom prst="rect">
            <a:avLst/>
          </a:prstGeom>
          <a:noFill/>
          <a:ln>
            <a:noFill/>
          </a:ln>
        </p:spPr>
      </p:pic>
      <p:sp>
        <p:nvSpPr>
          <p:cNvPr id="105" name="Google Shape;10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Who Am I</a:t>
            </a:r>
            <a:endParaRPr b="1"/>
          </a:p>
        </p:txBody>
      </p:sp>
      <p:pic>
        <p:nvPicPr>
          <p:cNvPr id="106" name="Google Shape;106;p2"/>
          <p:cNvPicPr preferRelativeResize="0"/>
          <p:nvPr/>
        </p:nvPicPr>
        <p:blipFill rotWithShape="1">
          <a:blip r:embed="rId4">
            <a:alphaModFix/>
          </a:blip>
          <a:srcRect b="0" l="0" r="0" t="0"/>
          <a:stretch/>
        </p:blipFill>
        <p:spPr>
          <a:xfrm>
            <a:off x="8321787" y="5022463"/>
            <a:ext cx="3454575" cy="1835537"/>
          </a:xfrm>
          <a:prstGeom prst="rect">
            <a:avLst/>
          </a:prstGeom>
          <a:noFill/>
          <a:ln>
            <a:noFill/>
          </a:ln>
        </p:spPr>
      </p:pic>
      <p:pic>
        <p:nvPicPr>
          <p:cNvPr id="107" name="Google Shape;107;p2"/>
          <p:cNvPicPr preferRelativeResize="0"/>
          <p:nvPr/>
        </p:nvPicPr>
        <p:blipFill rotWithShape="1">
          <a:blip r:embed="rId5">
            <a:alphaModFix/>
          </a:blip>
          <a:srcRect b="0" l="0" r="0" t="0"/>
          <a:stretch/>
        </p:blipFill>
        <p:spPr>
          <a:xfrm>
            <a:off x="415638" y="291600"/>
            <a:ext cx="3035739" cy="181494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Digital </a:t>
            </a:r>
            <a:r>
              <a:rPr lang="en-US">
                <a:solidFill>
                  <a:srgbClr val="FF0000"/>
                </a:solidFill>
              </a:rPr>
              <a:t>Evidence</a:t>
            </a:r>
            <a:endParaRPr>
              <a:solidFill>
                <a:srgbClr val="FF0000"/>
              </a:solidFill>
            </a:endParaRPr>
          </a:p>
        </p:txBody>
      </p:sp>
      <p:sp>
        <p:nvSpPr>
          <p:cNvPr id="218" name="Google Shape;218;p28"/>
          <p:cNvSpPr/>
          <p:nvPr/>
        </p:nvSpPr>
        <p:spPr>
          <a:xfrm>
            <a:off x="1821319" y="1248582"/>
            <a:ext cx="8831813" cy="560941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229">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p:nvPr/>
        </p:nvSpPr>
        <p:spPr>
          <a:xfrm>
            <a:off x="1650263" y="1005942"/>
            <a:ext cx="8927681" cy="992529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229">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p:nvPr/>
        </p:nvSpPr>
        <p:spPr>
          <a:xfrm>
            <a:off x="2377627" y="-5914405"/>
            <a:ext cx="7763899" cy="1015389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229">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p:nvPr/>
        </p:nvSpPr>
        <p:spPr>
          <a:xfrm>
            <a:off x="2621376" y="901262"/>
            <a:ext cx="6680668" cy="57027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229">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Importance of SOPs in the </a:t>
            </a:r>
            <a:r>
              <a:rPr lang="en-US">
                <a:solidFill>
                  <a:srgbClr val="FF0000"/>
                </a:solidFill>
              </a:rPr>
              <a:t>Investigation </a:t>
            </a:r>
            <a:endParaRPr>
              <a:solidFill>
                <a:srgbClr val="FF0000"/>
              </a:solidFill>
            </a:endParaRPr>
          </a:p>
        </p:txBody>
      </p:sp>
      <p:sp>
        <p:nvSpPr>
          <p:cNvPr id="239" name="Google Shape;239;p32"/>
          <p:cNvSpPr txBox="1"/>
          <p:nvPr/>
        </p:nvSpPr>
        <p:spPr>
          <a:xfrm>
            <a:off x="838200" y="1201245"/>
            <a:ext cx="11076992" cy="64633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SOP: Standard Operating Procedures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Guide us to develop every process in the investigation right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Includes securing the scene and identifying media to be collected, etc.,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Guidance till charge-sheet is filed and evidence is adduced in the court of law</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Investigations in an automated environment requires standard methods and procedures for the following main reasons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Evidence has to be gathered in a way that will be accepted by a court of law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Easier if standard procedures are formulated and followed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Will facilitate the exchange of evidences in cases having interdepartmental and international ramifications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Care must be taken to avoid anything which might corrupt the data or cause any other form of damage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 of standard methods and procedures minimizes this risk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thorough understanding of technology and its documentation is required to explain the causes/ effects later on in a court of law in case of data damage during collection.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Maintaining chain of custody is important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poorly written policies, lack of an established incident response plan, incident response training are damaging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primary reasons for improper evidence collection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3"/>
          <p:cNvSpPr/>
          <p:nvPr/>
        </p:nvSpPr>
        <p:spPr>
          <a:xfrm>
            <a:off x="3368350" y="177282"/>
            <a:ext cx="5131837" cy="650343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229">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Crime Scene </a:t>
            </a:r>
            <a:r>
              <a:rPr lang="en-US">
                <a:solidFill>
                  <a:srgbClr val="FF0000"/>
                </a:solidFill>
              </a:rPr>
              <a:t>Investigation</a:t>
            </a:r>
            <a:r>
              <a:rPr lang="en-US"/>
              <a:t>: Search and Seizure </a:t>
            </a:r>
            <a:endParaRPr/>
          </a:p>
        </p:txBody>
      </p:sp>
      <p:sp>
        <p:nvSpPr>
          <p:cNvPr id="250" name="Google Shape;250;p34"/>
          <p:cNvSpPr txBox="1"/>
          <p:nvPr/>
        </p:nvSpPr>
        <p:spPr>
          <a:xfrm>
            <a:off x="838199" y="1759264"/>
            <a:ext cx="9780037"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Steps in Crime Scene Investigation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Panchanama (Seizure Memo) and Seizure Proceedings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sequences of steps for digital crime scene investigations are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Identifying and securing the crime scene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Documentation of the scene of offence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Collection of evidence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Procedure for gathering evidences from Switched-off Systems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Procedure for gathering evidence from live systems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Forensic duplication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Conducting interviews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Labelling and documenting of the evidence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Packaging and transportation of the evidences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5"/>
          <p:cNvPicPr preferRelativeResize="0"/>
          <p:nvPr/>
        </p:nvPicPr>
        <p:blipFill rotWithShape="1">
          <a:blip r:embed="rId3">
            <a:alphaModFix/>
          </a:blip>
          <a:srcRect b="47766" l="0" r="0" t="0"/>
          <a:stretch/>
        </p:blipFill>
        <p:spPr>
          <a:xfrm>
            <a:off x="361171" y="2638755"/>
            <a:ext cx="6057123" cy="4218457"/>
          </a:xfrm>
          <a:prstGeom prst="rect">
            <a:avLst/>
          </a:prstGeom>
          <a:noFill/>
          <a:ln>
            <a:noFill/>
          </a:ln>
        </p:spPr>
      </p:pic>
      <p:sp>
        <p:nvSpPr>
          <p:cNvPr id="256" name="Google Shape;256;p35"/>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Panchanama </a:t>
            </a:r>
            <a:endParaRPr/>
          </a:p>
        </p:txBody>
      </p:sp>
      <p:sp>
        <p:nvSpPr>
          <p:cNvPr id="257" name="Google Shape;257;p35"/>
          <p:cNvSpPr txBox="1"/>
          <p:nvPr/>
        </p:nvSpPr>
        <p:spPr>
          <a:xfrm>
            <a:off x="838200" y="1325563"/>
            <a:ext cx="10311882"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Also known as ‘seizure memo’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Form filled wherever some material is seized by a forensic investigator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Investigating Officer has to take additional care while conducting panchanama and seizure of digital evidences keeping in mind the nature of digital evidences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58" name="Google Shape;258;p35"/>
          <p:cNvPicPr preferRelativeResize="0"/>
          <p:nvPr/>
        </p:nvPicPr>
        <p:blipFill rotWithShape="1">
          <a:blip r:embed="rId3">
            <a:alphaModFix/>
          </a:blip>
          <a:srcRect b="0" l="0" r="0" t="58356"/>
          <a:stretch/>
        </p:blipFill>
        <p:spPr>
          <a:xfrm>
            <a:off x="5994141" y="3326622"/>
            <a:ext cx="6158270" cy="341941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Conducting </a:t>
            </a:r>
            <a:r>
              <a:rPr lang="en-US">
                <a:solidFill>
                  <a:srgbClr val="FF0000"/>
                </a:solidFill>
              </a:rPr>
              <a:t>Interviews </a:t>
            </a:r>
            <a:endParaRPr/>
          </a:p>
        </p:txBody>
      </p:sp>
      <p:sp>
        <p:nvSpPr>
          <p:cNvPr id="264" name="Google Shape;264;p36"/>
          <p:cNvSpPr txBox="1"/>
          <p:nvPr/>
        </p:nvSpPr>
        <p:spPr>
          <a:xfrm>
            <a:off x="838200" y="1690688"/>
            <a:ext cx="10024533"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Investigative Questions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When did the incident first come to his (complainant) notice?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How it was established that action in question has been performed by any outsider or some user has performed in excess of his privileges provided?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What are the foreseen damages?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Who could be the potential intruder (Prime Suspect)?</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What is the main reason of such doubt?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What could be the major impact on the business?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What are the major Systems which are required to run the critical functions of the business?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What actions have been taken to identify, collect, preserve, or analyze the data and the devices involved?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Have the evidences been collected by a trained person?  </a:t>
            </a: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Seizure</a:t>
            </a:r>
            <a:r>
              <a:rPr lang="en-US"/>
              <a:t> Proceedings </a:t>
            </a:r>
            <a:endParaRPr/>
          </a:p>
        </p:txBody>
      </p:sp>
      <p:sp>
        <p:nvSpPr>
          <p:cNvPr id="270" name="Google Shape;270;p37"/>
          <p:cNvSpPr txBox="1"/>
          <p:nvPr/>
        </p:nvSpPr>
        <p:spPr>
          <a:xfrm>
            <a:off x="838199" y="1728535"/>
            <a:ext cx="10515599"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Guidelines: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One of the technical people from the responder side along with two independent witnesses is part of the search and seizure proceedings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Identify the equipment correctly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Guide the IO and witnesses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Please refer to the notes made during the pre-investigation assessment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Cross verifying and correctly documenting the technical information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Equipment, networks and other communication equipment at the scene of crime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Time Zone/SystemTime has to be noted carefully in the panchanama, from the systems that are in ‘switched on’ condition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Devices should not be switched on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Serial number is to be allotted for each device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Should be duly noted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Panchanama, Chain of Custody and Digital Evidence Collection forms.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Each device is to be photographed before starting of the investigation process at their original place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Cubicle number or name room soundings etc.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Photograph the Hard Disk Drive or any other internal part along with the system, once removed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sz="6000"/>
              <a:t>What is Cyber </a:t>
            </a:r>
            <a:r>
              <a:rPr lang="en-US" sz="6000">
                <a:solidFill>
                  <a:srgbClr val="FF0000"/>
                </a:solidFill>
              </a:rPr>
              <a:t>Crime?</a:t>
            </a:r>
            <a:endParaRPr/>
          </a:p>
        </p:txBody>
      </p:sp>
      <p:sp>
        <p:nvSpPr>
          <p:cNvPr id="113" name="Google Shape;113;p11"/>
          <p:cNvSpPr/>
          <p:nvPr/>
        </p:nvSpPr>
        <p:spPr>
          <a:xfrm>
            <a:off x="498764" y="1417638"/>
            <a:ext cx="11083636"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Creates high Impact: Impact is severe and may be for long term</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Targeted Cyber crime </a:t>
            </a:r>
            <a:endParaRPr/>
          </a:p>
          <a:p>
            <a:pPr indent="-279400" lvl="0" marL="45720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Computer as a tool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Stolen data, piracy , online hacking , bank fraud, website hacking </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Mobile as a tool - Storage device for digital evidence, (sms)hing, threat, sexual harassment, free calls(VOIP), mobile theft cloning</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Any electronic device </a:t>
            </a:r>
            <a:endParaRPr/>
          </a:p>
        </p:txBody>
      </p:sp>
      <p:pic>
        <p:nvPicPr>
          <p:cNvPr id="114" name="Google Shape;114;p11"/>
          <p:cNvPicPr preferRelativeResize="0"/>
          <p:nvPr/>
        </p:nvPicPr>
        <p:blipFill rotWithShape="1">
          <a:blip r:embed="rId3">
            <a:alphaModFix/>
          </a:blip>
          <a:srcRect b="0" l="0" r="0" t="0"/>
          <a:stretch/>
        </p:blipFill>
        <p:spPr>
          <a:xfrm>
            <a:off x="9582539" y="86547"/>
            <a:ext cx="2609461" cy="55715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76" name="Google Shape;276;p38"/>
          <p:cNvSpPr txBox="1"/>
          <p:nvPr/>
        </p:nvSpPr>
        <p:spPr>
          <a:xfrm>
            <a:off x="838200" y="1690688"/>
            <a:ext cx="10515599"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Paste the serial number with Crime number/section of law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Note all the information about the system and data in the panchanama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Includes searching and seizing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Brief the witnesses regarding the tools used to perform search and seizure of the digital evidence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Panchas (witnesses) must have some knowledge and ability to identify various digital devices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Document the Chain of Custody and Digital Evidence Collection forms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Make sure all the details mentioned in the forms are completely filled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Chain of </a:t>
            </a:r>
            <a:r>
              <a:rPr lang="en-US">
                <a:solidFill>
                  <a:srgbClr val="FF0000"/>
                </a:solidFill>
              </a:rPr>
              <a:t>custody </a:t>
            </a:r>
            <a:endParaRPr/>
          </a:p>
        </p:txBody>
      </p:sp>
      <p:sp>
        <p:nvSpPr>
          <p:cNvPr id="282" name="Google Shape;282;p39"/>
          <p:cNvSpPr txBox="1"/>
          <p:nvPr/>
        </p:nvSpPr>
        <p:spPr>
          <a:xfrm>
            <a:off x="838200" y="1857948"/>
            <a:ext cx="105918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Chain of custody refers to the documentation that shows the people who have been entrusted with the evidence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People who have seized the equipment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People in charge of transferring the evidence from the crime scene to the forensic labs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People in charge of analysing the evidence etc.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40"/>
          <p:cNvPicPr preferRelativeResize="0"/>
          <p:nvPr/>
        </p:nvPicPr>
        <p:blipFill rotWithShape="1">
          <a:blip r:embed="rId3">
            <a:alphaModFix/>
          </a:blip>
          <a:srcRect b="0" l="0" r="0" t="0"/>
          <a:stretch/>
        </p:blipFill>
        <p:spPr>
          <a:xfrm>
            <a:off x="1765360" y="0"/>
            <a:ext cx="8810569" cy="6858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Guidelines for collecting </a:t>
            </a:r>
            <a:r>
              <a:rPr lang="en-US">
                <a:solidFill>
                  <a:srgbClr val="FF0000"/>
                </a:solidFill>
              </a:rPr>
              <a:t>evidence </a:t>
            </a:r>
            <a:endParaRPr/>
          </a:p>
        </p:txBody>
      </p:sp>
      <p:sp>
        <p:nvSpPr>
          <p:cNvPr id="293" name="Google Shape;293;p41"/>
          <p:cNvSpPr txBox="1"/>
          <p:nvPr/>
        </p:nvSpPr>
        <p:spPr>
          <a:xfrm>
            <a:off x="838200" y="1589094"/>
            <a:ext cx="9852378" cy="313932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Physically inspect the storage medium — take photographs and systematically record observations.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Guard against hazards like theft and mechanical failure.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 good physical security and data encryption.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House multiple copies in different locations.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Protect digital magnetic media from external electric and magnetic fields. Ensure protection of digital media particularly optical media from scratches.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Account for all people with physical or electronic access to the data.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Keep the number of people involved in collecting and handling the devices and data to a minimum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Always accompany evidence with their chain-of-custody forms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Give the evidence positive identification at all times that is legible and written with permanent ink.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99" name="Google Shape;299;p42"/>
          <p:cNvSpPr txBox="1"/>
          <p:nvPr/>
        </p:nvSpPr>
        <p:spPr>
          <a:xfrm>
            <a:off x="838200" y="365125"/>
            <a:ext cx="10515600"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Establishing the integrity of the seized evidence through forensically proven procedure by a technically trained investigating officer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or with the help of a technical expert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will enhance the quality of the evidence when the case is taken forward for prosecution.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integrity of the evidence available on a digital media can be established by using a process called as “Hashing”.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Establish a baseline of contents for authentication and proof of integrity by calculating hash value for the contents.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An identical hash value of the original evidence seized under panchanama and, the forensically imaged copy,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Helps the IO to prove the integrity of the evidence.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Hashing program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produces a fixed length large value (ranging from 80 – 240 bits)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Represents the digital data on the seized media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Any changes made to the original evidence will result in the change of the hash value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Hashing is applying a mathematical algorithm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 file/disk/storage media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Produce a value that is unique like fingerprint to that file/disk/dataset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Any changes that will be made in the file/dataset will in turn change/alter the hash value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Hash value is usually alphanumeric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3"/>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Forensic </a:t>
            </a:r>
            <a:r>
              <a:rPr lang="en-US">
                <a:solidFill>
                  <a:srgbClr val="FF0000"/>
                </a:solidFill>
              </a:rPr>
              <a:t>Collection</a:t>
            </a:r>
            <a:r>
              <a:rPr lang="en-US"/>
              <a:t> of Digital Media </a:t>
            </a:r>
            <a:endParaRPr/>
          </a:p>
        </p:txBody>
      </p:sp>
      <p:sp>
        <p:nvSpPr>
          <p:cNvPr id="305" name="Google Shape;305;p43"/>
          <p:cNvSpPr txBox="1"/>
          <p:nvPr/>
        </p:nvSpPr>
        <p:spPr>
          <a:xfrm>
            <a:off x="881944" y="1270195"/>
            <a:ext cx="10428111"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Identifying/Seizing of the devices needs to be forensically imaged for analysis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Pre-investigation assessment must be complete and accurate before commencing the Crime Scene Investigation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Be ready to identify all the relevant parties and equipment at the scene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If the person at the scene of crime is not able to tell if the device is relevant for investigation, seize it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Documentation tools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Pen and paper for notes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Stick-on labels etc.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Disassembly and removal tools in a variety of nonmagnetic sizes and types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Screwdrivers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Wire cutters etc.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Packaging and transporting supplies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Bubble wraps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Sturdy boxes etc.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Other miscellaneous items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Gloves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Magnifying glass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Small flashlight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311" name="Google Shape;311;p44"/>
          <p:cNvPicPr preferRelativeResize="0"/>
          <p:nvPr/>
        </p:nvPicPr>
        <p:blipFill rotWithShape="1">
          <a:blip r:embed="rId3">
            <a:alphaModFix/>
          </a:blip>
          <a:srcRect b="0" l="0" r="0" t="0"/>
          <a:stretch/>
        </p:blipFill>
        <p:spPr>
          <a:xfrm>
            <a:off x="1301851" y="529891"/>
            <a:ext cx="9588298" cy="632810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317" name="Google Shape;317;p45"/>
          <p:cNvPicPr preferRelativeResize="0"/>
          <p:nvPr/>
        </p:nvPicPr>
        <p:blipFill rotWithShape="1">
          <a:blip r:embed="rId3">
            <a:alphaModFix/>
          </a:blip>
          <a:srcRect b="0" l="0" r="0" t="0"/>
          <a:stretch/>
        </p:blipFill>
        <p:spPr>
          <a:xfrm>
            <a:off x="1098596" y="1581771"/>
            <a:ext cx="9994807" cy="527622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Packaging and labelling of the </a:t>
            </a:r>
            <a:r>
              <a:rPr lang="en-US">
                <a:solidFill>
                  <a:srgbClr val="FF0000"/>
                </a:solidFill>
              </a:rPr>
              <a:t>evidence </a:t>
            </a:r>
            <a:endParaRPr>
              <a:solidFill>
                <a:srgbClr val="FF0000"/>
              </a:solidFill>
            </a:endParaRPr>
          </a:p>
        </p:txBody>
      </p:sp>
      <p:sp>
        <p:nvSpPr>
          <p:cNvPr id="323" name="Google Shape;323;p46"/>
          <p:cNvSpPr txBox="1"/>
          <p:nvPr/>
        </p:nvSpPr>
        <p:spPr>
          <a:xfrm>
            <a:off x="1031666" y="1690688"/>
            <a:ext cx="10430933"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Package and labeling refers to collection of the evidence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Numbering them in a way that it would be easy to go back and retrieve the data at a later date/time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Every piece of evidence needs to get a tag number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Contains all the visible details on the evidence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This information goes into evidence Database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IO has to choose packaging that is of proper size and material, to fit into the evidence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Various types of evidence need special packaging,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Need to come to the scene prepared with a variety of evidence envelopes, bags, and containers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packaging should also be clean, and preferably new, to avoid contamination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Each piece of evidence should be packaged separately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Should be properly labeled, sealed, and documented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 anti-static bags to transport evidence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These will protect and prevent any localized static electricity charge from being deposited onto the devices as the bags are handled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Transportation of the </a:t>
            </a:r>
            <a:r>
              <a:rPr lang="en-US">
                <a:solidFill>
                  <a:srgbClr val="FF0000"/>
                </a:solidFill>
              </a:rPr>
              <a:t>evidences </a:t>
            </a:r>
            <a:endParaRPr/>
          </a:p>
        </p:txBody>
      </p:sp>
      <p:sp>
        <p:nvSpPr>
          <p:cNvPr id="329" name="Google Shape;329;p47"/>
          <p:cNvSpPr txBox="1"/>
          <p:nvPr/>
        </p:nvSpPr>
        <p:spPr>
          <a:xfrm>
            <a:off x="838201" y="1548546"/>
            <a:ext cx="10515599"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dispatch and transportation of evidences is another crucial aspect that has to be kept in mind by the IOs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Poor dispatching and transportation practices can physically damage the evidences collected and thereby rendering them useless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Sometimes, the poor handling may result in alteration of the contents of the digital evidences due to shock and external electro-magnetic interferences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Two things to ensure while sending the evidences to the Forensic Science Laboratories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suspected computer storage media is carried by a special messenger and not by Registered / Insured post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 fresh hard disk of approximately same capacity should also be submitted for forensic imaging along with the suspected storage media.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2"/>
          <p:cNvSpPr txBox="1"/>
          <p:nvPr>
            <p:ph type="title"/>
          </p:nvPr>
        </p:nvSpPr>
        <p:spPr>
          <a:xfrm>
            <a:off x="484909" y="177656"/>
            <a:ext cx="109728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sz="6000"/>
              <a:t>Types of Cyber </a:t>
            </a:r>
            <a:r>
              <a:rPr lang="en-US" sz="6000">
                <a:solidFill>
                  <a:srgbClr val="FF0000"/>
                </a:solidFill>
              </a:rPr>
              <a:t>Crime </a:t>
            </a:r>
            <a:endParaRPr/>
          </a:p>
        </p:txBody>
      </p:sp>
      <p:sp>
        <p:nvSpPr>
          <p:cNvPr id="120" name="Google Shape;120;p12"/>
          <p:cNvSpPr/>
          <p:nvPr/>
        </p:nvSpPr>
        <p:spPr>
          <a:xfrm>
            <a:off x="609600" y="1417638"/>
            <a:ext cx="11360727" cy="4832092"/>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Hacking </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Cyber stalking / Harassments – threats, hate e-mails </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Phishing, Vishing </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Password cracking, recovery </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Malware (virus, worms, Trojan horse, logic/time bomb) </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DDoS Attacks</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Scams – charity, lottery, shares </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Click frauds - fake links </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Social Engineering </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Banking Frauds </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Cyber Terrorism </a:t>
            </a:r>
            <a:endParaRPr/>
          </a:p>
        </p:txBody>
      </p:sp>
      <p:pic>
        <p:nvPicPr>
          <p:cNvPr id="121" name="Google Shape;121;p12"/>
          <p:cNvPicPr preferRelativeResize="0"/>
          <p:nvPr/>
        </p:nvPicPr>
        <p:blipFill rotWithShape="1">
          <a:blip r:embed="rId3">
            <a:alphaModFix/>
          </a:blip>
          <a:srcRect b="0" l="0" r="0" t="0"/>
          <a:stretch/>
        </p:blipFill>
        <p:spPr>
          <a:xfrm>
            <a:off x="7651103" y="3739245"/>
            <a:ext cx="4158341" cy="3118755"/>
          </a:xfrm>
          <a:prstGeom prst="rect">
            <a:avLst/>
          </a:prstGeom>
          <a:noFill/>
          <a:ln>
            <a:noFill/>
          </a:ln>
        </p:spPr>
      </p:pic>
      <p:pic>
        <p:nvPicPr>
          <p:cNvPr id="122" name="Google Shape;122;p12"/>
          <p:cNvPicPr preferRelativeResize="0"/>
          <p:nvPr/>
        </p:nvPicPr>
        <p:blipFill rotWithShape="1">
          <a:blip r:embed="rId4">
            <a:alphaModFix/>
          </a:blip>
          <a:srcRect b="0" l="0" r="0" t="0"/>
          <a:stretch/>
        </p:blipFill>
        <p:spPr>
          <a:xfrm>
            <a:off x="9582539" y="86547"/>
            <a:ext cx="2609461" cy="55715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Legal procedure post-seizure of </a:t>
            </a:r>
            <a:r>
              <a:rPr lang="en-US">
                <a:solidFill>
                  <a:srgbClr val="FF0000"/>
                </a:solidFill>
              </a:rPr>
              <a:t>evidence </a:t>
            </a:r>
            <a:endParaRPr>
              <a:solidFill>
                <a:srgbClr val="FF0000"/>
              </a:solidFill>
            </a:endParaRPr>
          </a:p>
        </p:txBody>
      </p:sp>
      <p:sp>
        <p:nvSpPr>
          <p:cNvPr id="335" name="Google Shape;335;p48"/>
          <p:cNvSpPr txBox="1"/>
          <p:nvPr/>
        </p:nvSpPr>
        <p:spPr>
          <a:xfrm>
            <a:off x="838200" y="1690688"/>
            <a:ext cx="1051560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Once the digital evidence is seized during the course of investigation, it has to be brought to the notice of the jurisdictional court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Obtain orders of the competent court to retain the seized properties in the custody of the investigating officer for the purpose of investigations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Obtain necessary orders from the competent court to image the data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Send the digital evidence for forensic analysis and expert opinion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cases where the accused persons or the owners of the property seized approaches the court for release of the impounded properties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IO should carefully prepare objections for such applications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Ensure that no original evidences are returned which have a bearing on the prosecution of the case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Unless the court specifically orders, releasing seized properties means releasing a forensically imaged copy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Four principles for dealing with digital </a:t>
            </a:r>
            <a:r>
              <a:rPr lang="en-US">
                <a:solidFill>
                  <a:srgbClr val="FF0000"/>
                </a:solidFill>
              </a:rPr>
              <a:t>evidence</a:t>
            </a:r>
            <a:r>
              <a:rPr lang="en-US"/>
              <a:t> </a:t>
            </a:r>
            <a:endParaRPr/>
          </a:p>
        </p:txBody>
      </p:sp>
      <p:sp>
        <p:nvSpPr>
          <p:cNvPr id="341" name="Google Shape;341;p49"/>
          <p:cNvSpPr txBox="1"/>
          <p:nvPr/>
        </p:nvSpPr>
        <p:spPr>
          <a:xfrm>
            <a:off x="933061" y="1900634"/>
            <a:ext cx="9675845" cy="147732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No actions performed by investigators should change data </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Individuals accessing original data must be competent to do so </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An audit trail must be created and preserved documenting each investigative step </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The person in charge of the investigation has overall responsibility for ensuring the laws and guidelines of the government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Expert Opinion from the </a:t>
            </a:r>
            <a:r>
              <a:rPr lang="en-US">
                <a:solidFill>
                  <a:srgbClr val="FF0000"/>
                </a:solidFill>
              </a:rPr>
              <a:t>Forensic</a:t>
            </a:r>
            <a:r>
              <a:rPr lang="en-US"/>
              <a:t> Examiner </a:t>
            </a:r>
            <a:endParaRPr/>
          </a:p>
        </p:txBody>
      </p:sp>
      <p:sp>
        <p:nvSpPr>
          <p:cNvPr id="347" name="Google Shape;347;p50"/>
          <p:cNvSpPr txBox="1"/>
          <p:nvPr/>
        </p:nvSpPr>
        <p:spPr>
          <a:xfrm>
            <a:off x="838200" y="1690688"/>
            <a:ext cx="10515600"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forwarding letter to the FSL for scientific analysis and opinion should mention information like: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Brief history of the case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details of the exhibits seized and their place of seizure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model, make and description of the hard disk or any storage media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date and time of the visit to the scene of crime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condition of the computer system (on or off) at the scene of crime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Is the photograph of the scene of crime taken?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Is it a stand-alone computer or a network?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Does the computer have any Internet connection or any means to communicate with external computers?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Were the BIOS date and time stamps taken, or not? If taken the date and time should be mentioned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353" name="Google Shape;353;p51"/>
          <p:cNvPicPr preferRelativeResize="0"/>
          <p:nvPr/>
        </p:nvPicPr>
        <p:blipFill rotWithShape="1">
          <a:blip r:embed="rId3">
            <a:alphaModFix/>
          </a:blip>
          <a:srcRect b="0" l="0" r="0" t="0"/>
          <a:stretch/>
        </p:blipFill>
        <p:spPr>
          <a:xfrm>
            <a:off x="1643282" y="0"/>
            <a:ext cx="8905435" cy="68580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359" name="Google Shape;359;p52"/>
          <p:cNvPicPr preferRelativeResize="0"/>
          <p:nvPr/>
        </p:nvPicPr>
        <p:blipFill rotWithShape="1">
          <a:blip r:embed="rId3">
            <a:alphaModFix/>
          </a:blip>
          <a:srcRect b="0" l="0" r="0" t="0"/>
          <a:stretch/>
        </p:blipFill>
        <p:spPr>
          <a:xfrm>
            <a:off x="1404062" y="0"/>
            <a:ext cx="9083546" cy="3629578"/>
          </a:xfrm>
          <a:prstGeom prst="rect">
            <a:avLst/>
          </a:prstGeom>
          <a:noFill/>
          <a:ln>
            <a:noFill/>
          </a:ln>
        </p:spPr>
      </p:pic>
      <p:pic>
        <p:nvPicPr>
          <p:cNvPr id="360" name="Google Shape;360;p52"/>
          <p:cNvPicPr preferRelativeResize="0"/>
          <p:nvPr/>
        </p:nvPicPr>
        <p:blipFill rotWithShape="1">
          <a:blip r:embed="rId4">
            <a:alphaModFix/>
          </a:blip>
          <a:srcRect b="50646" l="0" r="0" t="0"/>
          <a:stretch/>
        </p:blipFill>
        <p:spPr>
          <a:xfrm>
            <a:off x="1315033" y="3629578"/>
            <a:ext cx="9172575" cy="250563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366" name="Google Shape;366;p53"/>
          <p:cNvPicPr preferRelativeResize="0"/>
          <p:nvPr/>
        </p:nvPicPr>
        <p:blipFill rotWithShape="1">
          <a:blip r:embed="rId3">
            <a:alphaModFix/>
          </a:blip>
          <a:srcRect b="0" l="0" r="0" t="50000"/>
          <a:stretch/>
        </p:blipFill>
        <p:spPr>
          <a:xfrm>
            <a:off x="1254677" y="1794164"/>
            <a:ext cx="9172575" cy="253841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Laws / Guidelines Relating To International </a:t>
            </a:r>
            <a:r>
              <a:rPr lang="en-US">
                <a:solidFill>
                  <a:srgbClr val="FF0000"/>
                </a:solidFill>
              </a:rPr>
              <a:t>Investigations </a:t>
            </a:r>
            <a:endParaRPr>
              <a:solidFill>
                <a:srgbClr val="FF0000"/>
              </a:solidFill>
            </a:endParaRPr>
          </a:p>
        </p:txBody>
      </p:sp>
      <p:sp>
        <p:nvSpPr>
          <p:cNvPr id="372" name="Google Shape;372;p54"/>
          <p:cNvSpPr txBox="1"/>
          <p:nvPr/>
        </p:nvSpPr>
        <p:spPr>
          <a:xfrm>
            <a:off x="838200" y="2044140"/>
            <a:ext cx="10515600" cy="286232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Cyber Space and computers do not recognize national boundaries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Law is bound by national boundaries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Many a times the victim may be residing in one national boundary, the offender may be from another national boundary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Investigators during the course of investigations need to resort to conduct investigations outside their national boundaries and as per the criminal law of the foreign country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 is essential that, each Investigator handling cyber crimes possess the requisite knowledge of International investigations as prescribed under law and mandated by the Government.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Legal</a:t>
            </a:r>
            <a:r>
              <a:rPr lang="en-US"/>
              <a:t> procedure to gather information from outside India </a:t>
            </a:r>
            <a:endParaRPr/>
          </a:p>
        </p:txBody>
      </p:sp>
      <p:sp>
        <p:nvSpPr>
          <p:cNvPr id="378" name="Google Shape;378;p55"/>
          <p:cNvSpPr txBox="1"/>
          <p:nvPr/>
        </p:nvSpPr>
        <p:spPr>
          <a:xfrm>
            <a:off x="838201" y="1763424"/>
            <a:ext cx="10515599"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MLAT </a:t>
            </a:r>
            <a:r>
              <a:rPr lang="en-US" sz="1800">
                <a:solidFill>
                  <a:schemeClr val="dk1"/>
                </a:solidFill>
                <a:latin typeface="Calibri"/>
                <a:ea typeface="Calibri"/>
                <a:cs typeface="Calibri"/>
                <a:sym typeface="Calibri"/>
              </a:rPr>
              <a:t>(Mutual Legal Assistance Treaty) and Letter Rogatory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Guidelines have been issued by the Ministry of Home Affairs, Government of India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Code of Criminal Procedure (Cr.P.C) under Sec.166–A and 166– B provides for the process for making a request to any foreign country to help and assist in an investigation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Provisions of Law</a:t>
            </a:r>
            <a:r>
              <a:rPr lang="en-US" sz="1800">
                <a:solidFill>
                  <a:schemeClr val="dk1"/>
                </a:solidFill>
                <a:latin typeface="Calibri"/>
                <a:ea typeface="Calibri"/>
                <a:cs typeface="Calibri"/>
                <a:sym typeface="Calibri"/>
              </a:rPr>
              <a:t>: 166-A Cr.P.C. Letter of request to competent authority for investigation in a country or place outside India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84" name="Google Shape;384;p56"/>
          <p:cNvSpPr txBox="1"/>
          <p:nvPr/>
        </p:nvSpPr>
        <p:spPr>
          <a:xfrm>
            <a:off x="772885" y="1858586"/>
            <a:ext cx="1051560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If an application is made by the investigating officer or any officer superior in rank to the investigating officer that evidence may be available in a country or place outside India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Any Criminal Court may issue a letter of request to a Court or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An authority in that country or place competent to deal with such request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Identify any person supposed to be acquainted with the facts and circumstances of the case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Record his statement made in the course of such examination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Require such person to produce any document or thing which may be in his possession pertaining to the case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Forward all the evidence collected or the authenticated copies to the Court issuing such letter</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letter of request shall be transmitted in such manner as the Central Government may specify in this behalf </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Every statement recorded, or document or thing received shall be deemed to be the evidence collected during the course of investigation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Meaning of Letters Rogatory</a:t>
            </a:r>
            <a:endParaRPr/>
          </a:p>
        </p:txBody>
      </p:sp>
      <p:sp>
        <p:nvSpPr>
          <p:cNvPr id="390" name="Google Shape;390;p57"/>
          <p:cNvSpPr txBox="1"/>
          <p:nvPr/>
        </p:nvSpPr>
        <p:spPr>
          <a:xfrm>
            <a:off x="838200" y="1591939"/>
            <a:ext cx="10282335"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formal communication in writing sent by the Court in which action is pending to a foreign court or Judge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Requesting the testimony of a witness,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Witness residing within the jurisdiction of that foreign court,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Witness may be formally taken thereon under its direction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Transmitting to the issuing court making such request for use in a pending legal contest or action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Request entirely depends upon the committee of court towards each other and usages of the court of another nation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Cyber </a:t>
            </a:r>
            <a:r>
              <a:rPr lang="en-US">
                <a:solidFill>
                  <a:srgbClr val="FF0000"/>
                </a:solidFill>
              </a:rPr>
              <a:t>Crime</a:t>
            </a:r>
            <a:endParaRPr>
              <a:solidFill>
                <a:srgbClr val="FF0000"/>
              </a:solidFill>
            </a:endParaRPr>
          </a:p>
        </p:txBody>
      </p:sp>
      <p:sp>
        <p:nvSpPr>
          <p:cNvPr id="128" name="Google Shape;128;p13"/>
          <p:cNvSpPr txBox="1"/>
          <p:nvPr/>
        </p:nvSpPr>
        <p:spPr>
          <a:xfrm>
            <a:off x="838200" y="1843949"/>
            <a:ext cx="9164216" cy="4093428"/>
          </a:xfrm>
          <a:prstGeom prst="rect">
            <a:avLst/>
          </a:prstGeom>
          <a:noFill/>
          <a:ln>
            <a:noFill/>
          </a:ln>
        </p:spPr>
        <p:txBody>
          <a:bodyPr anchorCtr="0" anchor="t" bIns="45700" lIns="91425" spcFirstLastPara="1" rIns="91425" wrap="square" tIns="45700">
            <a:spAutoFit/>
          </a:bodyPr>
          <a:lstStyle/>
          <a:p>
            <a:pPr indent="-342900" lvl="0" marL="35157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Hacking (Under Section 66 ITAA 2008)</a:t>
            </a:r>
            <a:endParaRPr sz="2000">
              <a:solidFill>
                <a:schemeClr val="dk1"/>
              </a:solidFill>
              <a:latin typeface="Calibri"/>
              <a:ea typeface="Calibri"/>
              <a:cs typeface="Calibri"/>
              <a:sym typeface="Calibri"/>
            </a:endParaRPr>
          </a:p>
          <a:p>
            <a:pPr indent="-342900" lvl="0" marL="351137"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Denial of Service (DoS) (DDoS) attack (Under Section 66 of ITAA 2008)</a:t>
            </a:r>
            <a:endParaRPr sz="2000">
              <a:solidFill>
                <a:schemeClr val="dk1"/>
              </a:solidFill>
              <a:latin typeface="Calibri"/>
              <a:ea typeface="Calibri"/>
              <a:cs typeface="Calibri"/>
              <a:sym typeface="Calibri"/>
            </a:endParaRPr>
          </a:p>
          <a:p>
            <a:pPr indent="-342900" lvl="0" marL="35157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Spreading viruses and malware (Under Section 66 of ITAA,2008)</a:t>
            </a:r>
            <a:endParaRPr sz="2000">
              <a:solidFill>
                <a:schemeClr val="dk1"/>
              </a:solidFill>
              <a:latin typeface="Calibri"/>
              <a:ea typeface="Calibri"/>
              <a:cs typeface="Calibri"/>
              <a:sym typeface="Calibri"/>
            </a:endParaRPr>
          </a:p>
          <a:p>
            <a:pPr indent="-342900" lvl="0" marL="351137"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Website defacement (Under Section 66 of ITAA 2008) </a:t>
            </a:r>
            <a:endParaRPr sz="2000">
              <a:solidFill>
                <a:schemeClr val="dk1"/>
              </a:solidFill>
              <a:latin typeface="Calibri"/>
              <a:ea typeface="Calibri"/>
              <a:cs typeface="Calibri"/>
              <a:sym typeface="Calibri"/>
            </a:endParaRPr>
          </a:p>
          <a:p>
            <a:pPr indent="-342900" lvl="0" marL="351137"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Cyber terrorism (Under Section 66F of ITAA 2008)</a:t>
            </a:r>
            <a:endParaRPr sz="2000">
              <a:solidFill>
                <a:schemeClr val="dk1"/>
              </a:solidFill>
              <a:latin typeface="Calibri"/>
              <a:ea typeface="Calibri"/>
              <a:cs typeface="Calibri"/>
              <a:sym typeface="Calibri"/>
            </a:endParaRPr>
          </a:p>
          <a:p>
            <a:pPr indent="-342900" lvl="0" marL="351136" marR="0" rtl="0" algn="l">
              <a:spcBef>
                <a:spcPts val="3"/>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Spoofing (Under Section 66A, 66D of ITAA 2008)</a:t>
            </a:r>
            <a:endParaRPr sz="2000">
              <a:solidFill>
                <a:schemeClr val="dk1"/>
              </a:solidFill>
              <a:latin typeface="Calibri"/>
              <a:ea typeface="Calibri"/>
              <a:cs typeface="Calibri"/>
              <a:sym typeface="Calibri"/>
            </a:endParaRPr>
          </a:p>
          <a:p>
            <a:pPr indent="-342900" lvl="0" marL="351137" marR="0" rtl="0" algn="l">
              <a:spcBef>
                <a:spcPts val="3"/>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Skimming (Under Section 66C of ITAA 2008)</a:t>
            </a:r>
            <a:endParaRPr sz="2000">
              <a:solidFill>
                <a:schemeClr val="dk1"/>
              </a:solidFill>
              <a:latin typeface="Calibri"/>
              <a:ea typeface="Calibri"/>
              <a:cs typeface="Calibri"/>
              <a:sym typeface="Calibri"/>
            </a:endParaRPr>
          </a:p>
          <a:p>
            <a:pPr indent="-342900" lvl="0" marL="351138"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Pharming /click frauds/ fake links (Under Section 66C, 66D of ITAA 2008)</a:t>
            </a:r>
            <a:endParaRPr sz="2000">
              <a:solidFill>
                <a:schemeClr val="dk1"/>
              </a:solidFill>
              <a:latin typeface="Calibri"/>
              <a:ea typeface="Calibri"/>
              <a:cs typeface="Calibri"/>
              <a:sym typeface="Calibri"/>
            </a:endParaRPr>
          </a:p>
          <a:p>
            <a:pPr indent="-342900" lvl="0" marL="351136"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Spamming (Under Section 66A of ITAA 2008)</a:t>
            </a:r>
            <a:endParaRPr sz="2000">
              <a:solidFill>
                <a:schemeClr val="dk1"/>
              </a:solidFill>
              <a:latin typeface="Calibri"/>
              <a:ea typeface="Calibri"/>
              <a:cs typeface="Calibri"/>
              <a:sym typeface="Calibri"/>
            </a:endParaRPr>
          </a:p>
          <a:p>
            <a:pPr indent="-342900" lvl="0" marL="351136"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Social engineering  </a:t>
            </a:r>
            <a:endParaRPr/>
          </a:p>
          <a:p>
            <a:pPr indent="-342900" lvl="0" marL="351136"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Phishing/vishing </a:t>
            </a:r>
            <a:endParaRPr/>
          </a:p>
          <a:p>
            <a:pPr indent="-342900" lvl="0" marL="351136"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Password cracking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Scam – charity , lottery, share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br>
              <a:rPr lang="en-US"/>
            </a:br>
            <a:r>
              <a:rPr lang="en-US"/>
              <a:t>Letter of request from a country or place outside India to a Court or an authority for investigation in India</a:t>
            </a:r>
            <a:endParaRPr/>
          </a:p>
        </p:txBody>
      </p:sp>
      <p:sp>
        <p:nvSpPr>
          <p:cNvPr id="396" name="Google Shape;396;p58"/>
          <p:cNvSpPr txBox="1"/>
          <p:nvPr/>
        </p:nvSpPr>
        <p:spPr>
          <a:xfrm>
            <a:off x="884075" y="2276298"/>
            <a:ext cx="10423849" cy="286232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Upon receipt of a letter of request from a Court or an authority in a country or place outside India, the Central Government may, if it thinks fit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Forward the same to the Chief Metropolitan Magistrate or Chief Judicial Magistrate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Shall summon the person before him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Record his statement or cause the document or thing to be produced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Send the letter to any police officer for investigation, who shall investigate into the offence as if the offence had been committed within India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All the evidence taken or collected or authenticated copies shall be forwarded by the Magistrate or police officer to the Central Government for transmission to the Court or the authority issuing the letter of request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Procedure for Sending Letter Rogatory</a:t>
            </a:r>
            <a:endParaRPr/>
          </a:p>
        </p:txBody>
      </p:sp>
      <p:sp>
        <p:nvSpPr>
          <p:cNvPr id="402" name="Google Shape;402;p59"/>
          <p:cNvSpPr txBox="1"/>
          <p:nvPr/>
        </p:nvSpPr>
        <p:spPr>
          <a:xfrm>
            <a:off x="838200" y="1537196"/>
            <a:ext cx="1051560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order to conduct formal investigation and to collect evidence and gather material objects/documents, 3 scenarios are considered: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Section 166–A of the Criminal Procedure Code, 1973 lays down the procedure of sending ‘Letter of Request’ (Letter Rogatory) through a competent Court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Letter is forwarded within the ambit of Mutual Legal Assistance Treaty (MLAT) in criminal matters, Memorandum of Understanding (MoU) Arrangement, etc.,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Treaties that exist between India and the requested country or on basis of reciprocity in cases where no such treaty or MoU exists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 request for issue of a Letter Rogatory (Letter of Request) shall be brought before any Court by an Investigating Agency without the prior concurrence of the Central Authority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request must incorporate the following details:</a:t>
            </a:r>
            <a:endParaRPr/>
          </a:p>
        </p:txBody>
      </p:sp>
      <p:sp>
        <p:nvSpPr>
          <p:cNvPr id="408" name="Google Shape;408;p60"/>
          <p:cNvSpPr txBox="1"/>
          <p:nvPr/>
        </p:nvSpPr>
        <p:spPr>
          <a:xfrm>
            <a:off x="838200" y="1965603"/>
            <a:ext cx="10515600" cy="369331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documents, Photographs, and objects, if enclosed with the Letter Rogatory, should be clearly marked and referred to in the body to enable the requested Authority to know clearly what is required to be done with them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All the photocopied papers and documents enclosed must be legible and translated into the required language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Letter Rogatory should be neatly bound and page numbered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authenticated translated copies duly signed by a translator should be enclosed along with the original Letter Rogatory, if required to be submitted in a language as prescribed in the MLAT, MoU, Arrangement, or otherwise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At least five copies of the Letter Rogatory should be prepared, including the original.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Three copies along with the translated version, if any, are to be sent to MHA (Ministry of Home Affairs) along with a copy to the International Police Cooperation Cell of CBI.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14" name="Google Shape;414;p61"/>
          <p:cNvSpPr txBox="1"/>
          <p:nvPr/>
        </p:nvSpPr>
        <p:spPr>
          <a:xfrm>
            <a:off x="838200" y="1775054"/>
            <a:ext cx="105156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Normally: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Investigating officer should obtain the NO OBJECTION CERTIFICATE from the Director of Prosecution /Department of Public Prosecution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NOC will be issued by Dept. of Prosecution after looking into the Dual Criminality Principle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Letter of Request along with the NOC obtained should be routed to the Interpol liaison officer, CBI through proper channel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2"/>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to Investigate</a:t>
            </a:r>
            <a:endParaRPr/>
          </a:p>
        </p:txBody>
      </p:sp>
      <p:pic>
        <p:nvPicPr>
          <p:cNvPr id="420" name="Google Shape;420;p62"/>
          <p:cNvPicPr preferRelativeResize="0"/>
          <p:nvPr/>
        </p:nvPicPr>
        <p:blipFill rotWithShape="1">
          <a:blip r:embed="rId3">
            <a:alphaModFix/>
          </a:blip>
          <a:srcRect b="0" l="0" r="0" t="0"/>
          <a:stretch/>
        </p:blipFill>
        <p:spPr>
          <a:xfrm>
            <a:off x="1770969" y="1160300"/>
            <a:ext cx="8258175" cy="56197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Legal Proceedings</a:t>
            </a:r>
            <a:endParaRPr/>
          </a:p>
        </p:txBody>
      </p:sp>
      <p:sp>
        <p:nvSpPr>
          <p:cNvPr id="426" name="Google Shape;426;p63"/>
          <p:cNvSpPr txBox="1"/>
          <p:nvPr/>
        </p:nvSpPr>
        <p:spPr>
          <a:xfrm flipH="1">
            <a:off x="838200" y="1690688"/>
            <a:ext cx="10195560"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Cybercrime law identifies standards of acceptable behaviour for information and communication technology (ICT) users;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Establishes socio-legal sanctions for cybercrime; protects ICT users, in general, and mitigates and/or prevents harm to people, data, systems, services, and infrastructure, in particular</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Protects human rights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Enables the investigation and prosecution of crimes committed online (outside of traditional real-world settings)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And facilitates cooperation between countries on cybercrime matters.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Cybercrime law provides rules of conduct and standards of behaviour for the use of the Internet, computers, and related digital technologies, and the actions of the public, government, and private organizations;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Rules of evidence and criminal procedure, and other criminal justice matters in cyberspace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And regulation to reduce risk and/or mitigate the harm done to individuals, organizations, and infrastructure should a cybercrime occur.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Accordingly, cybercrime law includes substantive, procedural and preventive law.</a:t>
            </a:r>
            <a:endParaRPr sz="1800">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4"/>
          <p:cNvSpPr txBox="1"/>
          <p:nvPr>
            <p:ph type="title"/>
          </p:nvPr>
        </p:nvSpPr>
        <p:spPr>
          <a:xfrm>
            <a:off x="628261" y="137709"/>
            <a:ext cx="10474036" cy="11385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Case</a:t>
            </a:r>
            <a:r>
              <a:rPr lang="en-US"/>
              <a:t> Study </a:t>
            </a:r>
            <a:endParaRPr/>
          </a:p>
        </p:txBody>
      </p:sp>
      <p:sp>
        <p:nvSpPr>
          <p:cNvPr id="432" name="Google Shape;432;p64"/>
          <p:cNvSpPr txBox="1"/>
          <p:nvPr/>
        </p:nvSpPr>
        <p:spPr>
          <a:xfrm>
            <a:off x="166536" y="1276235"/>
            <a:ext cx="12566073" cy="4154984"/>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London base fake doctor giving 24 lakhs for kidney and asked for expense to harvesting the kidney</a:t>
            </a:r>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Online extortion with 39 yr old women by 34 yr old man got 65 lakhs</a:t>
            </a:r>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Fake call from mall to verify the transaction and asked the all details </a:t>
            </a:r>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Girlfriend post the exposing photos of his boy friend on fake profile </a:t>
            </a:r>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Man created fake profile to get the affection from married woman </a:t>
            </a:r>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Boys photos were uploaded online by unknown person </a:t>
            </a:r>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Messages were send to father in law to stop the marriage to happen </a:t>
            </a:r>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Boy’s photos with past girl friend were uploaded to stop the engagement</a:t>
            </a:r>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Fake company mails </a:t>
            </a:r>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Created fake company and asked for funds to invest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5"/>
          <p:cNvSpPr txBox="1"/>
          <p:nvPr/>
        </p:nvSpPr>
        <p:spPr>
          <a:xfrm>
            <a:off x="354000" y="1594158"/>
            <a:ext cx="12235144" cy="539840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Applicable Sections of Law</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66C and 66D of Information Technology (Amendment) Act, 2008 and Section 420 of IPC – Identity theft,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cheating by per- sonation using computer resources and cheating.</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Pre-Case assessment:</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After registration, the investigation has to be undertaken by an officer of the rank of Police Inspector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 above (as per ITAA 2008).</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Information gathered</a:t>
            </a:r>
            <a:endParaRPr/>
          </a:p>
          <a:p>
            <a:pPr indent="0" lvl="0" marL="80645" marR="276860" rtl="0" algn="l">
              <a:lnSpc>
                <a:spcPct val="115000"/>
              </a:lnSpc>
              <a:spcBef>
                <a:spcPts val="185"/>
              </a:spcBef>
              <a:spcAft>
                <a:spcPts val="0"/>
              </a:spcAft>
              <a:buNone/>
            </a:pPr>
            <a:r>
              <a:rPr lang="en-US" sz="1800">
                <a:solidFill>
                  <a:schemeClr val="dk1"/>
                </a:solidFill>
                <a:latin typeface="Calibri"/>
                <a:ea typeface="Calibri"/>
                <a:cs typeface="Calibri"/>
                <a:sym typeface="Calibri"/>
              </a:rPr>
              <a:t>From complainant: Self attested copies of the printout of phishing email along with full headers printed at the police station</a:t>
            </a:r>
            <a:endParaRPr/>
          </a:p>
          <a:p>
            <a:pPr indent="0" lvl="0" marL="80645" marR="276860" rtl="0" algn="l">
              <a:lnSpc>
                <a:spcPct val="115000"/>
              </a:lnSpc>
              <a:spcBef>
                <a:spcPts val="185"/>
              </a:spcBef>
              <a:spcAft>
                <a:spcPts val="0"/>
              </a:spcAft>
              <a:buNone/>
            </a:pPr>
            <a:r>
              <a:rPr lang="en-US" sz="1800">
                <a:solidFill>
                  <a:schemeClr val="dk1"/>
                </a:solidFill>
                <a:latin typeface="Calibri"/>
                <a:ea typeface="Calibri"/>
                <a:cs typeface="Calibri"/>
                <a:sym typeface="Calibri"/>
              </a:rPr>
              <a:t> and soft copies of the same with date and time stamps. Details of the bank account of the victim.</a:t>
            </a:r>
            <a:endParaRPr sz="1800">
              <a:solidFill>
                <a:schemeClr val="dk1"/>
              </a:solidFill>
              <a:latin typeface="Calibri"/>
              <a:ea typeface="Calibri"/>
              <a:cs typeface="Calibri"/>
              <a:sym typeface="Calibri"/>
            </a:endParaRPr>
          </a:p>
          <a:p>
            <a:pPr indent="0" lvl="0" marL="80645" marR="0" rtl="0" algn="l">
              <a:spcBef>
                <a:spcPts val="5"/>
              </a:spcBef>
              <a:spcAft>
                <a:spcPts val="0"/>
              </a:spcAft>
              <a:buNone/>
            </a:pPr>
            <a:r>
              <a:rPr lang="en-US" sz="1800">
                <a:solidFill>
                  <a:schemeClr val="dk1"/>
                </a:solidFill>
                <a:latin typeface="Calibri"/>
                <a:ea typeface="Calibri"/>
                <a:cs typeface="Calibri"/>
                <a:sym typeface="Calibri"/>
              </a:rPr>
              <a:t>From Bank:</a:t>
            </a:r>
            <a:endParaRPr sz="1800">
              <a:solidFill>
                <a:schemeClr val="dk1"/>
              </a:solidFill>
              <a:latin typeface="Calibri"/>
              <a:ea typeface="Calibri"/>
              <a:cs typeface="Calibri"/>
              <a:sym typeface="Calibri"/>
            </a:endParaRPr>
          </a:p>
          <a:p>
            <a:pPr indent="-342900" lvl="0" marL="342900" marR="0" rtl="0" algn="l">
              <a:spcBef>
                <a:spcPts val="185"/>
              </a:spcBef>
              <a:spcAft>
                <a:spcPts val="0"/>
              </a:spcAft>
              <a:buClr>
                <a:srgbClr val="231F20"/>
              </a:buClr>
              <a:buSzPts val="800"/>
              <a:buFont typeface="Verdana"/>
              <a:buChar char="—"/>
            </a:pPr>
            <a:r>
              <a:rPr lang="en-US" sz="1800">
                <a:solidFill>
                  <a:schemeClr val="dk1"/>
                </a:solidFill>
                <a:latin typeface="Calibri"/>
                <a:ea typeface="Calibri"/>
                <a:cs typeface="Calibri"/>
                <a:sym typeface="Calibri"/>
              </a:rPr>
              <a:t>The account statement of the complainant, which included fraudulent transaction details.</a:t>
            </a:r>
            <a:endParaRPr sz="1800">
              <a:solidFill>
                <a:schemeClr val="dk1"/>
              </a:solidFill>
              <a:latin typeface="Calibri"/>
              <a:ea typeface="Calibri"/>
              <a:cs typeface="Calibri"/>
              <a:sym typeface="Calibri"/>
            </a:endParaRPr>
          </a:p>
          <a:p>
            <a:pPr indent="-342900" lvl="0" marL="342900" marR="0" rtl="0" algn="l">
              <a:spcBef>
                <a:spcPts val="185"/>
              </a:spcBef>
              <a:spcAft>
                <a:spcPts val="0"/>
              </a:spcAft>
              <a:buClr>
                <a:srgbClr val="231F20"/>
              </a:buClr>
              <a:buSzPts val="800"/>
              <a:buFont typeface="Verdana"/>
              <a:buChar char="—"/>
            </a:pPr>
            <a:r>
              <a:rPr lang="en-US" sz="1800">
                <a:solidFill>
                  <a:schemeClr val="dk1"/>
                </a:solidFill>
                <a:latin typeface="Calibri"/>
                <a:ea typeface="Calibri"/>
                <a:cs typeface="Calibri"/>
                <a:sym typeface="Calibri"/>
              </a:rPr>
              <a:t>Transaction IP address of the fraudulent transaction.</a:t>
            </a:r>
            <a:endParaRPr sz="1800">
              <a:solidFill>
                <a:schemeClr val="dk1"/>
              </a:solidFill>
              <a:latin typeface="Calibri"/>
              <a:ea typeface="Calibri"/>
              <a:cs typeface="Calibri"/>
              <a:sym typeface="Calibri"/>
            </a:endParaRPr>
          </a:p>
          <a:p>
            <a:pPr indent="-342900" lvl="0" marL="342900" marR="282575" rtl="0" algn="l">
              <a:lnSpc>
                <a:spcPct val="115000"/>
              </a:lnSpc>
              <a:spcBef>
                <a:spcPts val="185"/>
              </a:spcBef>
              <a:spcAft>
                <a:spcPts val="0"/>
              </a:spcAft>
              <a:buClr>
                <a:srgbClr val="231F20"/>
              </a:buClr>
              <a:buSzPts val="800"/>
              <a:buFont typeface="Verdana"/>
              <a:buChar char="—"/>
            </a:pPr>
            <a:r>
              <a:rPr lang="en-US" sz="1800">
                <a:solidFill>
                  <a:schemeClr val="dk1"/>
                </a:solidFill>
                <a:latin typeface="Calibri"/>
                <a:ea typeface="Calibri"/>
                <a:cs typeface="Calibri"/>
                <a:sym typeface="Calibri"/>
              </a:rPr>
              <a:t>Details of the beneficiaries (company to which the amount was credited for the online purchase of the electronic gadgets)</a:t>
            </a:r>
            <a:endParaRPr/>
          </a:p>
          <a:p>
            <a:pPr indent="-342900" lvl="0" marL="342900" marR="282575" rtl="0" algn="l">
              <a:lnSpc>
                <a:spcPct val="115000"/>
              </a:lnSpc>
              <a:spcBef>
                <a:spcPts val="185"/>
              </a:spcBef>
              <a:spcAft>
                <a:spcPts val="0"/>
              </a:spcAft>
              <a:buClr>
                <a:srgbClr val="231F20"/>
              </a:buClr>
              <a:buSzPts val="800"/>
              <a:buFont typeface="Verdana"/>
              <a:buChar char="—"/>
            </a:pPr>
            <a:r>
              <a:rPr lang="en-US" sz="1800">
                <a:solidFill>
                  <a:schemeClr val="dk1"/>
                </a:solidFill>
                <a:latin typeface="Calibri"/>
                <a:ea typeface="Calibri"/>
                <a:cs typeface="Calibri"/>
                <a:sym typeface="Calibri"/>
              </a:rPr>
              <a:t> and, the delivery address of the electronic equipment.</a:t>
            </a:r>
            <a:endParaRPr sz="1800">
              <a:solidFill>
                <a:schemeClr val="dk1"/>
              </a:solidFill>
              <a:latin typeface="Calibri"/>
              <a:ea typeface="Calibri"/>
              <a:cs typeface="Calibri"/>
              <a:sym typeface="Calibri"/>
            </a:endParaRPr>
          </a:p>
          <a:p>
            <a:pPr indent="0" lvl="0" marL="80645" marR="0" rtl="0" algn="l">
              <a:spcBef>
                <a:spcPts val="5"/>
              </a:spcBef>
              <a:spcAft>
                <a:spcPts val="0"/>
              </a:spcAft>
              <a:buNone/>
            </a:pPr>
            <a:r>
              <a:rPr lang="en-US" sz="1800">
                <a:solidFill>
                  <a:schemeClr val="dk1"/>
                </a:solidFill>
                <a:latin typeface="Calibri"/>
                <a:ea typeface="Calibri"/>
                <a:cs typeface="Calibri"/>
                <a:sym typeface="Calibri"/>
              </a:rPr>
              <a:t>From Website Hosting Company: Particulars of the persons responsible for hosting the phishing website.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 name="Google Shape;438;p65"/>
          <p:cNvSpPr txBox="1"/>
          <p:nvPr>
            <p:ph type="title"/>
          </p:nvPr>
        </p:nvSpPr>
        <p:spPr>
          <a:xfrm>
            <a:off x="354000" y="26859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Phishing Fraud</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id="443" name="Google Shape;443;p66"/>
          <p:cNvPicPr preferRelativeResize="0"/>
          <p:nvPr/>
        </p:nvPicPr>
        <p:blipFill rotWithShape="1">
          <a:blip r:embed="rId3">
            <a:alphaModFix/>
          </a:blip>
          <a:srcRect b="0" l="0" r="0" t="0"/>
          <a:stretch/>
        </p:blipFill>
        <p:spPr>
          <a:xfrm>
            <a:off x="-1" y="0"/>
            <a:ext cx="7588155" cy="6895119"/>
          </a:xfrm>
          <a:prstGeom prst="rect">
            <a:avLst/>
          </a:prstGeom>
          <a:noFill/>
          <a:ln>
            <a:noFill/>
          </a:ln>
        </p:spPr>
      </p:pic>
      <p:sp>
        <p:nvSpPr>
          <p:cNvPr id="444" name="Google Shape;444;p66"/>
          <p:cNvSpPr/>
          <p:nvPr/>
        </p:nvSpPr>
        <p:spPr>
          <a:xfrm>
            <a:off x="464024" y="709684"/>
            <a:ext cx="2456597" cy="477671"/>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7"/>
          <p:cNvSpPr txBox="1"/>
          <p:nvPr>
            <p:ph type="title"/>
          </p:nvPr>
        </p:nvSpPr>
        <p:spPr>
          <a:xfrm>
            <a:off x="749708" y="35579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Fake, Obscene Account of Social Media</a:t>
            </a:r>
            <a:endParaRPr/>
          </a:p>
        </p:txBody>
      </p:sp>
      <p:sp>
        <p:nvSpPr>
          <p:cNvPr id="450" name="Google Shape;450;p67"/>
          <p:cNvSpPr txBox="1"/>
          <p:nvPr/>
        </p:nvSpPr>
        <p:spPr>
          <a:xfrm>
            <a:off x="749709" y="1487324"/>
            <a:ext cx="10515599" cy="5202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Applicable Sections of Law</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Section 465, 469 of IPC (Forgery, Forgery for purposes of harming reputation) and Section 67 of IT Act (publication or transmission of obscene material in electronic form).</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80645" marR="0" rtl="0" algn="l">
              <a:spcBef>
                <a:spcPts val="0"/>
              </a:spcBef>
              <a:spcAft>
                <a:spcPts val="0"/>
              </a:spcAft>
              <a:buNone/>
            </a:pPr>
            <a:r>
              <a:rPr b="1" lang="en-US" sz="1800">
                <a:solidFill>
                  <a:schemeClr val="dk1"/>
                </a:solidFill>
                <a:latin typeface="Calibri"/>
                <a:ea typeface="Calibri"/>
                <a:cs typeface="Calibri"/>
                <a:sym typeface="Calibri"/>
              </a:rPr>
              <a:t>Pre-Case assessment:</a:t>
            </a:r>
            <a:endParaRPr b="1" sz="1800">
              <a:solidFill>
                <a:schemeClr val="dk1"/>
              </a:solidFill>
              <a:latin typeface="Calibri"/>
              <a:ea typeface="Calibri"/>
              <a:cs typeface="Calibri"/>
              <a:sym typeface="Calibri"/>
            </a:endParaRPr>
          </a:p>
          <a:p>
            <a:pPr indent="0" lvl="0" marL="80645" marR="281940" rtl="0" algn="just">
              <a:lnSpc>
                <a:spcPct val="115000"/>
              </a:lnSpc>
              <a:spcBef>
                <a:spcPts val="0"/>
              </a:spcBef>
              <a:spcAft>
                <a:spcPts val="0"/>
              </a:spcAft>
              <a:buNone/>
            </a:pPr>
            <a:r>
              <a:rPr lang="en-US" sz="1800">
                <a:solidFill>
                  <a:schemeClr val="dk1"/>
                </a:solidFill>
                <a:latin typeface="Calibri"/>
                <a:ea typeface="Calibri"/>
                <a:cs typeface="Calibri"/>
                <a:sym typeface="Calibri"/>
              </a:rPr>
              <a:t>Investigation to be done by an officer of the rank of Police Inspector or above (in case of ITAA 2008). Issues to be kept in mind while seeking / collection of information from complainant / accused / witnesses and service providers: The relevant date and timestamps, shall always be collected.</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Information gathered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From complainant: Self attested copies of the printout of the fake profiles printed at the police station and soft copies of the offensive content with date and time stamps (self attested copies of the printout of the friendship requests received by Priya’s friends and soft copies of the offensive content with date and time stamps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Obtaining 3rd party information from service providers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Collection of Evidences from Accused / Scene of Offence</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Search &amp; Seizure of digital evidence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Cyber </a:t>
            </a:r>
            <a:r>
              <a:rPr lang="en-US">
                <a:solidFill>
                  <a:srgbClr val="FF0000"/>
                </a:solidFill>
              </a:rPr>
              <a:t>Crime</a:t>
            </a:r>
            <a:endParaRPr/>
          </a:p>
        </p:txBody>
      </p:sp>
      <p:sp>
        <p:nvSpPr>
          <p:cNvPr id="134" name="Google Shape;134;p14"/>
          <p:cNvSpPr txBox="1"/>
          <p:nvPr/>
        </p:nvSpPr>
        <p:spPr>
          <a:xfrm>
            <a:off x="838200" y="1699332"/>
            <a:ext cx="9814482" cy="5632311"/>
          </a:xfrm>
          <a:prstGeom prst="rect">
            <a:avLst/>
          </a:prstGeom>
          <a:noFill/>
          <a:ln>
            <a:noFill/>
          </a:ln>
        </p:spPr>
        <p:txBody>
          <a:bodyPr anchorCtr="0" anchor="t" bIns="45700" lIns="91425" spcFirstLastPara="1" rIns="91425" wrap="square" tIns="45700">
            <a:spAutoFit/>
          </a:bodyPr>
          <a:lstStyle/>
          <a:p>
            <a:pPr indent="-342900" lvl="0" marL="35157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Banking/Financial fraud </a:t>
            </a:r>
            <a:endParaRPr/>
          </a:p>
          <a:p>
            <a:pPr indent="0" lvl="0" marL="8670" marR="0" rtl="0" algn="l">
              <a:spcBef>
                <a:spcPts val="0"/>
              </a:spcBef>
              <a:spcAft>
                <a:spcPts val="0"/>
              </a:spcAft>
              <a:buNone/>
            </a:pPr>
            <a:r>
              <a:rPr lang="en-US" sz="2000">
                <a:solidFill>
                  <a:schemeClr val="dk1"/>
                </a:solidFill>
                <a:latin typeface="Calibri"/>
                <a:ea typeface="Calibri"/>
                <a:cs typeface="Calibri"/>
                <a:sym typeface="Calibri"/>
              </a:rPr>
              <a:t>(Several sections under IPC, ITAA 2008 and other applicable laws)</a:t>
            </a:r>
            <a:endParaRPr sz="2000">
              <a:solidFill>
                <a:schemeClr val="dk1"/>
              </a:solidFill>
              <a:latin typeface="Calibri"/>
              <a:ea typeface="Calibri"/>
              <a:cs typeface="Calibri"/>
              <a:sym typeface="Calibri"/>
            </a:endParaRPr>
          </a:p>
          <a:p>
            <a:pPr indent="-342900" lvl="0" marL="351137"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Data modification </a:t>
            </a:r>
            <a:endParaRPr/>
          </a:p>
          <a:p>
            <a:pPr indent="0" lvl="0" marL="8237" marR="0" rtl="0" algn="l">
              <a:spcBef>
                <a:spcPts val="0"/>
              </a:spcBef>
              <a:spcAft>
                <a:spcPts val="0"/>
              </a:spcAft>
              <a:buNone/>
            </a:pPr>
            <a:r>
              <a:rPr lang="en-US" sz="2000">
                <a:solidFill>
                  <a:schemeClr val="dk1"/>
                </a:solidFill>
                <a:latin typeface="Calibri"/>
                <a:ea typeface="Calibri"/>
                <a:cs typeface="Calibri"/>
                <a:sym typeface="Calibri"/>
              </a:rPr>
              <a:t>(Under Section 66 of ITAA 2008 and sections 403,406,408,409 of IPC as applicable)</a:t>
            </a:r>
            <a:endParaRPr sz="2000">
              <a:solidFill>
                <a:schemeClr val="dk1"/>
              </a:solidFill>
              <a:latin typeface="Calibri"/>
              <a:ea typeface="Calibri"/>
              <a:cs typeface="Calibri"/>
              <a:sym typeface="Calibri"/>
            </a:endParaRPr>
          </a:p>
          <a:p>
            <a:pPr indent="-342900" lvl="0" marL="351137"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Identity theft and its misuse </a:t>
            </a:r>
            <a:endParaRPr/>
          </a:p>
          <a:p>
            <a:pPr indent="0" lvl="0" marL="8237" marR="0" rtl="0" algn="l">
              <a:spcBef>
                <a:spcPts val="0"/>
              </a:spcBef>
              <a:spcAft>
                <a:spcPts val="0"/>
              </a:spcAft>
              <a:buNone/>
            </a:pPr>
            <a:r>
              <a:rPr lang="en-US" sz="2000">
                <a:solidFill>
                  <a:schemeClr val="dk1"/>
                </a:solidFill>
                <a:latin typeface="Calibri"/>
                <a:ea typeface="Calibri"/>
                <a:cs typeface="Calibri"/>
                <a:sym typeface="Calibri"/>
              </a:rPr>
              <a:t>(Under Section 66C, 66D of ITAA 2008)</a:t>
            </a:r>
            <a:endParaRPr/>
          </a:p>
          <a:p>
            <a:pPr indent="-342900" lvl="0" marL="351137"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Cyber bullying/Stalking </a:t>
            </a:r>
            <a:endParaRPr/>
          </a:p>
          <a:p>
            <a:pPr indent="0" lvl="0" marL="8237" marR="0" rtl="0" algn="l">
              <a:spcBef>
                <a:spcPts val="0"/>
              </a:spcBef>
              <a:spcAft>
                <a:spcPts val="0"/>
              </a:spcAft>
              <a:buNone/>
            </a:pPr>
            <a:r>
              <a:rPr lang="en-US" sz="2000">
                <a:solidFill>
                  <a:schemeClr val="dk1"/>
                </a:solidFill>
                <a:latin typeface="Calibri"/>
                <a:ea typeface="Calibri"/>
                <a:cs typeface="Calibri"/>
                <a:sym typeface="Calibri"/>
              </a:rPr>
              <a:t>(Under Section 66A of ITAA 2008 and sections 500,504,506,507,508,509 of IPC as applicable)</a:t>
            </a:r>
            <a:endParaRPr/>
          </a:p>
          <a:p>
            <a:pPr indent="-342900" lvl="0" marL="351137"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Data theft </a:t>
            </a:r>
            <a:endParaRPr/>
          </a:p>
          <a:p>
            <a:pPr indent="0" lvl="0" marL="8237" marR="0" rtl="0" algn="l">
              <a:spcBef>
                <a:spcPts val="0"/>
              </a:spcBef>
              <a:spcAft>
                <a:spcPts val="0"/>
              </a:spcAft>
              <a:buNone/>
            </a:pPr>
            <a:r>
              <a:rPr lang="en-US" sz="2000">
                <a:solidFill>
                  <a:schemeClr val="dk1"/>
                </a:solidFill>
                <a:latin typeface="Calibri"/>
                <a:ea typeface="Calibri"/>
                <a:cs typeface="Calibri"/>
                <a:sym typeface="Calibri"/>
              </a:rPr>
              <a:t>(Under Section 66 of ITAA 2008 and section 379 IPC)</a:t>
            </a:r>
            <a:endParaRPr/>
          </a:p>
          <a:p>
            <a:pPr indent="-342900" lvl="0" marL="351137"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Pornography </a:t>
            </a:r>
            <a:endParaRPr/>
          </a:p>
          <a:p>
            <a:pPr indent="0" lvl="0" marL="8237" marR="0" rtl="0" algn="l">
              <a:spcBef>
                <a:spcPts val="0"/>
              </a:spcBef>
              <a:spcAft>
                <a:spcPts val="0"/>
              </a:spcAft>
              <a:buNone/>
            </a:pPr>
            <a:r>
              <a:rPr lang="en-US" sz="2000">
                <a:solidFill>
                  <a:schemeClr val="dk1"/>
                </a:solidFill>
                <a:latin typeface="Calibri"/>
                <a:ea typeface="Calibri"/>
                <a:cs typeface="Calibri"/>
                <a:sym typeface="Calibri"/>
              </a:rPr>
              <a:t>(Under Section66E, 67, 67A and 67 B of ITAA 2008 and section 292 IPC)</a:t>
            </a:r>
            <a:endParaRPr/>
          </a:p>
          <a:p>
            <a:pPr indent="-342900" lvl="0" marL="351137"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Theft of trade secrets and intellectual property </a:t>
            </a:r>
            <a:endParaRPr/>
          </a:p>
          <a:p>
            <a:pPr indent="0" lvl="0" marL="8237" marR="0" rtl="0" algn="l">
              <a:spcBef>
                <a:spcPts val="0"/>
              </a:spcBef>
              <a:spcAft>
                <a:spcPts val="0"/>
              </a:spcAft>
              <a:buNone/>
            </a:pPr>
            <a:r>
              <a:rPr lang="en-US" sz="2000">
                <a:solidFill>
                  <a:schemeClr val="dk1"/>
                </a:solidFill>
                <a:latin typeface="Calibri"/>
                <a:ea typeface="Calibri"/>
                <a:cs typeface="Calibri"/>
                <a:sym typeface="Calibri"/>
              </a:rPr>
              <a:t>(Under Section 66 of ITAA 2008, IPR laws and other applicable laws</a:t>
            </a:r>
            <a:endParaRPr/>
          </a:p>
          <a:p>
            <a:pPr indent="-342900" lvl="0" marL="351137"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Espionage on protected systems </a:t>
            </a:r>
            <a:endParaRPr/>
          </a:p>
          <a:p>
            <a:pPr indent="0" lvl="0" marL="8237" marR="0" rtl="0" algn="l">
              <a:spcBef>
                <a:spcPts val="0"/>
              </a:spcBef>
              <a:spcAft>
                <a:spcPts val="0"/>
              </a:spcAft>
              <a:buNone/>
            </a:pPr>
            <a:r>
              <a:rPr lang="en-US" sz="2000">
                <a:solidFill>
                  <a:schemeClr val="dk1"/>
                </a:solidFill>
                <a:latin typeface="Calibri"/>
                <a:ea typeface="Calibri"/>
                <a:cs typeface="Calibri"/>
                <a:sym typeface="Calibri"/>
              </a:rPr>
              <a:t>(Under Sections 66, 70 of ITAA 2008 and other applicable laws)</a:t>
            </a:r>
            <a:endParaRPr sz="2000">
              <a:solidFill>
                <a:schemeClr val="dk1"/>
              </a:solidFill>
              <a:latin typeface="Calibri"/>
              <a:ea typeface="Calibri"/>
              <a:cs typeface="Calibri"/>
              <a:sym typeface="Calibri"/>
            </a:endParaRPr>
          </a:p>
          <a:p>
            <a:pPr indent="-215900" lvl="0" marL="351137"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Theft</a:t>
            </a:r>
            <a:endParaRPr/>
          </a:p>
        </p:txBody>
      </p:sp>
      <p:sp>
        <p:nvSpPr>
          <p:cNvPr id="456" name="Google Shape;456;p68"/>
          <p:cNvSpPr txBox="1"/>
          <p:nvPr/>
        </p:nvSpPr>
        <p:spPr>
          <a:xfrm>
            <a:off x="766916" y="1641066"/>
            <a:ext cx="609600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Applicable Sections of Law</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Section 66 read with section 43 of the ITA 2000 and Section 66(B) of ITAA2008</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Pre-Case assessment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Information collected from complainant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Information gathered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Obtaining 3rd party information from service providers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Search &amp; Seizure of digital evidence</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Kidnapping of Girl</a:t>
            </a:r>
            <a:endParaRPr/>
          </a:p>
        </p:txBody>
      </p:sp>
      <p:sp>
        <p:nvSpPr>
          <p:cNvPr id="462" name="Google Shape;462;p69"/>
          <p:cNvSpPr txBox="1"/>
          <p:nvPr/>
        </p:nvSpPr>
        <p:spPr>
          <a:xfrm>
            <a:off x="766916" y="1641066"/>
            <a:ext cx="10586884"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Applicable Sections of Law</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No applicable sections for “Missing Case” but, in case if there is suspicion that some known person might have kidnapped, in such cases section 363 of IPC is applicable.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Pre-Case assessment</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SHO of the police station can register the case under 363 IPC and the investigation should be carried out by an officer not below the rank of Police Inspector.</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Information gathered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Proof for Age-Date of Birth</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Photograph of the missing person</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Physical features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Languages known- to speak/write</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Mobile phone number-if available</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Email ID- if available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0"/>
          <p:cNvSpPr txBox="1"/>
          <p:nvPr/>
        </p:nvSpPr>
        <p:spPr>
          <a:xfrm>
            <a:off x="245806" y="129490"/>
            <a:ext cx="11946193" cy="6317370"/>
          </a:xfrm>
          <a:prstGeom prst="rect">
            <a:avLst/>
          </a:prstGeom>
          <a:noFill/>
          <a:ln>
            <a:noFill/>
          </a:ln>
        </p:spPr>
        <p:txBody>
          <a:bodyPr anchorCtr="0" anchor="t" bIns="45700" lIns="91425" spcFirstLastPara="1" rIns="91425" wrap="square" tIns="45700">
            <a:spAutoFit/>
          </a:bodyPr>
          <a:lstStyle/>
          <a:p>
            <a:pPr indent="0" lvl="0" marL="80645" marR="0" rtl="0" algn="l">
              <a:spcBef>
                <a:spcPts val="0"/>
              </a:spcBef>
              <a:spcAft>
                <a:spcPts val="0"/>
              </a:spcAft>
              <a:buNone/>
            </a:pPr>
            <a:r>
              <a:rPr b="1" lang="en-US" sz="1800">
                <a:solidFill>
                  <a:schemeClr val="dk1"/>
                </a:solidFill>
                <a:latin typeface="Calibri"/>
                <a:ea typeface="Calibri"/>
                <a:cs typeface="Calibri"/>
                <a:sym typeface="Calibri"/>
              </a:rPr>
              <a:t>Investigation:</a:t>
            </a:r>
            <a:endParaRPr b="1" sz="1800">
              <a:solidFill>
                <a:schemeClr val="dk1"/>
              </a:solidFill>
              <a:latin typeface="Calibri"/>
              <a:ea typeface="Calibri"/>
              <a:cs typeface="Calibri"/>
              <a:sym typeface="Calibri"/>
            </a:endParaRPr>
          </a:p>
          <a:p>
            <a:pPr indent="-342900" lvl="0" marL="342900" marR="283210" rtl="0" algn="l">
              <a:lnSpc>
                <a:spcPct val="115000"/>
              </a:lnSpc>
              <a:spcBef>
                <a:spcPts val="185"/>
              </a:spcBef>
              <a:spcAft>
                <a:spcPts val="0"/>
              </a:spcAft>
              <a:buClr>
                <a:srgbClr val="231F20"/>
              </a:buClr>
              <a:buSzPts val="1000"/>
              <a:buFont typeface="Calibri"/>
              <a:buAutoNum type="arabicPeriod"/>
            </a:pPr>
            <a:r>
              <a:rPr lang="en-US" sz="1800">
                <a:solidFill>
                  <a:schemeClr val="dk1"/>
                </a:solidFill>
                <a:latin typeface="Calibri"/>
                <a:ea typeface="Calibri"/>
                <a:cs typeface="Calibri"/>
                <a:sym typeface="Calibri"/>
              </a:rPr>
              <a:t>The IO sent a requisition letter to the mobile service provider under section 91 CrPC to provide the call details and tower locations details of the mobile phone used by the missing person</a:t>
            </a:r>
            <a:endParaRPr sz="1800">
              <a:solidFill>
                <a:schemeClr val="dk1"/>
              </a:solidFill>
              <a:latin typeface="Calibri"/>
              <a:ea typeface="Calibri"/>
              <a:cs typeface="Calibri"/>
              <a:sym typeface="Calibri"/>
            </a:endParaRPr>
          </a:p>
          <a:p>
            <a:pPr indent="-342900" lvl="0" marL="342900" marR="283845" rtl="0" algn="l">
              <a:lnSpc>
                <a:spcPct val="115000"/>
              </a:lnSpc>
              <a:spcBef>
                <a:spcPts val="5"/>
              </a:spcBef>
              <a:spcAft>
                <a:spcPts val="0"/>
              </a:spcAft>
              <a:buClr>
                <a:srgbClr val="231F20"/>
              </a:buClr>
              <a:buSzPts val="1000"/>
              <a:buFont typeface="Calibri"/>
              <a:buAutoNum type="arabicPeriod"/>
            </a:pPr>
            <a:r>
              <a:rPr lang="en-US" sz="1800">
                <a:solidFill>
                  <a:schemeClr val="dk1"/>
                </a:solidFill>
                <a:latin typeface="Calibri"/>
                <a:ea typeface="Calibri"/>
                <a:cs typeface="Calibri"/>
                <a:sym typeface="Calibri"/>
              </a:rPr>
              <a:t>The call details thus obtained did not disclose any useful information because the mobile phone was switched off from the day the girl was missing and there were no entries found in the CDR.</a:t>
            </a:r>
            <a:endParaRPr sz="1800">
              <a:solidFill>
                <a:schemeClr val="dk1"/>
              </a:solidFill>
              <a:latin typeface="Calibri"/>
              <a:ea typeface="Calibri"/>
              <a:cs typeface="Calibri"/>
              <a:sym typeface="Calibri"/>
            </a:endParaRPr>
          </a:p>
          <a:p>
            <a:pPr indent="-342900" lvl="0" marL="342900" marR="283845" rtl="0" algn="l">
              <a:lnSpc>
                <a:spcPct val="115000"/>
              </a:lnSpc>
              <a:spcBef>
                <a:spcPts val="5"/>
              </a:spcBef>
              <a:spcAft>
                <a:spcPts val="0"/>
              </a:spcAft>
              <a:buClr>
                <a:srgbClr val="231F20"/>
              </a:buClr>
              <a:buSzPts val="1000"/>
              <a:buFont typeface="Calibri"/>
              <a:buAutoNum type="arabicPeriod"/>
            </a:pPr>
            <a:r>
              <a:rPr lang="en-US" sz="1800">
                <a:solidFill>
                  <a:schemeClr val="dk1"/>
                </a:solidFill>
                <a:latin typeface="Calibri"/>
                <a:ea typeface="Calibri"/>
                <a:cs typeface="Calibri"/>
                <a:sym typeface="Calibri"/>
              </a:rPr>
              <a:t>The IO created an undercover email ID and sent a tracking mail to the missing girl’s email ID that was shared by the complainant at the time of registering the complaint.</a:t>
            </a:r>
            <a:endParaRPr sz="1800">
              <a:solidFill>
                <a:schemeClr val="dk1"/>
              </a:solidFill>
              <a:latin typeface="Calibri"/>
              <a:ea typeface="Calibri"/>
              <a:cs typeface="Calibri"/>
              <a:sym typeface="Calibri"/>
            </a:endParaRPr>
          </a:p>
          <a:p>
            <a:pPr indent="-342900" lvl="0" marL="342900" marR="282575" rtl="0" algn="l">
              <a:lnSpc>
                <a:spcPct val="115000"/>
              </a:lnSpc>
              <a:spcBef>
                <a:spcPts val="5"/>
              </a:spcBef>
              <a:spcAft>
                <a:spcPts val="0"/>
              </a:spcAft>
              <a:buClr>
                <a:srgbClr val="231F20"/>
              </a:buClr>
              <a:buSzPts val="1000"/>
              <a:buFont typeface="Calibri"/>
              <a:buAutoNum type="arabicPeriod"/>
            </a:pPr>
            <a:r>
              <a:rPr lang="en-US" sz="1800">
                <a:solidFill>
                  <a:schemeClr val="dk1"/>
                </a:solidFill>
                <a:latin typeface="Calibri"/>
                <a:ea typeface="Calibri"/>
                <a:cs typeface="Calibri"/>
                <a:sym typeface="Calibri"/>
              </a:rPr>
              <a:t>The tracking email was sent by using free tracking email service like </a:t>
            </a:r>
            <a:r>
              <a:rPr lang="en-US" sz="1800" u="sng">
                <a:solidFill>
                  <a:schemeClr val="dk1"/>
                </a:solidFill>
                <a:latin typeface="Calibri"/>
                <a:ea typeface="Calibri"/>
                <a:cs typeface="Calibri"/>
                <a:sym typeface="Calibri"/>
                <a:hlinkClick r:id="rId3">
                  <a:extLst>
                    <a:ext uri="{A12FA001-AC4F-418D-AE19-62706E023703}">
                      <ahyp:hlinkClr val="tx"/>
                    </a:ext>
                  </a:extLst>
                </a:hlinkClick>
              </a:rPr>
              <a:t>www. </a:t>
            </a:r>
            <a:r>
              <a:rPr lang="en-US" sz="1800">
                <a:solidFill>
                  <a:schemeClr val="dk1"/>
                </a:solidFill>
                <a:latin typeface="Calibri"/>
                <a:ea typeface="Calibri"/>
                <a:cs typeface="Calibri"/>
                <a:sym typeface="Calibri"/>
              </a:rPr>
              <a:t>Readnotify.com or www.didtheyreadit. com</a:t>
            </a:r>
            <a:endParaRPr sz="1800">
              <a:solidFill>
                <a:schemeClr val="dk1"/>
              </a:solidFill>
              <a:latin typeface="Calibri"/>
              <a:ea typeface="Calibri"/>
              <a:cs typeface="Calibri"/>
              <a:sym typeface="Calibri"/>
            </a:endParaRPr>
          </a:p>
          <a:p>
            <a:pPr indent="-342900" lvl="0" marL="342900" marR="283210" rtl="0" algn="l">
              <a:lnSpc>
                <a:spcPct val="115000"/>
              </a:lnSpc>
              <a:spcBef>
                <a:spcPts val="5"/>
              </a:spcBef>
              <a:spcAft>
                <a:spcPts val="0"/>
              </a:spcAft>
              <a:buClr>
                <a:srgbClr val="231F20"/>
              </a:buClr>
              <a:buSzPts val="1000"/>
              <a:buFont typeface="Calibri"/>
              <a:buAutoNum type="arabicPeriod"/>
            </a:pPr>
            <a:r>
              <a:rPr lang="en-US" sz="1800">
                <a:solidFill>
                  <a:schemeClr val="dk1"/>
                </a:solidFill>
                <a:latin typeface="Calibri"/>
                <a:ea typeface="Calibri"/>
                <a:cs typeface="Calibri"/>
                <a:sym typeface="Calibri"/>
              </a:rPr>
              <a:t>The tracking mail thus sent was opened by the user and notification was obtained in the undercover email id cre- ated by the IO</a:t>
            </a:r>
            <a:endParaRPr sz="1800">
              <a:solidFill>
                <a:schemeClr val="dk1"/>
              </a:solidFill>
              <a:latin typeface="Calibri"/>
              <a:ea typeface="Calibri"/>
              <a:cs typeface="Calibri"/>
              <a:sym typeface="Calibri"/>
            </a:endParaRPr>
          </a:p>
          <a:p>
            <a:pPr indent="-342900" lvl="0" marL="342900" marR="0" rtl="0" algn="l">
              <a:spcBef>
                <a:spcPts val="5"/>
              </a:spcBef>
              <a:spcAft>
                <a:spcPts val="0"/>
              </a:spcAft>
              <a:buClr>
                <a:srgbClr val="231F20"/>
              </a:buClr>
              <a:buSzPts val="1000"/>
              <a:buFont typeface="Calibri"/>
              <a:buAutoNum type="arabicPeriod"/>
            </a:pPr>
            <a:r>
              <a:rPr lang="en-US" sz="1800">
                <a:solidFill>
                  <a:schemeClr val="dk1"/>
                </a:solidFill>
                <a:latin typeface="Calibri"/>
                <a:ea typeface="Calibri"/>
                <a:cs typeface="Calibri"/>
                <a:sym typeface="Calibri"/>
              </a:rPr>
              <a:t>The notification page carried information like</a:t>
            </a:r>
            <a:endParaRPr sz="1800">
              <a:solidFill>
                <a:schemeClr val="dk1"/>
              </a:solidFill>
              <a:latin typeface="Calibri"/>
              <a:ea typeface="Calibri"/>
              <a:cs typeface="Calibri"/>
              <a:sym typeface="Calibri"/>
            </a:endParaRPr>
          </a:p>
          <a:p>
            <a:pPr indent="-342900" lvl="1" marL="800100" marR="0" rtl="0" algn="l">
              <a:spcBef>
                <a:spcPts val="185"/>
              </a:spcBef>
              <a:spcAft>
                <a:spcPts val="0"/>
              </a:spcAft>
              <a:buClr>
                <a:srgbClr val="231F20"/>
              </a:buClr>
              <a:buSzPts val="1000"/>
              <a:buFont typeface="Arial"/>
              <a:buChar char="•"/>
            </a:pPr>
            <a:r>
              <a:rPr b="0" i="0" lang="en-US" sz="1800" u="none" cap="none" strike="noStrike">
                <a:solidFill>
                  <a:schemeClr val="dk1"/>
                </a:solidFill>
                <a:latin typeface="Calibri"/>
                <a:ea typeface="Calibri"/>
                <a:cs typeface="Calibri"/>
                <a:sym typeface="Calibri"/>
              </a:rPr>
              <a:t>IP address</a:t>
            </a:r>
            <a:endParaRPr b="0" i="0" sz="1800" u="none" cap="none" strike="noStrike">
              <a:solidFill>
                <a:schemeClr val="dk1"/>
              </a:solidFill>
              <a:latin typeface="Calibri"/>
              <a:ea typeface="Calibri"/>
              <a:cs typeface="Calibri"/>
              <a:sym typeface="Calibri"/>
            </a:endParaRPr>
          </a:p>
          <a:p>
            <a:pPr indent="-342900" lvl="1" marL="800100" marR="0" rtl="0" algn="l">
              <a:spcBef>
                <a:spcPts val="185"/>
              </a:spcBef>
              <a:spcAft>
                <a:spcPts val="0"/>
              </a:spcAft>
              <a:buClr>
                <a:srgbClr val="231F20"/>
              </a:buClr>
              <a:buSzPts val="1000"/>
              <a:buFont typeface="Arial"/>
              <a:buChar char="•"/>
            </a:pPr>
            <a:r>
              <a:rPr b="0" i="0" lang="en-US" sz="1800" u="none" cap="none" strike="noStrike">
                <a:solidFill>
                  <a:schemeClr val="dk1"/>
                </a:solidFill>
                <a:latin typeface="Calibri"/>
                <a:ea typeface="Calibri"/>
                <a:cs typeface="Calibri"/>
                <a:sym typeface="Calibri"/>
              </a:rPr>
              <a:t>Date and time of opening the mail</a:t>
            </a:r>
            <a:endParaRPr b="0" i="0" sz="1800" u="none" cap="none" strike="noStrike">
              <a:solidFill>
                <a:schemeClr val="dk1"/>
              </a:solidFill>
              <a:latin typeface="Calibri"/>
              <a:ea typeface="Calibri"/>
              <a:cs typeface="Calibri"/>
              <a:sym typeface="Calibri"/>
            </a:endParaRPr>
          </a:p>
          <a:p>
            <a:pPr indent="-342900" lvl="1" marL="800100" marR="0" rtl="0" algn="l">
              <a:spcBef>
                <a:spcPts val="185"/>
              </a:spcBef>
              <a:spcAft>
                <a:spcPts val="0"/>
              </a:spcAft>
              <a:buClr>
                <a:srgbClr val="231F20"/>
              </a:buClr>
              <a:buSzPts val="1000"/>
              <a:buFont typeface="Arial"/>
              <a:buChar char="•"/>
            </a:pPr>
            <a:r>
              <a:rPr b="0" i="0" lang="en-US" sz="1800" u="none" cap="none" strike="noStrike">
                <a:solidFill>
                  <a:schemeClr val="dk1"/>
                </a:solidFill>
                <a:latin typeface="Calibri"/>
                <a:ea typeface="Calibri"/>
                <a:cs typeface="Calibri"/>
                <a:sym typeface="Calibri"/>
              </a:rPr>
              <a:t>No. of time opened etc</a:t>
            </a:r>
            <a:endParaRPr b="0" i="0" sz="1800" u="none" cap="none" strike="noStrike">
              <a:solidFill>
                <a:schemeClr val="dk1"/>
              </a:solidFill>
              <a:latin typeface="Calibri"/>
              <a:ea typeface="Calibri"/>
              <a:cs typeface="Calibri"/>
              <a:sym typeface="Calibri"/>
            </a:endParaRPr>
          </a:p>
          <a:p>
            <a:pPr indent="-342900" lvl="0" marL="342900" marR="283210" rtl="0" algn="l">
              <a:lnSpc>
                <a:spcPct val="115000"/>
              </a:lnSpc>
              <a:spcBef>
                <a:spcPts val="185"/>
              </a:spcBef>
              <a:spcAft>
                <a:spcPts val="0"/>
              </a:spcAft>
              <a:buClr>
                <a:srgbClr val="231F20"/>
              </a:buClr>
              <a:buSzPts val="1000"/>
              <a:buFont typeface="Calibri"/>
              <a:buAutoNum type="arabicPeriod"/>
            </a:pPr>
            <a:r>
              <a:rPr lang="en-US" sz="1800">
                <a:solidFill>
                  <a:schemeClr val="dk1"/>
                </a:solidFill>
                <a:latin typeface="Calibri"/>
                <a:ea typeface="Calibri"/>
                <a:cs typeface="Calibri"/>
                <a:sym typeface="Calibri"/>
              </a:rPr>
              <a:t>The internet service provider was identified and a requisition letter was sent to provide the physical address de- tails</a:t>
            </a:r>
            <a:endParaRPr sz="1800">
              <a:solidFill>
                <a:schemeClr val="dk1"/>
              </a:solidFill>
              <a:latin typeface="Calibri"/>
              <a:ea typeface="Calibri"/>
              <a:cs typeface="Calibri"/>
              <a:sym typeface="Calibri"/>
            </a:endParaRPr>
          </a:p>
          <a:p>
            <a:pPr indent="-342900" lvl="0" marL="342900" marR="0" rtl="0" algn="l">
              <a:spcBef>
                <a:spcPts val="5"/>
              </a:spcBef>
              <a:spcAft>
                <a:spcPts val="0"/>
              </a:spcAft>
              <a:buClr>
                <a:srgbClr val="231F20"/>
              </a:buClr>
              <a:buSzPts val="1000"/>
              <a:buFont typeface="Calibri"/>
              <a:buAutoNum type="arabicPeriod"/>
            </a:pPr>
            <a:r>
              <a:rPr lang="en-US" sz="1800">
                <a:solidFill>
                  <a:schemeClr val="dk1"/>
                </a:solidFill>
                <a:latin typeface="Calibri"/>
                <a:ea typeface="Calibri"/>
                <a:cs typeface="Calibri"/>
                <a:sym typeface="Calibri"/>
              </a:rPr>
              <a:t>The internet service provider provided the details</a:t>
            </a:r>
            <a:endParaRPr sz="1800">
              <a:solidFill>
                <a:schemeClr val="dk1"/>
              </a:solidFill>
              <a:latin typeface="Calibri"/>
              <a:ea typeface="Calibri"/>
              <a:cs typeface="Calibri"/>
              <a:sym typeface="Calibri"/>
            </a:endParaRPr>
          </a:p>
          <a:p>
            <a:pPr indent="-342900" lvl="0" marL="342900" marR="0" rtl="0" algn="l">
              <a:spcBef>
                <a:spcPts val="185"/>
              </a:spcBef>
              <a:spcAft>
                <a:spcPts val="0"/>
              </a:spcAft>
              <a:buClr>
                <a:srgbClr val="231F20"/>
              </a:buClr>
              <a:buSzPts val="1000"/>
              <a:buFont typeface="Calibri"/>
              <a:buAutoNum type="arabicPeriod"/>
            </a:pPr>
            <a:r>
              <a:rPr lang="en-US" sz="1800">
                <a:solidFill>
                  <a:schemeClr val="dk1"/>
                </a:solidFill>
                <a:latin typeface="Calibri"/>
                <a:ea typeface="Calibri"/>
                <a:cs typeface="Calibri"/>
                <a:sym typeface="Calibri"/>
              </a:rPr>
              <a:t>The IO made a visit to the address and found that the girl was residing with Naveen.</a:t>
            </a:r>
            <a:endParaRPr sz="1800">
              <a:solidFill>
                <a:schemeClr val="dk1"/>
              </a:solidFill>
              <a:latin typeface="Calibri"/>
              <a:ea typeface="Calibri"/>
              <a:cs typeface="Calibri"/>
              <a:sym typeface="Calibri"/>
            </a:endParaRPr>
          </a:p>
          <a:p>
            <a:pPr indent="-342900" lvl="0" marL="342900" marR="0" rtl="0" algn="l">
              <a:spcBef>
                <a:spcPts val="185"/>
              </a:spcBef>
              <a:spcAft>
                <a:spcPts val="0"/>
              </a:spcAft>
              <a:buClr>
                <a:srgbClr val="231F20"/>
              </a:buClr>
              <a:buSzPts val="1000"/>
              <a:buFont typeface="Calibri"/>
              <a:buAutoNum type="arabicPeriod"/>
            </a:pPr>
            <a:r>
              <a:rPr lang="en-US" sz="1800">
                <a:solidFill>
                  <a:schemeClr val="dk1"/>
                </a:solidFill>
                <a:latin typeface="Calibri"/>
                <a:ea typeface="Calibri"/>
                <a:cs typeface="Calibri"/>
                <a:sym typeface="Calibri"/>
              </a:rPr>
              <a:t>The IO arrested Naveen under the applicable sections</a:t>
            </a:r>
            <a:endParaRPr sz="1800">
              <a:solidFill>
                <a:schemeClr val="dk1"/>
              </a:solidFill>
              <a:latin typeface="Calibri"/>
              <a:ea typeface="Calibri"/>
              <a:cs typeface="Calibri"/>
              <a:sym typeface="Calibri"/>
            </a:endParaRPr>
          </a:p>
          <a:p>
            <a:pPr indent="-342900" lvl="0" marL="342900" marR="283210" rtl="0" algn="l">
              <a:lnSpc>
                <a:spcPct val="115000"/>
              </a:lnSpc>
              <a:spcBef>
                <a:spcPts val="180"/>
              </a:spcBef>
              <a:spcAft>
                <a:spcPts val="0"/>
              </a:spcAft>
              <a:buClr>
                <a:srgbClr val="231F20"/>
              </a:buClr>
              <a:buSzPts val="1000"/>
              <a:buFont typeface="Calibri"/>
              <a:buAutoNum type="arabicPeriod"/>
            </a:pPr>
            <a:r>
              <a:rPr lang="en-US" sz="1800">
                <a:solidFill>
                  <a:schemeClr val="dk1"/>
                </a:solidFill>
                <a:latin typeface="Calibri"/>
                <a:ea typeface="Calibri"/>
                <a:cs typeface="Calibri"/>
                <a:sym typeface="Calibri"/>
              </a:rPr>
              <a:t>The IO recorded the statement of both the accused and victim and emphasized on reason for kidnapping in the statement and the conventional investigative procedures were followed.</a:t>
            </a:r>
            <a:endParaRPr sz="1800">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1"/>
          <p:cNvSpPr txBox="1"/>
          <p:nvPr>
            <p:ph type="title"/>
          </p:nvPr>
        </p:nvSpPr>
        <p:spPr>
          <a:xfrm>
            <a:off x="766915" y="22516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Hacking using Malware</a:t>
            </a:r>
            <a:endParaRPr/>
          </a:p>
        </p:txBody>
      </p:sp>
      <p:sp>
        <p:nvSpPr>
          <p:cNvPr id="473" name="Google Shape;473;p71"/>
          <p:cNvSpPr txBox="1"/>
          <p:nvPr/>
        </p:nvSpPr>
        <p:spPr>
          <a:xfrm>
            <a:off x="766915" y="1641066"/>
            <a:ext cx="11021961" cy="38215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Applicable Sections of Law</a:t>
            </a:r>
            <a:endParaRPr/>
          </a:p>
          <a:p>
            <a:pPr indent="0" lvl="0" marL="309245" marR="0" rtl="0" algn="just">
              <a:spcBef>
                <a:spcPts val="185"/>
              </a:spcBef>
              <a:spcAft>
                <a:spcPts val="0"/>
              </a:spcAft>
              <a:buNone/>
            </a:pPr>
            <a:r>
              <a:rPr lang="en-US" sz="1800">
                <a:solidFill>
                  <a:schemeClr val="dk1"/>
                </a:solidFill>
                <a:latin typeface="Calibri"/>
                <a:ea typeface="Calibri"/>
                <a:cs typeface="Calibri"/>
                <a:sym typeface="Calibri"/>
              </a:rPr>
              <a:t>Section 66C, ITAA 2008: Punishment for identity theft, Section 66D, ITAA 2008: Punishment for cheating by personation by using computer resource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Pre-Case assessment</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attested copies of email/sms received from any source other than the legitimate bank. Bank statement (if available)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Information gathered</a:t>
            </a:r>
            <a:endParaRPr/>
          </a:p>
          <a:p>
            <a:pPr indent="-285750" lvl="3" marL="1657350" marR="0" rtl="0" algn="l">
              <a:spcBef>
                <a:spcPts val="185"/>
              </a:spcBef>
              <a:spcAft>
                <a:spcPts val="0"/>
              </a:spcAft>
              <a:buClr>
                <a:srgbClr val="231F20"/>
              </a:buClr>
              <a:buSzPts val="1000"/>
              <a:buFont typeface="Arial"/>
              <a:buChar char="•"/>
            </a:pPr>
            <a:r>
              <a:rPr b="0" i="0" lang="en-US" sz="1800" u="none" cap="none" strike="noStrike">
                <a:solidFill>
                  <a:schemeClr val="dk1"/>
                </a:solidFill>
                <a:latin typeface="Calibri"/>
                <a:ea typeface="Calibri"/>
                <a:cs typeface="Calibri"/>
                <a:sym typeface="Calibri"/>
              </a:rPr>
              <a:t>Statement of the account of the complainant during the fraudulent activity period</a:t>
            </a:r>
            <a:endParaRPr b="0" i="0" sz="1800" u="none" cap="none" strike="noStrike">
              <a:solidFill>
                <a:schemeClr val="dk1"/>
              </a:solidFill>
              <a:latin typeface="Calibri"/>
              <a:ea typeface="Calibri"/>
              <a:cs typeface="Calibri"/>
              <a:sym typeface="Calibri"/>
            </a:endParaRPr>
          </a:p>
          <a:p>
            <a:pPr indent="-285750" lvl="3" marL="1657350" marR="0" rtl="0" algn="l">
              <a:spcBef>
                <a:spcPts val="185"/>
              </a:spcBef>
              <a:spcAft>
                <a:spcPts val="0"/>
              </a:spcAft>
              <a:buClr>
                <a:srgbClr val="231F20"/>
              </a:buClr>
              <a:buSzPts val="1000"/>
              <a:buFont typeface="Arial"/>
              <a:buChar char="•"/>
            </a:pPr>
            <a:r>
              <a:rPr b="0" i="0" lang="en-US" sz="1800" u="none" cap="none" strike="noStrike">
                <a:solidFill>
                  <a:schemeClr val="dk1"/>
                </a:solidFill>
                <a:latin typeface="Calibri"/>
                <a:ea typeface="Calibri"/>
                <a:cs typeface="Calibri"/>
                <a:sym typeface="Calibri"/>
              </a:rPr>
              <a:t>Transaction IP address of the subject transaction</a:t>
            </a:r>
            <a:endParaRPr b="0" i="0" sz="1800" u="none" cap="none" strike="noStrike">
              <a:solidFill>
                <a:schemeClr val="dk1"/>
              </a:solidFill>
              <a:latin typeface="Calibri"/>
              <a:ea typeface="Calibri"/>
              <a:cs typeface="Calibri"/>
              <a:sym typeface="Calibri"/>
            </a:endParaRPr>
          </a:p>
          <a:p>
            <a:pPr indent="-285750" lvl="3" marL="1657350" marR="0" rtl="0" algn="l">
              <a:spcBef>
                <a:spcPts val="185"/>
              </a:spcBef>
              <a:spcAft>
                <a:spcPts val="0"/>
              </a:spcAft>
              <a:buClr>
                <a:srgbClr val="231F20"/>
              </a:buClr>
              <a:buSzPts val="1000"/>
              <a:buFont typeface="Arial"/>
              <a:buChar char="•"/>
            </a:pPr>
            <a:r>
              <a:rPr b="0" i="0" lang="en-US" sz="1800" u="none" cap="none" strike="noStrike">
                <a:solidFill>
                  <a:schemeClr val="dk1"/>
                </a:solidFill>
                <a:latin typeface="Calibri"/>
                <a:ea typeface="Calibri"/>
                <a:cs typeface="Calibri"/>
                <a:sym typeface="Calibri"/>
              </a:rPr>
              <a:t>CAF form of the beneficiary account(in case if it is same bank)</a:t>
            </a:r>
            <a:endParaRPr b="0" i="0" sz="1800" u="none" cap="none" strike="noStrike">
              <a:solidFill>
                <a:schemeClr val="dk1"/>
              </a:solidFill>
              <a:latin typeface="Calibri"/>
              <a:ea typeface="Calibri"/>
              <a:cs typeface="Calibri"/>
              <a:sym typeface="Calibri"/>
            </a:endParaRPr>
          </a:p>
          <a:p>
            <a:pPr indent="-285750" lvl="3" marL="1657350" marR="0" rtl="0" algn="l">
              <a:spcBef>
                <a:spcPts val="185"/>
              </a:spcBef>
              <a:spcAft>
                <a:spcPts val="0"/>
              </a:spcAft>
              <a:buClr>
                <a:srgbClr val="231F20"/>
              </a:buClr>
              <a:buSzPts val="1000"/>
              <a:buFont typeface="Arial"/>
              <a:buChar char="•"/>
            </a:pPr>
            <a:r>
              <a:rPr b="0" i="0" lang="en-US" sz="1800" u="none" cap="none" strike="noStrike">
                <a:solidFill>
                  <a:schemeClr val="dk1"/>
                </a:solidFill>
                <a:latin typeface="Calibri"/>
                <a:ea typeface="Calibri"/>
                <a:cs typeface="Calibri"/>
                <a:sym typeface="Calibri"/>
              </a:rPr>
              <a:t>Details of the beneficiary bank(name of bank, branch, account number etc.,)</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2"/>
          <p:cNvSpPr txBox="1"/>
          <p:nvPr>
            <p:ph type="title"/>
          </p:nvPr>
        </p:nvSpPr>
        <p:spPr>
          <a:xfrm>
            <a:off x="383458" y="7587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Website Blocking</a:t>
            </a:r>
            <a:endParaRPr/>
          </a:p>
        </p:txBody>
      </p:sp>
      <p:sp>
        <p:nvSpPr>
          <p:cNvPr id="479" name="Google Shape;479;p72"/>
          <p:cNvSpPr txBox="1"/>
          <p:nvPr/>
        </p:nvSpPr>
        <p:spPr>
          <a:xfrm>
            <a:off x="383458" y="1306769"/>
            <a:ext cx="10899058"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Applicable Sections of Law</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Section 69 A, empowers the competent authorities notified under ITAA 2008 to block public access of notified websites.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Pre-Case assessment:</a:t>
            </a:r>
            <a:endParaRPr b="1" sz="1800">
              <a:solidFill>
                <a:schemeClr val="dk1"/>
              </a:solidFill>
              <a:latin typeface="Calibri"/>
              <a:ea typeface="Calibri"/>
              <a:cs typeface="Calibri"/>
              <a:sym typeface="Calibri"/>
            </a:endParaRPr>
          </a:p>
          <a:p>
            <a:pPr indent="0" lvl="0" marL="80645" marR="0" rtl="0" algn="just">
              <a:spcBef>
                <a:spcPts val="0"/>
              </a:spcBef>
              <a:spcAft>
                <a:spcPts val="0"/>
              </a:spcAft>
              <a:buNone/>
            </a:pPr>
            <a:r>
              <a:rPr lang="en-US" sz="1800">
                <a:solidFill>
                  <a:schemeClr val="dk1"/>
                </a:solidFill>
                <a:latin typeface="Calibri"/>
                <a:ea typeface="Calibri"/>
                <a:cs typeface="Calibri"/>
                <a:sym typeface="Calibri"/>
              </a:rPr>
              <a:t>Power to issue directions for blocking public access to any information through computer resource</a:t>
            </a:r>
            <a:endParaRPr sz="1800">
              <a:solidFill>
                <a:schemeClr val="dk1"/>
              </a:solidFill>
              <a:latin typeface="Calibri"/>
              <a:ea typeface="Calibri"/>
              <a:cs typeface="Calibri"/>
              <a:sym typeface="Calibri"/>
            </a:endParaRPr>
          </a:p>
          <a:p>
            <a:pPr indent="-285750" lvl="0" marL="366395"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Where the Central Government or any of its officers, specially authorized by it in this behalf, is satisfied that it is necessary or expedient so to do in the interest of sovereignty and integrity of India, defense of India, security of the State, friendly relations with foreign states, or public order or for preventing incitement to the commission of any cognizable offence relating to above, it may subject to the provisions of Sub-sections (2) for reasons to be recorded in writing, by order direct any agency of the Government or intermediary to block access by the public, or cause to be blocked for access by public any information generated, transmitted, received, stored, or hosted in any computer resource.</a:t>
            </a:r>
            <a:endParaRPr sz="1800">
              <a:solidFill>
                <a:schemeClr val="dk1"/>
              </a:solidFill>
              <a:latin typeface="Calibri"/>
              <a:ea typeface="Calibri"/>
              <a:cs typeface="Calibri"/>
              <a:sym typeface="Calibri"/>
            </a:endParaRPr>
          </a:p>
          <a:p>
            <a:pPr indent="-285750" lvl="0" marL="366395"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procedure and safeguards subject to which such blocking for access by the public may be carried out shall be such as may be prescribed.</a:t>
            </a:r>
            <a:endParaRPr sz="1800">
              <a:solidFill>
                <a:schemeClr val="dk1"/>
              </a:solidFill>
              <a:latin typeface="Calibri"/>
              <a:ea typeface="Calibri"/>
              <a:cs typeface="Calibri"/>
              <a:sym typeface="Calibri"/>
            </a:endParaRPr>
          </a:p>
          <a:p>
            <a:pPr indent="-285750" lvl="0" marL="366395"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intermediary who fails to comply with the direction issued under Sub-section (1) shall be punished with an imprisonment for a term which may extend to seven years and also be liable to fine.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85" name="Google Shape;485;p73"/>
          <p:cNvSpPr txBox="1"/>
          <p:nvPr/>
        </p:nvSpPr>
        <p:spPr>
          <a:xfrm>
            <a:off x="838200" y="1935711"/>
            <a:ext cx="10255045" cy="35409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Information gathered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investigating officer saved all the web pages in the subject website by using a special application by offline browsing and saved it into a CD-ROM. The IO also took the printout of the web pages.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Process for blocking Websites</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Based on the above Government notification, the Police moved an application for the block- ing of the websites and submitted to the Government of India through the State Home Department.</a:t>
            </a:r>
            <a:endParaRPr sz="1800">
              <a:solidFill>
                <a:schemeClr val="dk1"/>
              </a:solidFill>
              <a:latin typeface="Calibri"/>
              <a:ea typeface="Calibri"/>
              <a:cs typeface="Calibri"/>
              <a:sym typeface="Calibri"/>
            </a:endParaRPr>
          </a:p>
          <a:p>
            <a:pPr indent="0" lvl="0" marL="0" marR="0" rtl="0" algn="l">
              <a:spcBef>
                <a:spcPts val="5"/>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80645" marR="282575" rtl="0" algn="just">
              <a:lnSpc>
                <a:spcPct val="115000"/>
              </a:lnSpc>
              <a:spcBef>
                <a:spcPts val="0"/>
              </a:spcBef>
              <a:spcAft>
                <a:spcPts val="0"/>
              </a:spcAft>
              <a:buNone/>
            </a:pPr>
            <a:r>
              <a:rPr lang="en-US" sz="1800">
                <a:solidFill>
                  <a:schemeClr val="dk1"/>
                </a:solidFill>
                <a:latin typeface="Calibri"/>
                <a:ea typeface="Calibri"/>
                <a:cs typeface="Calibri"/>
                <a:sym typeface="Calibri"/>
              </a:rPr>
              <a:t>GSR 781(E) of Gazette of India notification dated 27th Oct, 2009 prescribes the rules and process to be followed for blocking of websites. The detailed notification can be accessed at </a:t>
            </a:r>
            <a:r>
              <a:rPr lang="en-US" sz="1800" u="sng">
                <a:solidFill>
                  <a:schemeClr val="dk1"/>
                </a:solidFill>
                <a:latin typeface="Calibri"/>
                <a:ea typeface="Calibri"/>
                <a:cs typeface="Calibri"/>
                <a:sym typeface="Calibri"/>
                <a:hlinkClick r:id="rId3">
                  <a:extLst>
                    <a:ext uri="{A12FA001-AC4F-418D-AE19-62706E023703}">
                      <ahyp:hlinkClr val="tx"/>
                    </a:ext>
                  </a:extLst>
                </a:hlinkClick>
              </a:rPr>
              <a:t>http://www.mit.gov.in/sites/upload_files/dit/files/downloads/</a:t>
            </a:r>
            <a:r>
              <a:rPr lang="en-US" sz="1800">
                <a:solidFill>
                  <a:schemeClr val="dk1"/>
                </a:solidFill>
                <a:latin typeface="Calibri"/>
                <a:ea typeface="Calibri"/>
                <a:cs typeface="Calibri"/>
                <a:sym typeface="Calibri"/>
              </a:rPr>
              <a:t> itact2000/Itrules301009.pdf.</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4"/>
          <p:cNvSpPr txBox="1"/>
          <p:nvPr>
            <p:ph type="title"/>
          </p:nvPr>
        </p:nvSpPr>
        <p:spPr>
          <a:xfrm>
            <a:off x="838200" y="7587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Guidelines to prepare charge sheet</a:t>
            </a:r>
            <a:br>
              <a:rPr lang="en-US"/>
            </a:br>
            <a:endParaRPr/>
          </a:p>
        </p:txBody>
      </p:sp>
      <p:sp>
        <p:nvSpPr>
          <p:cNvPr id="491" name="Google Shape;491;p74"/>
          <p:cNvSpPr txBox="1"/>
          <p:nvPr/>
        </p:nvSpPr>
        <p:spPr>
          <a:xfrm>
            <a:off x="639097" y="626690"/>
            <a:ext cx="10714703" cy="9297930"/>
          </a:xfrm>
          <a:prstGeom prst="rect">
            <a:avLst/>
          </a:prstGeom>
          <a:noFill/>
          <a:ln>
            <a:noFill/>
          </a:ln>
        </p:spPr>
        <p:txBody>
          <a:bodyPr anchorCtr="0" anchor="t" bIns="45700" lIns="91425" spcFirstLastPara="1" rIns="91425" wrap="square" tIns="45700">
            <a:spAutoFit/>
          </a:bodyPr>
          <a:lstStyle/>
          <a:p>
            <a:pPr indent="0" lvl="0" marL="80645" marR="281940" rtl="0" algn="just">
              <a:lnSpc>
                <a:spcPct val="115000"/>
              </a:lnSpc>
              <a:spcBef>
                <a:spcPts val="0"/>
              </a:spcBef>
              <a:spcAft>
                <a:spcPts val="0"/>
              </a:spcAft>
              <a:buNone/>
            </a:pPr>
            <a:r>
              <a:rPr lang="en-US" sz="1800">
                <a:solidFill>
                  <a:schemeClr val="dk1"/>
                </a:solidFill>
                <a:latin typeface="Calibri"/>
                <a:ea typeface="Calibri"/>
                <a:cs typeface="Calibri"/>
                <a:sym typeface="Calibri"/>
              </a:rPr>
              <a:t>Inadequate skill in drafting the charge-sheet is one of the reasons which help the accused to get away with cybercrime committed by them. Many cases fail before the Courts of Law just because of the defective framing of charge-sheets. There are a number of incidents, where the IO has failed to file the charge sheet with all required information / documentation in cyber crimes and cases acquitted by courts of law.</a:t>
            </a:r>
            <a:endParaRPr sz="1800">
              <a:solidFill>
                <a:schemeClr val="dk1"/>
              </a:solidFill>
              <a:latin typeface="Calibri"/>
              <a:ea typeface="Calibri"/>
              <a:cs typeface="Calibri"/>
              <a:sym typeface="Calibri"/>
            </a:endParaRPr>
          </a:p>
          <a:p>
            <a:pPr indent="0" lvl="0" marL="0" marR="0" rtl="0" algn="l">
              <a:spcBef>
                <a:spcPts val="15"/>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80645" marR="0" rtl="0" algn="just">
              <a:spcBef>
                <a:spcPts val="0"/>
              </a:spcBef>
              <a:spcAft>
                <a:spcPts val="0"/>
              </a:spcAft>
              <a:buNone/>
            </a:pPr>
            <a:r>
              <a:rPr lang="en-US" sz="1800">
                <a:solidFill>
                  <a:schemeClr val="dk1"/>
                </a:solidFill>
                <a:latin typeface="Calibri"/>
                <a:ea typeface="Calibri"/>
                <a:cs typeface="Calibri"/>
                <a:sym typeface="Calibri"/>
              </a:rPr>
              <a:t>Below are few guidelines for IO to include in the charge sheet.</a:t>
            </a:r>
            <a:endParaRPr sz="1800">
              <a:solidFill>
                <a:schemeClr val="dk1"/>
              </a:solidFill>
              <a:latin typeface="Calibri"/>
              <a:ea typeface="Calibri"/>
              <a:cs typeface="Calibri"/>
              <a:sym typeface="Calibri"/>
            </a:endParaRPr>
          </a:p>
          <a:p>
            <a:pPr indent="-342900" lvl="0" marL="342900" marR="283210" rtl="0" algn="just">
              <a:lnSpc>
                <a:spcPct val="115000"/>
              </a:lnSpc>
              <a:spcBef>
                <a:spcPts val="185"/>
              </a:spcBef>
              <a:spcAft>
                <a:spcPts val="0"/>
              </a:spcAft>
              <a:buClr>
                <a:srgbClr val="0076A3"/>
              </a:buClr>
              <a:buSzPts val="800"/>
              <a:buFont typeface="Noto Sans Symbols"/>
              <a:buChar char="■"/>
            </a:pPr>
            <a:r>
              <a:rPr lang="en-US" sz="1800">
                <a:solidFill>
                  <a:schemeClr val="dk1"/>
                </a:solidFill>
                <a:latin typeface="Calibri"/>
                <a:ea typeface="Calibri"/>
                <a:cs typeface="Calibri"/>
                <a:sym typeface="Calibri"/>
              </a:rPr>
              <a:t>All the relevant information shared by the complainants during registering the FIR/course of investigation should be included in the charge sheet.</a:t>
            </a:r>
            <a:endParaRPr sz="1800">
              <a:solidFill>
                <a:schemeClr val="dk1"/>
              </a:solidFill>
              <a:latin typeface="Calibri"/>
              <a:ea typeface="Calibri"/>
              <a:cs typeface="Calibri"/>
              <a:sym typeface="Calibri"/>
            </a:endParaRPr>
          </a:p>
          <a:p>
            <a:pPr indent="-342900" lvl="0" marL="342900" marR="283210" rtl="0" algn="just">
              <a:lnSpc>
                <a:spcPct val="115000"/>
              </a:lnSpc>
              <a:spcBef>
                <a:spcPts val="5"/>
              </a:spcBef>
              <a:spcAft>
                <a:spcPts val="0"/>
              </a:spcAft>
              <a:buClr>
                <a:srgbClr val="0076A3"/>
              </a:buClr>
              <a:buSzPts val="800"/>
              <a:buFont typeface="Noto Sans Symbols"/>
              <a:buChar char="■"/>
            </a:pPr>
            <a:r>
              <a:rPr lang="en-US" sz="1800">
                <a:solidFill>
                  <a:schemeClr val="dk1"/>
                </a:solidFill>
                <a:latin typeface="Calibri"/>
                <a:ea typeface="Calibri"/>
                <a:cs typeface="Calibri"/>
                <a:sym typeface="Calibri"/>
              </a:rPr>
              <a:t>Please make sure the sections mentioned in FIR are still applicable for the case OR it is advised to file a requisition to change of sections before the case including appropriate ITAA 2008 and other supportive IPC, special and local laws. ( there are number of incidents, IO filing the charge sheet under wrong sections of IT Act)</a:t>
            </a:r>
            <a:endParaRPr sz="1800">
              <a:solidFill>
                <a:schemeClr val="dk1"/>
              </a:solidFill>
              <a:latin typeface="Calibri"/>
              <a:ea typeface="Calibri"/>
              <a:cs typeface="Calibri"/>
              <a:sym typeface="Calibri"/>
            </a:endParaRPr>
          </a:p>
          <a:p>
            <a:pPr indent="-342900" lvl="0" marL="342900" marR="283210" rtl="0" algn="just">
              <a:lnSpc>
                <a:spcPct val="115000"/>
              </a:lnSpc>
              <a:spcBef>
                <a:spcPts val="5"/>
              </a:spcBef>
              <a:spcAft>
                <a:spcPts val="0"/>
              </a:spcAft>
              <a:buClr>
                <a:srgbClr val="0076A3"/>
              </a:buClr>
              <a:buSzPts val="800"/>
              <a:buFont typeface="Noto Sans Symbols"/>
              <a:buChar char="■"/>
            </a:pPr>
            <a:r>
              <a:rPr lang="en-US" sz="1800">
                <a:solidFill>
                  <a:schemeClr val="dk1"/>
                </a:solidFill>
                <a:latin typeface="Calibri"/>
                <a:ea typeface="Calibri"/>
                <a:cs typeface="Calibri"/>
                <a:sym typeface="Calibri"/>
              </a:rPr>
              <a:t>Make sure the search and seizure procedure along with Chain of custody and DEC form are included in the charge sheet.</a:t>
            </a:r>
            <a:endParaRPr sz="1800">
              <a:solidFill>
                <a:schemeClr val="dk1"/>
              </a:solidFill>
              <a:latin typeface="Calibri"/>
              <a:ea typeface="Calibri"/>
              <a:cs typeface="Calibri"/>
              <a:sym typeface="Calibri"/>
            </a:endParaRPr>
          </a:p>
          <a:p>
            <a:pPr indent="-342900" lvl="0" marL="342900" marR="283845" rtl="0" algn="just">
              <a:lnSpc>
                <a:spcPct val="115000"/>
              </a:lnSpc>
              <a:spcBef>
                <a:spcPts val="5"/>
              </a:spcBef>
              <a:spcAft>
                <a:spcPts val="0"/>
              </a:spcAft>
              <a:buClr>
                <a:srgbClr val="0076A3"/>
              </a:buClr>
              <a:buSzPts val="800"/>
              <a:buFont typeface="Noto Sans Symbols"/>
              <a:buChar char="■"/>
            </a:pPr>
            <a:r>
              <a:rPr lang="en-US" sz="1800">
                <a:solidFill>
                  <a:schemeClr val="dk1"/>
                </a:solidFill>
                <a:latin typeface="Calibri"/>
                <a:ea typeface="Calibri"/>
                <a:cs typeface="Calibri"/>
                <a:sym typeface="Calibri"/>
              </a:rPr>
              <a:t>Make sure the nature of cybercrime and the necessary information / analysis requested from FSL or forensic examiner are incorporated properly in the charge sheet.</a:t>
            </a:r>
            <a:endParaRPr sz="1800">
              <a:solidFill>
                <a:schemeClr val="dk1"/>
              </a:solidFill>
              <a:latin typeface="Calibri"/>
              <a:ea typeface="Calibri"/>
              <a:cs typeface="Calibri"/>
              <a:sym typeface="Calibri"/>
            </a:endParaRPr>
          </a:p>
          <a:p>
            <a:pPr indent="-342900" lvl="0" marL="342900" marR="281940" rtl="0" algn="just">
              <a:lnSpc>
                <a:spcPct val="115000"/>
              </a:lnSpc>
              <a:spcBef>
                <a:spcPts val="5"/>
              </a:spcBef>
              <a:spcAft>
                <a:spcPts val="0"/>
              </a:spcAft>
              <a:buClr>
                <a:srgbClr val="0076A3"/>
              </a:buClr>
              <a:buSzPts val="800"/>
              <a:buFont typeface="Noto Sans Symbols"/>
              <a:buChar char="■"/>
            </a:pPr>
            <a:r>
              <a:rPr lang="en-US" sz="1800">
                <a:solidFill>
                  <a:schemeClr val="dk1"/>
                </a:solidFill>
                <a:latin typeface="Calibri"/>
                <a:ea typeface="Calibri"/>
                <a:cs typeface="Calibri"/>
                <a:sym typeface="Calibri"/>
              </a:rPr>
              <a:t>Please provide the detailed information about the crime scene and the process IO followed to identify the systems used / affected in the crime.</a:t>
            </a:r>
            <a:endParaRPr sz="1800">
              <a:solidFill>
                <a:schemeClr val="dk1"/>
              </a:solidFill>
              <a:latin typeface="Calibri"/>
              <a:ea typeface="Calibri"/>
              <a:cs typeface="Calibri"/>
              <a:sym typeface="Calibri"/>
            </a:endParaRPr>
          </a:p>
          <a:p>
            <a:pPr indent="-342900" lvl="0" marL="342900" marR="0" rtl="0" algn="just">
              <a:spcBef>
                <a:spcPts val="5"/>
              </a:spcBef>
              <a:spcAft>
                <a:spcPts val="0"/>
              </a:spcAft>
              <a:buClr>
                <a:srgbClr val="0076A3"/>
              </a:buClr>
              <a:buSzPts val="800"/>
              <a:buFont typeface="Noto Sans Symbols"/>
              <a:buChar char="■"/>
            </a:pPr>
            <a:r>
              <a:rPr lang="en-US" sz="1800">
                <a:solidFill>
                  <a:schemeClr val="dk1"/>
                </a:solidFill>
                <a:latin typeface="Calibri"/>
                <a:ea typeface="Calibri"/>
                <a:cs typeface="Calibri"/>
                <a:sym typeface="Calibri"/>
              </a:rPr>
              <a:t>Please include all the technical persons who identified, produced and analyzed the digital in the case as witness.</a:t>
            </a:r>
            <a:endParaRPr sz="1800">
              <a:solidFill>
                <a:schemeClr val="dk1"/>
              </a:solidFill>
              <a:latin typeface="Calibri"/>
              <a:ea typeface="Calibri"/>
              <a:cs typeface="Calibri"/>
              <a:sym typeface="Calibri"/>
            </a:endParaRPr>
          </a:p>
          <a:p>
            <a:pPr indent="-342900" lvl="0" marL="342900" marR="0" rtl="0" algn="l">
              <a:spcBef>
                <a:spcPts val="395"/>
              </a:spcBef>
              <a:spcAft>
                <a:spcPts val="0"/>
              </a:spcAft>
              <a:buClr>
                <a:srgbClr val="0076A3"/>
              </a:buClr>
              <a:buSzPts val="800"/>
              <a:buFont typeface="Noto Sans Symbols"/>
              <a:buChar char="■"/>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Please include the incidents occurred in the chronological order of time to establish the crime along with the findings.</a:t>
            </a:r>
            <a:endParaRPr sz="1800">
              <a:solidFill>
                <a:schemeClr val="dk1"/>
              </a:solidFill>
              <a:latin typeface="Calibri"/>
              <a:ea typeface="Calibri"/>
              <a:cs typeface="Calibri"/>
              <a:sym typeface="Calibri"/>
            </a:endParaRPr>
          </a:p>
          <a:p>
            <a:pPr indent="-342900" lvl="0" marL="342900" marR="0" rtl="0" algn="l">
              <a:spcBef>
                <a:spcPts val="185"/>
              </a:spcBef>
              <a:spcAft>
                <a:spcPts val="0"/>
              </a:spcAft>
              <a:buClr>
                <a:srgbClr val="0076A3"/>
              </a:buClr>
              <a:buSzPts val="800"/>
              <a:buFont typeface="Noto Sans Symbols"/>
              <a:buChar char="■"/>
            </a:pPr>
            <a:r>
              <a:rPr lang="en-US" sz="1800">
                <a:solidFill>
                  <a:schemeClr val="dk1"/>
                </a:solidFill>
                <a:latin typeface="Calibri"/>
                <a:ea typeface="Calibri"/>
                <a:cs typeface="Calibri"/>
                <a:sym typeface="Calibri"/>
              </a:rPr>
              <a:t>Time plays a very critical evidence in proving cyber crimes, please mention the time stamps in a chronological order</a:t>
            </a:r>
            <a:endParaRPr sz="1800">
              <a:solidFill>
                <a:schemeClr val="dk1"/>
              </a:solidFill>
              <a:latin typeface="Calibri"/>
              <a:ea typeface="Calibri"/>
              <a:cs typeface="Calibri"/>
              <a:sym typeface="Calibri"/>
            </a:endParaRPr>
          </a:p>
          <a:p>
            <a:pPr indent="-285750" lvl="1" marL="742950" marR="0" rtl="0" algn="l">
              <a:spcBef>
                <a:spcPts val="180"/>
              </a:spcBef>
              <a:spcAft>
                <a:spcPts val="0"/>
              </a:spcAft>
              <a:buClr>
                <a:srgbClr val="231F20"/>
              </a:buClr>
              <a:buSzPts val="800"/>
              <a:buFont typeface="Verdana"/>
              <a:buChar char="—"/>
            </a:pPr>
            <a:r>
              <a:rPr b="0" i="0" lang="en-US" sz="1800" u="none" cap="none" strike="noStrike">
                <a:solidFill>
                  <a:schemeClr val="dk1"/>
                </a:solidFill>
                <a:latin typeface="Calibri"/>
                <a:ea typeface="Calibri"/>
                <a:cs typeface="Calibri"/>
                <a:sym typeface="Calibri"/>
              </a:rPr>
              <a:t>System Time</a:t>
            </a:r>
            <a:endParaRPr b="0" i="0" sz="1800" u="none" cap="none" strike="noStrike">
              <a:solidFill>
                <a:schemeClr val="dk1"/>
              </a:solidFill>
              <a:latin typeface="Calibri"/>
              <a:ea typeface="Calibri"/>
              <a:cs typeface="Calibri"/>
              <a:sym typeface="Calibri"/>
            </a:endParaRPr>
          </a:p>
          <a:p>
            <a:pPr indent="-285750" lvl="1" marL="742950" marR="0" rtl="0" algn="l">
              <a:spcBef>
                <a:spcPts val="185"/>
              </a:spcBef>
              <a:spcAft>
                <a:spcPts val="0"/>
              </a:spcAft>
              <a:buClr>
                <a:srgbClr val="231F20"/>
              </a:buClr>
              <a:buSzPts val="800"/>
              <a:buFont typeface="Verdana"/>
              <a:buChar char="—"/>
            </a:pPr>
            <a:r>
              <a:rPr b="0" i="0" lang="en-US" sz="1800" u="none" cap="none" strike="noStrike">
                <a:solidFill>
                  <a:schemeClr val="dk1"/>
                </a:solidFill>
                <a:latin typeface="Calibri"/>
                <a:ea typeface="Calibri"/>
                <a:cs typeface="Calibri"/>
                <a:sym typeface="Calibri"/>
              </a:rPr>
              <a:t>BIOS Time</a:t>
            </a:r>
            <a:endParaRPr b="0" i="0" sz="1800" u="none" cap="none" strike="noStrike">
              <a:solidFill>
                <a:schemeClr val="dk1"/>
              </a:solidFill>
              <a:latin typeface="Calibri"/>
              <a:ea typeface="Calibri"/>
              <a:cs typeface="Calibri"/>
              <a:sym typeface="Calibri"/>
            </a:endParaRPr>
          </a:p>
          <a:p>
            <a:pPr indent="-285750" lvl="1" marL="742950" marR="0" rtl="0" algn="l">
              <a:spcBef>
                <a:spcPts val="185"/>
              </a:spcBef>
              <a:spcAft>
                <a:spcPts val="0"/>
              </a:spcAft>
              <a:buClr>
                <a:srgbClr val="231F20"/>
              </a:buClr>
              <a:buSzPts val="800"/>
              <a:buFont typeface="Verdana"/>
              <a:buChar char="—"/>
            </a:pPr>
            <a:r>
              <a:rPr b="0" i="0" lang="en-US" sz="1800" u="none" cap="none" strike="noStrike">
                <a:solidFill>
                  <a:schemeClr val="dk1"/>
                </a:solidFill>
                <a:latin typeface="Calibri"/>
                <a:ea typeface="Calibri"/>
                <a:cs typeface="Calibri"/>
                <a:sym typeface="Calibri"/>
              </a:rPr>
              <a:t>Access Time</a:t>
            </a:r>
            <a:endParaRPr b="0" i="0" sz="1800" u="none" cap="none" strike="noStrike">
              <a:solidFill>
                <a:schemeClr val="dk1"/>
              </a:solidFill>
              <a:latin typeface="Calibri"/>
              <a:ea typeface="Calibri"/>
              <a:cs typeface="Calibri"/>
              <a:sym typeface="Calibri"/>
            </a:endParaRPr>
          </a:p>
          <a:p>
            <a:pPr indent="-285750" lvl="1" marL="742950" marR="0" rtl="0" algn="l">
              <a:spcBef>
                <a:spcPts val="185"/>
              </a:spcBef>
              <a:spcAft>
                <a:spcPts val="0"/>
              </a:spcAft>
              <a:buClr>
                <a:srgbClr val="231F20"/>
              </a:buClr>
              <a:buSzPts val="800"/>
              <a:buFont typeface="Verdana"/>
              <a:buChar char="—"/>
            </a:pPr>
            <a:r>
              <a:rPr b="0" i="0" lang="en-US" sz="1800" u="none" cap="none" strike="noStrike">
                <a:solidFill>
                  <a:schemeClr val="dk1"/>
                </a:solidFill>
                <a:latin typeface="Calibri"/>
                <a:ea typeface="Calibri"/>
                <a:cs typeface="Calibri"/>
                <a:sym typeface="Calibri"/>
              </a:rPr>
              <a:t>Log times</a:t>
            </a:r>
            <a:endParaRPr b="0" i="0" sz="1800" u="none" cap="none" strike="noStrike">
              <a:solidFill>
                <a:schemeClr val="dk1"/>
              </a:solidFill>
              <a:latin typeface="Calibri"/>
              <a:ea typeface="Calibri"/>
              <a:cs typeface="Calibri"/>
              <a:sym typeface="Calibri"/>
            </a:endParaRPr>
          </a:p>
          <a:p>
            <a:pPr indent="-285750" lvl="1" marL="742950" marR="0" rtl="0" algn="l">
              <a:spcBef>
                <a:spcPts val="185"/>
              </a:spcBef>
              <a:spcAft>
                <a:spcPts val="0"/>
              </a:spcAft>
              <a:buClr>
                <a:srgbClr val="231F20"/>
              </a:buClr>
              <a:buSzPts val="800"/>
              <a:buFont typeface="Verdana"/>
              <a:buChar char="—"/>
            </a:pPr>
            <a:r>
              <a:rPr b="0" i="0" lang="en-US" sz="1800" u="none" cap="none" strike="noStrike">
                <a:solidFill>
                  <a:schemeClr val="dk1"/>
                </a:solidFill>
                <a:latin typeface="Calibri"/>
                <a:ea typeface="Calibri"/>
                <a:cs typeface="Calibri"/>
                <a:sym typeface="Calibri"/>
              </a:rPr>
              <a:t>Physical Access Time etc</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7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Action Against </a:t>
            </a:r>
            <a:r>
              <a:rPr lang="en-US">
                <a:solidFill>
                  <a:srgbClr val="FF0000"/>
                </a:solidFill>
              </a:rPr>
              <a:t>Cyber Crime</a:t>
            </a:r>
            <a:endParaRPr>
              <a:solidFill>
                <a:srgbClr val="FF0000"/>
              </a:solidFill>
            </a:endParaRPr>
          </a:p>
        </p:txBody>
      </p:sp>
      <p:sp>
        <p:nvSpPr>
          <p:cNvPr id="497" name="Google Shape;497;p75"/>
          <p:cNvSpPr txBox="1"/>
          <p:nvPr/>
        </p:nvSpPr>
        <p:spPr>
          <a:xfrm>
            <a:off x="595605" y="1756875"/>
            <a:ext cx="11478208" cy="480131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Protection of Children from Sexual Offences (POCSO) Act had been amended in 2019 to include the definition of child pornography under Section 2(da) and punishment provided under Section 14 and Section 15 of the Act.</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Provisions to deal with cyber crime against children under Information Technology (IT) Act, 2000. Section 67B of the Act provides stringent punishment for publishing, browsing or transmitting of material depicting children in sexually explicit act, etc. in electronic form. Further, sections 354A and 354D of Indian Penal Code, 1860 provide punishment for cyber bullying and cyber stalking.</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Government periodically blocks the websites containing extreme child sexual abuse material (CSAM) based on INTERPOL’s “worst of list” received through Central Bureau of Investigation (CBI), the national nodal agency for Interpol in India.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Government is implementing a comprehensive central sector scheme, namely “Centre for Cyber Crime Prevention against Women and Children (CCPWC)” to handle all issues related to check all cyber-crime against women and children including child pornography.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National Cyber Crime Reporting Portal, www.cybercrime.gov.in has been launched by the Government to enable citizens to online report complaints pertaining to all types of cyber crimes with special focus on cyber crimes against women and children. Complaints reported on this portal are attended by the respective Law Enforcement Authorities of States. A nation-wide helpline number [155260] is also made functional to help public in filing complaints through the portal.</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pic>
        <p:nvPicPr>
          <p:cNvPr id="502" name="Google Shape;502;p76"/>
          <p:cNvPicPr preferRelativeResize="0"/>
          <p:nvPr/>
        </p:nvPicPr>
        <p:blipFill rotWithShape="1">
          <a:blip r:embed="rId3">
            <a:alphaModFix/>
          </a:blip>
          <a:srcRect b="0" l="0" r="0" t="0"/>
          <a:stretch/>
        </p:blipFill>
        <p:spPr>
          <a:xfrm>
            <a:off x="0" y="282364"/>
            <a:ext cx="12192000" cy="6293271"/>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pic>
        <p:nvPicPr>
          <p:cNvPr id="507" name="Google Shape;507;p77"/>
          <p:cNvPicPr preferRelativeResize="0"/>
          <p:nvPr/>
        </p:nvPicPr>
        <p:blipFill rotWithShape="1">
          <a:blip r:embed="rId3">
            <a:alphaModFix/>
          </a:blip>
          <a:srcRect b="0" l="0" r="0" t="0"/>
          <a:stretch/>
        </p:blipFill>
        <p:spPr>
          <a:xfrm>
            <a:off x="0" y="0"/>
            <a:ext cx="12192000" cy="6890328"/>
          </a:xfrm>
          <a:prstGeom prst="rect">
            <a:avLst/>
          </a:prstGeom>
          <a:noFill/>
          <a:ln>
            <a:noFill/>
          </a:ln>
        </p:spPr>
      </p:pic>
      <p:pic>
        <p:nvPicPr>
          <p:cNvPr id="508" name="Google Shape;508;p77"/>
          <p:cNvPicPr preferRelativeResize="0"/>
          <p:nvPr/>
        </p:nvPicPr>
        <p:blipFill rotWithShape="1">
          <a:blip r:embed="rId4">
            <a:alphaModFix/>
          </a:blip>
          <a:srcRect b="0" l="0" r="0" t="0"/>
          <a:stretch/>
        </p:blipFill>
        <p:spPr>
          <a:xfrm>
            <a:off x="8047957" y="3691883"/>
            <a:ext cx="3341007" cy="7552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484909" y="177656"/>
            <a:ext cx="109728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Techniques of Cyber </a:t>
            </a:r>
            <a:r>
              <a:rPr lang="en-US">
                <a:solidFill>
                  <a:srgbClr val="FF0000"/>
                </a:solidFill>
              </a:rPr>
              <a:t>Crime </a:t>
            </a:r>
            <a:endParaRPr/>
          </a:p>
        </p:txBody>
      </p:sp>
      <p:sp>
        <p:nvSpPr>
          <p:cNvPr id="140" name="Google Shape;140;p15"/>
          <p:cNvSpPr txBox="1"/>
          <p:nvPr/>
        </p:nvSpPr>
        <p:spPr>
          <a:xfrm>
            <a:off x="653143" y="1502688"/>
            <a:ext cx="3450368" cy="535531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Buffer overflow</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Cracking</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Data Didling</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Malware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Ransomware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Phishing</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Salami Attack</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Sniffer</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Social Engineering</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Spoofing</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Steganography</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Identity Theft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DoS/Ddos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APT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Brute force / Password Cracking</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Wifi Hacking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Mobile Hacking</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Exploit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Spam</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pic>
        <p:nvPicPr>
          <p:cNvPr id="513" name="Google Shape;513;p78"/>
          <p:cNvPicPr preferRelativeResize="0"/>
          <p:nvPr/>
        </p:nvPicPr>
        <p:blipFill rotWithShape="1">
          <a:blip r:embed="rId3">
            <a:alphaModFix/>
          </a:blip>
          <a:srcRect b="0" l="0" r="0" t="0"/>
          <a:stretch/>
        </p:blipFill>
        <p:spPr>
          <a:xfrm>
            <a:off x="0" y="1675"/>
            <a:ext cx="12192000" cy="6854653"/>
          </a:xfrm>
          <a:prstGeom prst="rect">
            <a:avLst/>
          </a:prstGeom>
          <a:noFill/>
          <a:ln>
            <a:noFill/>
          </a:ln>
        </p:spPr>
      </p:pic>
      <p:sp>
        <p:nvSpPr>
          <p:cNvPr id="514" name="Google Shape;514;p78"/>
          <p:cNvSpPr txBox="1"/>
          <p:nvPr>
            <p:ph type="title"/>
          </p:nvPr>
        </p:nvSpPr>
        <p:spPr>
          <a:xfrm>
            <a:off x="3554105" y="174059"/>
            <a:ext cx="354273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US">
                <a:solidFill>
                  <a:schemeClr val="lt1"/>
                </a:solidFill>
              </a:rPr>
              <a:t>Any Questions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9"/>
          <p:cNvSpPr txBox="1"/>
          <p:nvPr/>
        </p:nvSpPr>
        <p:spPr>
          <a:xfrm>
            <a:off x="2491674" y="511281"/>
            <a:ext cx="4530720" cy="996480"/>
          </a:xfrm>
          <a:prstGeom prst="rect">
            <a:avLst/>
          </a:prstGeom>
          <a:noFill/>
          <a:ln>
            <a:noFill/>
          </a:ln>
        </p:spPr>
        <p:txBody>
          <a:bodyPr anchorCtr="0" anchor="t" bIns="121900" lIns="91425" spcFirstLastPara="1" rIns="91425" wrap="square" tIns="121900">
            <a:noAutofit/>
          </a:bodyPr>
          <a:lstStyle/>
          <a:p>
            <a:pPr indent="0" lvl="0" marL="0" marR="0" rtl="0" algn="l">
              <a:lnSpc>
                <a:spcPct val="100000"/>
              </a:lnSpc>
              <a:spcBef>
                <a:spcPts val="0"/>
              </a:spcBef>
              <a:spcAft>
                <a:spcPts val="0"/>
              </a:spcAft>
              <a:buNone/>
            </a:pPr>
            <a:r>
              <a:rPr lang="en-US" sz="5467">
                <a:solidFill>
                  <a:schemeClr val="dk1"/>
                </a:solidFill>
                <a:latin typeface="Calibri"/>
                <a:ea typeface="Calibri"/>
                <a:cs typeface="Calibri"/>
                <a:sym typeface="Calibri"/>
              </a:rPr>
              <a:t>Contact Me</a:t>
            </a:r>
            <a:endParaRPr sz="2400">
              <a:solidFill>
                <a:schemeClr val="dk1"/>
              </a:solidFill>
              <a:latin typeface="Calibri"/>
              <a:ea typeface="Calibri"/>
              <a:cs typeface="Calibri"/>
              <a:sym typeface="Calibri"/>
            </a:endParaRPr>
          </a:p>
        </p:txBody>
      </p:sp>
      <p:pic>
        <p:nvPicPr>
          <p:cNvPr id="520" name="Google Shape;520;p79"/>
          <p:cNvPicPr preferRelativeResize="0"/>
          <p:nvPr/>
        </p:nvPicPr>
        <p:blipFill rotWithShape="1">
          <a:blip r:embed="rId3">
            <a:alphaModFix/>
          </a:blip>
          <a:srcRect b="0" l="0" r="0" t="0"/>
          <a:stretch/>
        </p:blipFill>
        <p:spPr>
          <a:xfrm>
            <a:off x="443015" y="168801"/>
            <a:ext cx="1681440" cy="1681440"/>
          </a:xfrm>
          <a:prstGeom prst="rect">
            <a:avLst/>
          </a:prstGeom>
          <a:noFill/>
          <a:ln>
            <a:noFill/>
          </a:ln>
        </p:spPr>
      </p:pic>
      <p:sp>
        <p:nvSpPr>
          <p:cNvPr id="521" name="Google Shape;521;p79"/>
          <p:cNvSpPr/>
          <p:nvPr/>
        </p:nvSpPr>
        <p:spPr>
          <a:xfrm>
            <a:off x="1614015" y="4783712"/>
            <a:ext cx="5573051" cy="608160"/>
          </a:xfrm>
          <a:prstGeom prst="rect">
            <a:avLst/>
          </a:prstGeom>
          <a:noFill/>
          <a:ln>
            <a:noFill/>
          </a:ln>
        </p:spPr>
        <p:txBody>
          <a:bodyPr anchorCtr="0" anchor="t" bIns="121900" lIns="91425" spcFirstLastPara="1" rIns="91425" wrap="square" tIns="121900">
            <a:noAutofit/>
          </a:bodyPr>
          <a:lstStyle/>
          <a:p>
            <a:pPr indent="0" lvl="0" marL="0" marR="0" rtl="0" algn="l">
              <a:lnSpc>
                <a:spcPct val="100000"/>
              </a:lnSpc>
              <a:spcBef>
                <a:spcPts val="0"/>
              </a:spcBef>
              <a:spcAft>
                <a:spcPts val="0"/>
              </a:spcAft>
              <a:buNone/>
            </a:pPr>
            <a:r>
              <a:rPr lang="en-US" sz="2400">
                <a:solidFill>
                  <a:schemeClr val="dk1"/>
                </a:solidFill>
                <a:latin typeface="Arial"/>
                <a:ea typeface="Arial"/>
                <a:cs typeface="Arial"/>
                <a:sym typeface="Arial"/>
              </a:rPr>
              <a:t>Linkedin.com/in/viral-parmar</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p:txBody>
      </p:sp>
      <p:sp>
        <p:nvSpPr>
          <p:cNvPr id="522" name="Google Shape;522;p79"/>
          <p:cNvSpPr/>
          <p:nvPr/>
        </p:nvSpPr>
        <p:spPr>
          <a:xfrm>
            <a:off x="1566429" y="2176390"/>
            <a:ext cx="5170441" cy="906240"/>
          </a:xfrm>
          <a:prstGeom prst="rect">
            <a:avLst/>
          </a:prstGeom>
          <a:noFill/>
          <a:ln>
            <a:noFill/>
          </a:ln>
        </p:spPr>
        <p:txBody>
          <a:bodyPr anchorCtr="0" anchor="t" bIns="121900" lIns="91425" spcFirstLastPara="1" rIns="91425" wrap="square" tIns="121900">
            <a:noAutofit/>
          </a:bodyPr>
          <a:lstStyle/>
          <a:p>
            <a:pPr indent="0" lvl="0" marL="0" marR="0" rtl="0" algn="l">
              <a:lnSpc>
                <a:spcPct val="100000"/>
              </a:lnSpc>
              <a:spcBef>
                <a:spcPts val="0"/>
              </a:spcBef>
              <a:spcAft>
                <a:spcPts val="0"/>
              </a:spcAft>
              <a:buNone/>
            </a:pPr>
            <a:r>
              <a:rPr lang="en-US" sz="2400">
                <a:solidFill>
                  <a:schemeClr val="dk1"/>
                </a:solidFill>
                <a:latin typeface="Arial"/>
                <a:ea typeface="Arial"/>
                <a:cs typeface="Arial"/>
                <a:sym typeface="Arial"/>
              </a:rPr>
              <a:t>Viralparmarhacker@gmail.com </a:t>
            </a:r>
            <a:endParaRPr sz="2400">
              <a:solidFill>
                <a:schemeClr val="dk1"/>
              </a:solidFill>
              <a:latin typeface="Calibri"/>
              <a:ea typeface="Calibri"/>
              <a:cs typeface="Calibri"/>
              <a:sym typeface="Calibri"/>
            </a:endParaRPr>
          </a:p>
        </p:txBody>
      </p:sp>
      <p:sp>
        <p:nvSpPr>
          <p:cNvPr id="523" name="Google Shape;523;p79"/>
          <p:cNvSpPr/>
          <p:nvPr/>
        </p:nvSpPr>
        <p:spPr>
          <a:xfrm>
            <a:off x="1619870" y="2870552"/>
            <a:ext cx="5750472" cy="608160"/>
          </a:xfrm>
          <a:prstGeom prst="rect">
            <a:avLst/>
          </a:prstGeom>
          <a:noFill/>
          <a:ln>
            <a:noFill/>
          </a:ln>
        </p:spPr>
        <p:txBody>
          <a:bodyPr anchorCtr="0" anchor="t" bIns="121900" lIns="91425" spcFirstLastPara="1" rIns="91425" wrap="square" tIns="121900">
            <a:noAutofit/>
          </a:bodyPr>
          <a:lstStyle/>
          <a:p>
            <a:pPr indent="0" lvl="0" marL="0" marR="0" rtl="0" algn="l">
              <a:lnSpc>
                <a:spcPct val="100000"/>
              </a:lnSpc>
              <a:spcBef>
                <a:spcPts val="0"/>
              </a:spcBef>
              <a:spcAft>
                <a:spcPts val="0"/>
              </a:spcAft>
              <a:buNone/>
            </a:pPr>
            <a:r>
              <a:rPr lang="en-US" sz="2400">
                <a:solidFill>
                  <a:schemeClr val="dk1"/>
                </a:solidFill>
                <a:latin typeface="Arial"/>
                <a:ea typeface="Arial"/>
                <a:cs typeface="Arial"/>
                <a:sym typeface="Arial"/>
              </a:rPr>
              <a:t>Facebook.com/viralparmarhacker</a:t>
            </a:r>
            <a:endParaRPr sz="2400">
              <a:solidFill>
                <a:schemeClr val="dk1"/>
              </a:solidFill>
              <a:latin typeface="Calibri"/>
              <a:ea typeface="Calibri"/>
              <a:cs typeface="Calibri"/>
              <a:sym typeface="Calibri"/>
            </a:endParaRPr>
          </a:p>
        </p:txBody>
      </p:sp>
      <p:sp>
        <p:nvSpPr>
          <p:cNvPr id="524" name="Google Shape;524;p79"/>
          <p:cNvSpPr/>
          <p:nvPr/>
        </p:nvSpPr>
        <p:spPr>
          <a:xfrm>
            <a:off x="1616016" y="3478712"/>
            <a:ext cx="4877015" cy="608160"/>
          </a:xfrm>
          <a:prstGeom prst="rect">
            <a:avLst/>
          </a:prstGeom>
          <a:noFill/>
          <a:ln>
            <a:noFill/>
          </a:ln>
        </p:spPr>
        <p:txBody>
          <a:bodyPr anchorCtr="0" anchor="t" bIns="121900" lIns="91425" spcFirstLastPara="1" rIns="91425" wrap="square" tIns="121900">
            <a:noAutofit/>
          </a:bodyPr>
          <a:lstStyle/>
          <a:p>
            <a:pPr indent="0" lvl="0" marL="0" marR="0" rtl="0" algn="l">
              <a:lnSpc>
                <a:spcPct val="100000"/>
              </a:lnSpc>
              <a:spcBef>
                <a:spcPts val="0"/>
              </a:spcBef>
              <a:spcAft>
                <a:spcPts val="0"/>
              </a:spcAft>
              <a:buNone/>
            </a:pPr>
            <a:r>
              <a:rPr lang="en-US" sz="2400">
                <a:solidFill>
                  <a:schemeClr val="dk1"/>
                </a:solidFill>
                <a:latin typeface="Arial"/>
                <a:ea typeface="Arial"/>
                <a:cs typeface="Arial"/>
                <a:sym typeface="Arial"/>
              </a:rPr>
              <a:t>Twitter.com/viralparmarhack</a:t>
            </a:r>
            <a:endParaRPr sz="2400">
              <a:solidFill>
                <a:schemeClr val="dk1"/>
              </a:solidFill>
              <a:latin typeface="Calibri"/>
              <a:ea typeface="Calibri"/>
              <a:cs typeface="Calibri"/>
              <a:sym typeface="Calibri"/>
            </a:endParaRPr>
          </a:p>
        </p:txBody>
      </p:sp>
      <p:sp>
        <p:nvSpPr>
          <p:cNvPr id="525" name="Google Shape;525;p79"/>
          <p:cNvSpPr/>
          <p:nvPr/>
        </p:nvSpPr>
        <p:spPr>
          <a:xfrm>
            <a:off x="9211911" y="5721989"/>
            <a:ext cx="3148084"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B050"/>
                </a:solidFill>
                <a:latin typeface="Bookman Old Style"/>
                <a:ea typeface="Bookman Old Style"/>
                <a:cs typeface="Bookman Old Style"/>
                <a:sym typeface="Bookman Old Style"/>
              </a:rPr>
              <a:t>Stay Connected</a:t>
            </a:r>
            <a:endParaRPr/>
          </a:p>
          <a:p>
            <a:pPr indent="0" lvl="0" marL="0" marR="0" rtl="0" algn="l">
              <a:spcBef>
                <a:spcPts val="0"/>
              </a:spcBef>
              <a:spcAft>
                <a:spcPts val="0"/>
              </a:spcAft>
              <a:buNone/>
            </a:pPr>
            <a:r>
              <a:rPr lang="en-US" sz="2800">
                <a:solidFill>
                  <a:srgbClr val="92D050"/>
                </a:solidFill>
                <a:latin typeface="Bookman Old Style"/>
                <a:ea typeface="Bookman Old Style"/>
                <a:cs typeface="Bookman Old Style"/>
                <a:sym typeface="Bookman Old Style"/>
              </a:rPr>
              <a:t>Stay Safe                </a:t>
            </a:r>
            <a:endParaRPr/>
          </a:p>
        </p:txBody>
      </p:sp>
      <p:sp>
        <p:nvSpPr>
          <p:cNvPr id="526" name="Google Shape;526;p79"/>
          <p:cNvSpPr/>
          <p:nvPr/>
        </p:nvSpPr>
        <p:spPr>
          <a:xfrm>
            <a:off x="1708414" y="6235207"/>
            <a:ext cx="450411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400">
                <a:solidFill>
                  <a:schemeClr val="dk1"/>
                </a:solidFill>
                <a:latin typeface="Calibri"/>
                <a:ea typeface="Calibri"/>
                <a:cs typeface="Calibri"/>
                <a:sym typeface="Calibri"/>
              </a:rPr>
              <a:t>+91 8980808222, +91 8866827872</a:t>
            </a:r>
            <a:endParaRPr sz="2400">
              <a:solidFill>
                <a:schemeClr val="dk1"/>
              </a:solidFill>
              <a:latin typeface="Calibri"/>
              <a:ea typeface="Calibri"/>
              <a:cs typeface="Calibri"/>
              <a:sym typeface="Calibri"/>
            </a:endParaRPr>
          </a:p>
        </p:txBody>
      </p:sp>
      <p:pic>
        <p:nvPicPr>
          <p:cNvPr id="527" name="Google Shape;527;p79"/>
          <p:cNvPicPr preferRelativeResize="0"/>
          <p:nvPr/>
        </p:nvPicPr>
        <p:blipFill rotWithShape="1">
          <a:blip r:embed="rId4">
            <a:alphaModFix/>
          </a:blip>
          <a:srcRect b="0" l="0" r="0" t="0"/>
          <a:stretch/>
        </p:blipFill>
        <p:spPr>
          <a:xfrm>
            <a:off x="7181211" y="3290582"/>
            <a:ext cx="5612571" cy="2982156"/>
          </a:xfrm>
          <a:prstGeom prst="rect">
            <a:avLst/>
          </a:prstGeom>
          <a:noFill/>
          <a:ln>
            <a:noFill/>
          </a:ln>
        </p:spPr>
      </p:pic>
      <p:pic>
        <p:nvPicPr>
          <p:cNvPr id="528" name="Google Shape;528;p79"/>
          <p:cNvPicPr preferRelativeResize="0"/>
          <p:nvPr/>
        </p:nvPicPr>
        <p:blipFill rotWithShape="1">
          <a:blip r:embed="rId5">
            <a:alphaModFix/>
          </a:blip>
          <a:srcRect b="0" l="0" r="0" t="0"/>
          <a:stretch/>
        </p:blipFill>
        <p:spPr>
          <a:xfrm>
            <a:off x="1056711" y="3550069"/>
            <a:ext cx="469966" cy="469417"/>
          </a:xfrm>
          <a:prstGeom prst="rect">
            <a:avLst/>
          </a:prstGeom>
          <a:noFill/>
          <a:ln>
            <a:noFill/>
          </a:ln>
        </p:spPr>
      </p:pic>
      <p:pic>
        <p:nvPicPr>
          <p:cNvPr id="529" name="Google Shape;529;p79"/>
          <p:cNvPicPr preferRelativeResize="0"/>
          <p:nvPr/>
        </p:nvPicPr>
        <p:blipFill rotWithShape="1">
          <a:blip r:embed="rId6">
            <a:alphaModFix/>
          </a:blip>
          <a:srcRect b="0" l="0" r="0" t="0"/>
          <a:stretch/>
        </p:blipFill>
        <p:spPr>
          <a:xfrm>
            <a:off x="1036961" y="2894194"/>
            <a:ext cx="509466" cy="515118"/>
          </a:xfrm>
          <a:prstGeom prst="rect">
            <a:avLst/>
          </a:prstGeom>
          <a:noFill/>
          <a:ln>
            <a:noFill/>
          </a:ln>
        </p:spPr>
      </p:pic>
      <p:pic>
        <p:nvPicPr>
          <p:cNvPr id="530" name="Google Shape;530;p79"/>
          <p:cNvPicPr preferRelativeResize="0"/>
          <p:nvPr/>
        </p:nvPicPr>
        <p:blipFill rotWithShape="1">
          <a:blip r:embed="rId7">
            <a:alphaModFix/>
          </a:blip>
          <a:srcRect b="0" l="0" r="0" t="0"/>
          <a:stretch/>
        </p:blipFill>
        <p:spPr>
          <a:xfrm>
            <a:off x="1056711" y="4868822"/>
            <a:ext cx="509718" cy="523556"/>
          </a:xfrm>
          <a:prstGeom prst="rect">
            <a:avLst/>
          </a:prstGeom>
          <a:noFill/>
          <a:ln>
            <a:noFill/>
          </a:ln>
        </p:spPr>
      </p:pic>
      <p:pic>
        <p:nvPicPr>
          <p:cNvPr id="531" name="Google Shape;531;p79"/>
          <p:cNvPicPr preferRelativeResize="0"/>
          <p:nvPr/>
        </p:nvPicPr>
        <p:blipFill rotWithShape="1">
          <a:blip r:embed="rId8">
            <a:alphaModFix/>
          </a:blip>
          <a:srcRect b="0" l="0" r="0" t="0"/>
          <a:stretch/>
        </p:blipFill>
        <p:spPr>
          <a:xfrm>
            <a:off x="1056711" y="2228359"/>
            <a:ext cx="454048" cy="440574"/>
          </a:xfrm>
          <a:prstGeom prst="rect">
            <a:avLst/>
          </a:prstGeom>
          <a:noFill/>
          <a:ln>
            <a:noFill/>
          </a:ln>
        </p:spPr>
      </p:pic>
      <p:pic>
        <p:nvPicPr>
          <p:cNvPr id="532" name="Google Shape;532;p79"/>
          <p:cNvPicPr preferRelativeResize="0"/>
          <p:nvPr/>
        </p:nvPicPr>
        <p:blipFill rotWithShape="1">
          <a:blip r:embed="rId9">
            <a:alphaModFix/>
          </a:blip>
          <a:srcRect b="0" l="0" r="0" t="0"/>
          <a:stretch/>
        </p:blipFill>
        <p:spPr>
          <a:xfrm>
            <a:off x="1029270" y="6185173"/>
            <a:ext cx="577152" cy="551475"/>
          </a:xfrm>
          <a:prstGeom prst="rect">
            <a:avLst/>
          </a:prstGeom>
          <a:noFill/>
          <a:ln>
            <a:noFill/>
          </a:ln>
        </p:spPr>
      </p:pic>
      <p:pic>
        <p:nvPicPr>
          <p:cNvPr id="533" name="Google Shape;533;p79"/>
          <p:cNvPicPr preferRelativeResize="0"/>
          <p:nvPr/>
        </p:nvPicPr>
        <p:blipFill rotWithShape="1">
          <a:blip r:embed="rId10">
            <a:alphaModFix/>
          </a:blip>
          <a:srcRect b="34035" l="35215" r="37020" t="36525"/>
          <a:stretch/>
        </p:blipFill>
        <p:spPr>
          <a:xfrm>
            <a:off x="1056711" y="4255698"/>
            <a:ext cx="469966" cy="469965"/>
          </a:xfrm>
          <a:prstGeom prst="rect">
            <a:avLst/>
          </a:prstGeom>
          <a:noFill/>
          <a:ln>
            <a:noFill/>
          </a:ln>
        </p:spPr>
      </p:pic>
      <p:sp>
        <p:nvSpPr>
          <p:cNvPr id="534" name="Google Shape;534;p79"/>
          <p:cNvSpPr/>
          <p:nvPr/>
        </p:nvSpPr>
        <p:spPr>
          <a:xfrm>
            <a:off x="1619870" y="4179954"/>
            <a:ext cx="5072691" cy="566883"/>
          </a:xfrm>
          <a:prstGeom prst="rect">
            <a:avLst/>
          </a:prstGeom>
          <a:noFill/>
          <a:ln>
            <a:noFill/>
          </a:ln>
        </p:spPr>
        <p:txBody>
          <a:bodyPr anchorCtr="0" anchor="t" bIns="121900" lIns="91425" spcFirstLastPara="1" rIns="91425" wrap="square" tIns="121900">
            <a:noAutofit/>
          </a:bodyPr>
          <a:lstStyle/>
          <a:p>
            <a:pPr indent="0" lvl="0" marL="0" marR="0" rtl="0" algn="l">
              <a:lnSpc>
                <a:spcPct val="100000"/>
              </a:lnSpc>
              <a:spcBef>
                <a:spcPts val="0"/>
              </a:spcBef>
              <a:spcAft>
                <a:spcPts val="0"/>
              </a:spcAft>
              <a:buNone/>
            </a:pPr>
            <a:r>
              <a:rPr lang="en-US" sz="2400">
                <a:solidFill>
                  <a:schemeClr val="dk1"/>
                </a:solidFill>
                <a:latin typeface="Arial"/>
                <a:ea typeface="Arial"/>
                <a:cs typeface="Arial"/>
                <a:sym typeface="Arial"/>
              </a:rPr>
              <a:t>Instagram.com/viralparmarhacker</a:t>
            </a:r>
            <a:endParaRPr sz="2400">
              <a:solidFill>
                <a:schemeClr val="dk1"/>
              </a:solidFill>
              <a:latin typeface="Calibri"/>
              <a:ea typeface="Calibri"/>
              <a:cs typeface="Calibri"/>
              <a:sym typeface="Calibri"/>
            </a:endParaRPr>
          </a:p>
        </p:txBody>
      </p:sp>
      <p:pic>
        <p:nvPicPr>
          <p:cNvPr id="535" name="Google Shape;535;p79"/>
          <p:cNvPicPr preferRelativeResize="0"/>
          <p:nvPr/>
        </p:nvPicPr>
        <p:blipFill rotWithShape="1">
          <a:blip r:embed="rId11">
            <a:alphaModFix/>
          </a:blip>
          <a:srcRect b="0" l="0" r="0" t="0"/>
          <a:stretch/>
        </p:blipFill>
        <p:spPr>
          <a:xfrm>
            <a:off x="1051282" y="5529110"/>
            <a:ext cx="520576" cy="520576"/>
          </a:xfrm>
          <a:prstGeom prst="rect">
            <a:avLst/>
          </a:prstGeom>
          <a:noFill/>
          <a:ln>
            <a:noFill/>
          </a:ln>
        </p:spPr>
      </p:pic>
      <p:sp>
        <p:nvSpPr>
          <p:cNvPr id="536" name="Google Shape;536;p79"/>
          <p:cNvSpPr/>
          <p:nvPr/>
        </p:nvSpPr>
        <p:spPr>
          <a:xfrm>
            <a:off x="1614015" y="5499839"/>
            <a:ext cx="5573051" cy="608160"/>
          </a:xfrm>
          <a:prstGeom prst="rect">
            <a:avLst/>
          </a:prstGeom>
          <a:noFill/>
          <a:ln>
            <a:noFill/>
          </a:ln>
        </p:spPr>
        <p:txBody>
          <a:bodyPr anchorCtr="0" anchor="t" bIns="121900" lIns="91425" spcFirstLastPara="1" rIns="91425" wrap="square" tIns="121900">
            <a:noAutofit/>
          </a:bodyPr>
          <a:lstStyle/>
          <a:p>
            <a:pPr indent="0" lvl="0" marL="0" marR="0" rtl="0" algn="l">
              <a:lnSpc>
                <a:spcPct val="100000"/>
              </a:lnSpc>
              <a:spcBef>
                <a:spcPts val="0"/>
              </a:spcBef>
              <a:spcAft>
                <a:spcPts val="0"/>
              </a:spcAft>
              <a:buNone/>
            </a:pPr>
            <a:r>
              <a:rPr lang="en-US" sz="2400">
                <a:solidFill>
                  <a:schemeClr val="dk1"/>
                </a:solidFill>
                <a:latin typeface="Arial"/>
                <a:ea typeface="Arial"/>
                <a:cs typeface="Arial"/>
                <a:sym typeface="Arial"/>
              </a:rPr>
              <a:t>www.viralparmarhacker.com</a:t>
            </a:r>
            <a:endParaRPr sz="24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80"/>
          <p:cNvSpPr txBox="1"/>
          <p:nvPr/>
        </p:nvSpPr>
        <p:spPr>
          <a:xfrm>
            <a:off x="1888332" y="5048382"/>
            <a:ext cx="8640507"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600">
                <a:solidFill>
                  <a:schemeClr val="dk1"/>
                </a:solidFill>
                <a:latin typeface="Open Sans"/>
                <a:ea typeface="Open Sans"/>
                <a:cs typeface="Open Sans"/>
                <a:sym typeface="Open Sans"/>
              </a:rPr>
              <a:t>#LogOutNow</a:t>
            </a:r>
            <a:endParaRPr b="1" sz="9600">
              <a:solidFill>
                <a:schemeClr val="dk1"/>
              </a:solidFill>
              <a:latin typeface="Open Sans"/>
              <a:ea typeface="Open Sans"/>
              <a:cs typeface="Open Sans"/>
              <a:sym typeface="Open Sans"/>
            </a:endParaRPr>
          </a:p>
        </p:txBody>
      </p:sp>
      <p:pic>
        <p:nvPicPr>
          <p:cNvPr id="542" name="Google Shape;542;p80"/>
          <p:cNvPicPr preferRelativeResize="0"/>
          <p:nvPr/>
        </p:nvPicPr>
        <p:blipFill rotWithShape="1">
          <a:blip r:embed="rId3">
            <a:alphaModFix/>
          </a:blip>
          <a:srcRect b="0" l="0" r="0" t="0"/>
          <a:stretch/>
        </p:blipFill>
        <p:spPr>
          <a:xfrm>
            <a:off x="7923065" y="3820191"/>
            <a:ext cx="1104567" cy="1095415"/>
          </a:xfrm>
          <a:prstGeom prst="rect">
            <a:avLst/>
          </a:prstGeom>
          <a:noFill/>
          <a:ln>
            <a:noFill/>
          </a:ln>
        </p:spPr>
      </p:pic>
      <p:pic>
        <p:nvPicPr>
          <p:cNvPr id="543" name="Google Shape;543;p80"/>
          <p:cNvPicPr preferRelativeResize="0"/>
          <p:nvPr/>
        </p:nvPicPr>
        <p:blipFill rotWithShape="1">
          <a:blip r:embed="rId4">
            <a:alphaModFix/>
          </a:blip>
          <a:srcRect b="0" l="0" r="0" t="0"/>
          <a:stretch/>
        </p:blipFill>
        <p:spPr>
          <a:xfrm>
            <a:off x="3423637" y="3825531"/>
            <a:ext cx="1258232" cy="1212373"/>
          </a:xfrm>
          <a:prstGeom prst="rect">
            <a:avLst/>
          </a:prstGeom>
          <a:noFill/>
          <a:ln>
            <a:noFill/>
          </a:ln>
        </p:spPr>
      </p:pic>
      <p:pic>
        <p:nvPicPr>
          <p:cNvPr id="544" name="Google Shape;544;p80"/>
          <p:cNvPicPr preferRelativeResize="0"/>
          <p:nvPr/>
        </p:nvPicPr>
        <p:blipFill rotWithShape="1">
          <a:blip r:embed="rId5">
            <a:alphaModFix/>
          </a:blip>
          <a:srcRect b="0" l="0" r="0" t="0"/>
          <a:stretch/>
        </p:blipFill>
        <p:spPr>
          <a:xfrm>
            <a:off x="3719190" y="139795"/>
            <a:ext cx="5158995" cy="364527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Pre-</a:t>
            </a:r>
            <a:r>
              <a:rPr lang="en-US">
                <a:solidFill>
                  <a:srgbClr val="FF0000"/>
                </a:solidFill>
              </a:rPr>
              <a:t>Investigation</a:t>
            </a:r>
            <a:r>
              <a:rPr lang="en-US"/>
              <a:t> Assessment</a:t>
            </a:r>
            <a:endParaRPr/>
          </a:p>
        </p:txBody>
      </p:sp>
      <p:sp>
        <p:nvSpPr>
          <p:cNvPr id="146" name="Google Shape;146;p16"/>
          <p:cNvSpPr txBox="1"/>
          <p:nvPr/>
        </p:nvSpPr>
        <p:spPr>
          <a:xfrm>
            <a:off x="949390" y="1766740"/>
            <a:ext cx="6097554" cy="193899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Doing the Basics Right </a:t>
            </a:r>
            <a:endParaRPr/>
          </a:p>
          <a:p>
            <a:pPr indent="-342900" lvl="0" marL="342900" marR="0" rtl="0" algn="l">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Is it a crime as per ITAA 2008? </a:t>
            </a:r>
            <a:endParaRPr/>
          </a:p>
          <a:p>
            <a:pPr indent="-342900" lvl="0" marL="342900" marR="0" rtl="0" algn="l">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Preliminary Review of the Scene of Offence </a:t>
            </a:r>
            <a:endParaRPr/>
          </a:p>
          <a:p>
            <a:pPr indent="-342900" lvl="0" marL="342900" marR="0" rtl="0" algn="l">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Pre-Investigation Technical Assessment </a:t>
            </a:r>
            <a:endParaRPr/>
          </a:p>
          <a:p>
            <a:pPr indent="-342900" lvl="0" marL="342900" marR="0" rtl="0" algn="l">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Issuance of preservation notice </a:t>
            </a:r>
            <a:endParaRPr/>
          </a:p>
          <a:p>
            <a:pPr indent="-342900" lvl="0" marL="342900" marR="0" rtl="0" algn="l">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Containment of the incident / Offence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Doing the Basics Right </a:t>
            </a:r>
            <a:endParaRPr/>
          </a:p>
        </p:txBody>
      </p:sp>
      <p:sp>
        <p:nvSpPr>
          <p:cNvPr id="152" name="Google Shape;152;p17"/>
          <p:cNvSpPr txBox="1"/>
          <p:nvPr/>
        </p:nvSpPr>
        <p:spPr>
          <a:xfrm>
            <a:off x="838200" y="1607899"/>
            <a:ext cx="10515600"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Very important for every Investigating Officer (IO) to do a pre-investigation assessment for each cyber crime / incident that is reported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Potential issues to look for: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Before the complainant approaches the police officer or any agency for addressing their problems, they may have made attempts to set the things right all by themselves or with the help of their friends or some other persons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These very acts may result in destruction of crucial digital evidence(s)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Sometimes the criminal act may be a crime in progress, which can potentially cause further damage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complainants in their anxiety or due to ignorance may not disclose the full facts at the outset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IO should collect necessary information from complainant(s) / victims as part of the pre-investigation assessment to understand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full scope of the incident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possible outcomes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action/next steps in the investigation that is needed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Digital evidence is very critical and volatile; hence it is necessary to protect and collect the right evidence for the pre-investigation assessment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2020-06-23T22:03:27Z</dcterms:created>
  <dc:creator>Lenovo</dc:creator>
</cp:coreProperties>
</file>