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1548-8EAF-FBFE-502B-5CD5915F81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91CD1A2E-B638-F671-E04E-9881613290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F6A21A27-DEEE-4744-EC35-5740117A7125}"/>
              </a:ext>
            </a:extLst>
          </p:cNvPr>
          <p:cNvSpPr>
            <a:spLocks noGrp="1"/>
          </p:cNvSpPr>
          <p:nvPr>
            <p:ph type="dt" sz="half" idx="10"/>
          </p:nvPr>
        </p:nvSpPr>
        <p:spPr/>
        <p:txBody>
          <a:bodyPr/>
          <a:lstStyle/>
          <a:p>
            <a:fld id="{42A52E91-72EA-4284-B930-558275209C33}" type="datetimeFigureOut">
              <a:rPr lang="en-NG" smtClean="0"/>
              <a:t>29/06/2023</a:t>
            </a:fld>
            <a:endParaRPr lang="en-NG"/>
          </a:p>
        </p:txBody>
      </p:sp>
      <p:sp>
        <p:nvSpPr>
          <p:cNvPr id="5" name="Footer Placeholder 4">
            <a:extLst>
              <a:ext uri="{FF2B5EF4-FFF2-40B4-BE49-F238E27FC236}">
                <a16:creationId xmlns:a16="http://schemas.microsoft.com/office/drawing/2014/main" id="{9B484E9C-CC67-4386-2DE6-94AA0B86735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FE9FC98-9BFF-8635-8CA8-3CF0A7A08C08}"/>
              </a:ext>
            </a:extLst>
          </p:cNvPr>
          <p:cNvSpPr>
            <a:spLocks noGrp="1"/>
          </p:cNvSpPr>
          <p:nvPr>
            <p:ph type="sldNum" sz="quarter" idx="12"/>
          </p:nvPr>
        </p:nvSpPr>
        <p:spPr/>
        <p:txBody>
          <a:bodyPr/>
          <a:lstStyle/>
          <a:p>
            <a:fld id="{B4F28171-6162-4DBF-AA07-4C951C225635}" type="slidenum">
              <a:rPr lang="en-NG" smtClean="0"/>
              <a:t>‹#›</a:t>
            </a:fld>
            <a:endParaRPr lang="en-NG"/>
          </a:p>
        </p:txBody>
      </p:sp>
    </p:spTree>
    <p:extLst>
      <p:ext uri="{BB962C8B-B14F-4D97-AF65-F5344CB8AC3E}">
        <p14:creationId xmlns:p14="http://schemas.microsoft.com/office/powerpoint/2010/main" val="31325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F8B2-1290-4D80-CEE5-DE91A3422621}"/>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6BE679D-D28C-C162-0318-58E34CFDA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5393D9A-0D1F-5EFA-F228-40D1DD539EF0}"/>
              </a:ext>
            </a:extLst>
          </p:cNvPr>
          <p:cNvSpPr>
            <a:spLocks noGrp="1"/>
          </p:cNvSpPr>
          <p:nvPr>
            <p:ph type="dt" sz="half" idx="10"/>
          </p:nvPr>
        </p:nvSpPr>
        <p:spPr/>
        <p:txBody>
          <a:bodyPr/>
          <a:lstStyle/>
          <a:p>
            <a:fld id="{42A52E91-72EA-4284-B930-558275209C33}" type="datetimeFigureOut">
              <a:rPr lang="en-NG" smtClean="0"/>
              <a:t>29/06/2023</a:t>
            </a:fld>
            <a:endParaRPr lang="en-NG"/>
          </a:p>
        </p:txBody>
      </p:sp>
      <p:sp>
        <p:nvSpPr>
          <p:cNvPr id="5" name="Footer Placeholder 4">
            <a:extLst>
              <a:ext uri="{FF2B5EF4-FFF2-40B4-BE49-F238E27FC236}">
                <a16:creationId xmlns:a16="http://schemas.microsoft.com/office/drawing/2014/main" id="{E562B90A-56BA-DA89-70BD-70AEFF7C8DE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667BE85-B6A3-FEFE-1700-2839FF277535}"/>
              </a:ext>
            </a:extLst>
          </p:cNvPr>
          <p:cNvSpPr>
            <a:spLocks noGrp="1"/>
          </p:cNvSpPr>
          <p:nvPr>
            <p:ph type="sldNum" sz="quarter" idx="12"/>
          </p:nvPr>
        </p:nvSpPr>
        <p:spPr/>
        <p:txBody>
          <a:bodyPr/>
          <a:lstStyle/>
          <a:p>
            <a:fld id="{B4F28171-6162-4DBF-AA07-4C951C225635}" type="slidenum">
              <a:rPr lang="en-NG" smtClean="0"/>
              <a:t>‹#›</a:t>
            </a:fld>
            <a:endParaRPr lang="en-NG"/>
          </a:p>
        </p:txBody>
      </p:sp>
    </p:spTree>
    <p:extLst>
      <p:ext uri="{BB962C8B-B14F-4D97-AF65-F5344CB8AC3E}">
        <p14:creationId xmlns:p14="http://schemas.microsoft.com/office/powerpoint/2010/main" val="30077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3946B-CF38-65C1-2AE4-AC0F372837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49CC781-8E79-BFD4-4EE2-505F1FDC3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AB1191F-B72C-4749-B883-502E04693DE8}"/>
              </a:ext>
            </a:extLst>
          </p:cNvPr>
          <p:cNvSpPr>
            <a:spLocks noGrp="1"/>
          </p:cNvSpPr>
          <p:nvPr>
            <p:ph type="dt" sz="half" idx="10"/>
          </p:nvPr>
        </p:nvSpPr>
        <p:spPr/>
        <p:txBody>
          <a:bodyPr/>
          <a:lstStyle/>
          <a:p>
            <a:fld id="{42A52E91-72EA-4284-B930-558275209C33}" type="datetimeFigureOut">
              <a:rPr lang="en-NG" smtClean="0"/>
              <a:t>29/06/2023</a:t>
            </a:fld>
            <a:endParaRPr lang="en-NG"/>
          </a:p>
        </p:txBody>
      </p:sp>
      <p:sp>
        <p:nvSpPr>
          <p:cNvPr id="5" name="Footer Placeholder 4">
            <a:extLst>
              <a:ext uri="{FF2B5EF4-FFF2-40B4-BE49-F238E27FC236}">
                <a16:creationId xmlns:a16="http://schemas.microsoft.com/office/drawing/2014/main" id="{3FE4CBB5-489B-BE10-8BB2-B9EA6F09D4A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9085710-8B6D-9B37-8FE7-B3664DFCB52F}"/>
              </a:ext>
            </a:extLst>
          </p:cNvPr>
          <p:cNvSpPr>
            <a:spLocks noGrp="1"/>
          </p:cNvSpPr>
          <p:nvPr>
            <p:ph type="sldNum" sz="quarter" idx="12"/>
          </p:nvPr>
        </p:nvSpPr>
        <p:spPr/>
        <p:txBody>
          <a:bodyPr/>
          <a:lstStyle/>
          <a:p>
            <a:fld id="{B4F28171-6162-4DBF-AA07-4C951C225635}" type="slidenum">
              <a:rPr lang="en-NG" smtClean="0"/>
              <a:t>‹#›</a:t>
            </a:fld>
            <a:endParaRPr lang="en-NG"/>
          </a:p>
        </p:txBody>
      </p:sp>
    </p:spTree>
    <p:extLst>
      <p:ext uri="{BB962C8B-B14F-4D97-AF65-F5344CB8AC3E}">
        <p14:creationId xmlns:p14="http://schemas.microsoft.com/office/powerpoint/2010/main" val="228521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DB2C-C45D-E92B-F455-799BC692D07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15C3664B-D2BE-0EAF-C050-87A57AADF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63DF853-862A-1349-43CE-3D2E70C039CA}"/>
              </a:ext>
            </a:extLst>
          </p:cNvPr>
          <p:cNvSpPr>
            <a:spLocks noGrp="1"/>
          </p:cNvSpPr>
          <p:nvPr>
            <p:ph type="dt" sz="half" idx="10"/>
          </p:nvPr>
        </p:nvSpPr>
        <p:spPr/>
        <p:txBody>
          <a:bodyPr/>
          <a:lstStyle/>
          <a:p>
            <a:fld id="{42A52E91-72EA-4284-B930-558275209C33}" type="datetimeFigureOut">
              <a:rPr lang="en-NG" smtClean="0"/>
              <a:t>29/06/2023</a:t>
            </a:fld>
            <a:endParaRPr lang="en-NG"/>
          </a:p>
        </p:txBody>
      </p:sp>
      <p:sp>
        <p:nvSpPr>
          <p:cNvPr id="5" name="Footer Placeholder 4">
            <a:extLst>
              <a:ext uri="{FF2B5EF4-FFF2-40B4-BE49-F238E27FC236}">
                <a16:creationId xmlns:a16="http://schemas.microsoft.com/office/drawing/2014/main" id="{395AD4EC-2C2D-ADF0-39ED-F403D148FA2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992D0DC-E071-4474-EAE8-74E8D02B713B}"/>
              </a:ext>
            </a:extLst>
          </p:cNvPr>
          <p:cNvSpPr>
            <a:spLocks noGrp="1"/>
          </p:cNvSpPr>
          <p:nvPr>
            <p:ph type="sldNum" sz="quarter" idx="12"/>
          </p:nvPr>
        </p:nvSpPr>
        <p:spPr/>
        <p:txBody>
          <a:bodyPr/>
          <a:lstStyle/>
          <a:p>
            <a:fld id="{B4F28171-6162-4DBF-AA07-4C951C225635}" type="slidenum">
              <a:rPr lang="en-NG" smtClean="0"/>
              <a:t>‹#›</a:t>
            </a:fld>
            <a:endParaRPr lang="en-NG"/>
          </a:p>
        </p:txBody>
      </p:sp>
    </p:spTree>
    <p:extLst>
      <p:ext uri="{BB962C8B-B14F-4D97-AF65-F5344CB8AC3E}">
        <p14:creationId xmlns:p14="http://schemas.microsoft.com/office/powerpoint/2010/main" val="420090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5089-B413-43CB-D355-05208A9AF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AA99B9E-F7AE-0DCE-9FB1-403E64843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868D9D-8F5D-C4C4-86E0-5FB0A730F25D}"/>
              </a:ext>
            </a:extLst>
          </p:cNvPr>
          <p:cNvSpPr>
            <a:spLocks noGrp="1"/>
          </p:cNvSpPr>
          <p:nvPr>
            <p:ph type="dt" sz="half" idx="10"/>
          </p:nvPr>
        </p:nvSpPr>
        <p:spPr/>
        <p:txBody>
          <a:bodyPr/>
          <a:lstStyle/>
          <a:p>
            <a:fld id="{42A52E91-72EA-4284-B930-558275209C33}" type="datetimeFigureOut">
              <a:rPr lang="en-NG" smtClean="0"/>
              <a:t>29/06/2023</a:t>
            </a:fld>
            <a:endParaRPr lang="en-NG"/>
          </a:p>
        </p:txBody>
      </p:sp>
      <p:sp>
        <p:nvSpPr>
          <p:cNvPr id="5" name="Footer Placeholder 4">
            <a:extLst>
              <a:ext uri="{FF2B5EF4-FFF2-40B4-BE49-F238E27FC236}">
                <a16:creationId xmlns:a16="http://schemas.microsoft.com/office/drawing/2014/main" id="{15B9FD39-EDCC-0740-B515-55E236E9E17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81BBB1B-C6D5-0C0E-6CEF-23E70DABB8FE}"/>
              </a:ext>
            </a:extLst>
          </p:cNvPr>
          <p:cNvSpPr>
            <a:spLocks noGrp="1"/>
          </p:cNvSpPr>
          <p:nvPr>
            <p:ph type="sldNum" sz="quarter" idx="12"/>
          </p:nvPr>
        </p:nvSpPr>
        <p:spPr/>
        <p:txBody>
          <a:bodyPr/>
          <a:lstStyle/>
          <a:p>
            <a:fld id="{B4F28171-6162-4DBF-AA07-4C951C225635}" type="slidenum">
              <a:rPr lang="en-NG" smtClean="0"/>
              <a:t>‹#›</a:t>
            </a:fld>
            <a:endParaRPr lang="en-NG"/>
          </a:p>
        </p:txBody>
      </p:sp>
    </p:spTree>
    <p:extLst>
      <p:ext uri="{BB962C8B-B14F-4D97-AF65-F5344CB8AC3E}">
        <p14:creationId xmlns:p14="http://schemas.microsoft.com/office/powerpoint/2010/main" val="214473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45B8-CF99-9B48-46B5-9EB49BD7AB33}"/>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3A450AC8-08E0-D26A-2661-40026249D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77A25F52-26A3-EB00-1F08-E941F4BB94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744A7D16-6830-F716-7F3C-B35FF8205B2D}"/>
              </a:ext>
            </a:extLst>
          </p:cNvPr>
          <p:cNvSpPr>
            <a:spLocks noGrp="1"/>
          </p:cNvSpPr>
          <p:nvPr>
            <p:ph type="dt" sz="half" idx="10"/>
          </p:nvPr>
        </p:nvSpPr>
        <p:spPr/>
        <p:txBody>
          <a:bodyPr/>
          <a:lstStyle/>
          <a:p>
            <a:fld id="{42A52E91-72EA-4284-B930-558275209C33}" type="datetimeFigureOut">
              <a:rPr lang="en-NG" smtClean="0"/>
              <a:t>29/06/2023</a:t>
            </a:fld>
            <a:endParaRPr lang="en-NG"/>
          </a:p>
        </p:txBody>
      </p:sp>
      <p:sp>
        <p:nvSpPr>
          <p:cNvPr id="6" name="Footer Placeholder 5">
            <a:extLst>
              <a:ext uri="{FF2B5EF4-FFF2-40B4-BE49-F238E27FC236}">
                <a16:creationId xmlns:a16="http://schemas.microsoft.com/office/drawing/2014/main" id="{2A0448A7-A023-A6A8-A1EF-E7D9D94021B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D706E57-5743-1E6D-1451-3270CD1851D1}"/>
              </a:ext>
            </a:extLst>
          </p:cNvPr>
          <p:cNvSpPr>
            <a:spLocks noGrp="1"/>
          </p:cNvSpPr>
          <p:nvPr>
            <p:ph type="sldNum" sz="quarter" idx="12"/>
          </p:nvPr>
        </p:nvSpPr>
        <p:spPr/>
        <p:txBody>
          <a:bodyPr/>
          <a:lstStyle/>
          <a:p>
            <a:fld id="{B4F28171-6162-4DBF-AA07-4C951C225635}" type="slidenum">
              <a:rPr lang="en-NG" smtClean="0"/>
              <a:t>‹#›</a:t>
            </a:fld>
            <a:endParaRPr lang="en-NG"/>
          </a:p>
        </p:txBody>
      </p:sp>
    </p:spTree>
    <p:extLst>
      <p:ext uri="{BB962C8B-B14F-4D97-AF65-F5344CB8AC3E}">
        <p14:creationId xmlns:p14="http://schemas.microsoft.com/office/powerpoint/2010/main" val="358864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8A71-3BFF-0FA7-3B73-AA35017895C6}"/>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1729EFC-6AD4-2E93-211B-6D3879848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1D1E88-F7E2-F14B-858A-B04AFBEE4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2E83ECD-C456-78E6-7C8A-0E0A56388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452FC-CDA7-6035-280D-31CD9E74DD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051246F9-3682-5E72-4D49-1012E7CC3823}"/>
              </a:ext>
            </a:extLst>
          </p:cNvPr>
          <p:cNvSpPr>
            <a:spLocks noGrp="1"/>
          </p:cNvSpPr>
          <p:nvPr>
            <p:ph type="dt" sz="half" idx="10"/>
          </p:nvPr>
        </p:nvSpPr>
        <p:spPr/>
        <p:txBody>
          <a:bodyPr/>
          <a:lstStyle/>
          <a:p>
            <a:fld id="{42A52E91-72EA-4284-B930-558275209C33}" type="datetimeFigureOut">
              <a:rPr lang="en-NG" smtClean="0"/>
              <a:t>29/06/2023</a:t>
            </a:fld>
            <a:endParaRPr lang="en-NG"/>
          </a:p>
        </p:txBody>
      </p:sp>
      <p:sp>
        <p:nvSpPr>
          <p:cNvPr id="8" name="Footer Placeholder 7">
            <a:extLst>
              <a:ext uri="{FF2B5EF4-FFF2-40B4-BE49-F238E27FC236}">
                <a16:creationId xmlns:a16="http://schemas.microsoft.com/office/drawing/2014/main" id="{59FF0ECF-6395-DFDD-A1EC-EE2EEBB29A91}"/>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2DA0328F-FC69-CB0D-8EB0-EFB215BD98D1}"/>
              </a:ext>
            </a:extLst>
          </p:cNvPr>
          <p:cNvSpPr>
            <a:spLocks noGrp="1"/>
          </p:cNvSpPr>
          <p:nvPr>
            <p:ph type="sldNum" sz="quarter" idx="12"/>
          </p:nvPr>
        </p:nvSpPr>
        <p:spPr/>
        <p:txBody>
          <a:bodyPr/>
          <a:lstStyle/>
          <a:p>
            <a:fld id="{B4F28171-6162-4DBF-AA07-4C951C225635}" type="slidenum">
              <a:rPr lang="en-NG" smtClean="0"/>
              <a:t>‹#›</a:t>
            </a:fld>
            <a:endParaRPr lang="en-NG"/>
          </a:p>
        </p:txBody>
      </p:sp>
    </p:spTree>
    <p:extLst>
      <p:ext uri="{BB962C8B-B14F-4D97-AF65-F5344CB8AC3E}">
        <p14:creationId xmlns:p14="http://schemas.microsoft.com/office/powerpoint/2010/main" val="397482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E066-E928-9C10-FB34-898C57CC0FDE}"/>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8681F467-066C-F391-A4EB-4E1D65E3ED16}"/>
              </a:ext>
            </a:extLst>
          </p:cNvPr>
          <p:cNvSpPr>
            <a:spLocks noGrp="1"/>
          </p:cNvSpPr>
          <p:nvPr>
            <p:ph type="dt" sz="half" idx="10"/>
          </p:nvPr>
        </p:nvSpPr>
        <p:spPr/>
        <p:txBody>
          <a:bodyPr/>
          <a:lstStyle/>
          <a:p>
            <a:fld id="{42A52E91-72EA-4284-B930-558275209C33}" type="datetimeFigureOut">
              <a:rPr lang="en-NG" smtClean="0"/>
              <a:t>29/06/2023</a:t>
            </a:fld>
            <a:endParaRPr lang="en-NG"/>
          </a:p>
        </p:txBody>
      </p:sp>
      <p:sp>
        <p:nvSpPr>
          <p:cNvPr id="4" name="Footer Placeholder 3">
            <a:extLst>
              <a:ext uri="{FF2B5EF4-FFF2-40B4-BE49-F238E27FC236}">
                <a16:creationId xmlns:a16="http://schemas.microsoft.com/office/drawing/2014/main" id="{6F6949CD-4C04-A5CF-1FA8-6EF6B83EA028}"/>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562790C9-7137-3C35-4AE1-E939BAA0067B}"/>
              </a:ext>
            </a:extLst>
          </p:cNvPr>
          <p:cNvSpPr>
            <a:spLocks noGrp="1"/>
          </p:cNvSpPr>
          <p:nvPr>
            <p:ph type="sldNum" sz="quarter" idx="12"/>
          </p:nvPr>
        </p:nvSpPr>
        <p:spPr/>
        <p:txBody>
          <a:bodyPr/>
          <a:lstStyle/>
          <a:p>
            <a:fld id="{B4F28171-6162-4DBF-AA07-4C951C225635}" type="slidenum">
              <a:rPr lang="en-NG" smtClean="0"/>
              <a:t>‹#›</a:t>
            </a:fld>
            <a:endParaRPr lang="en-NG"/>
          </a:p>
        </p:txBody>
      </p:sp>
    </p:spTree>
    <p:extLst>
      <p:ext uri="{BB962C8B-B14F-4D97-AF65-F5344CB8AC3E}">
        <p14:creationId xmlns:p14="http://schemas.microsoft.com/office/powerpoint/2010/main" val="318068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F945D-C1B7-5547-6256-3155E64DB71F}"/>
              </a:ext>
            </a:extLst>
          </p:cNvPr>
          <p:cNvSpPr>
            <a:spLocks noGrp="1"/>
          </p:cNvSpPr>
          <p:nvPr>
            <p:ph type="dt" sz="half" idx="10"/>
          </p:nvPr>
        </p:nvSpPr>
        <p:spPr/>
        <p:txBody>
          <a:bodyPr/>
          <a:lstStyle/>
          <a:p>
            <a:fld id="{42A52E91-72EA-4284-B930-558275209C33}" type="datetimeFigureOut">
              <a:rPr lang="en-NG" smtClean="0"/>
              <a:t>29/06/2023</a:t>
            </a:fld>
            <a:endParaRPr lang="en-NG"/>
          </a:p>
        </p:txBody>
      </p:sp>
      <p:sp>
        <p:nvSpPr>
          <p:cNvPr id="3" name="Footer Placeholder 2">
            <a:extLst>
              <a:ext uri="{FF2B5EF4-FFF2-40B4-BE49-F238E27FC236}">
                <a16:creationId xmlns:a16="http://schemas.microsoft.com/office/drawing/2014/main" id="{125A8926-ABC5-B4F4-983D-7EABF887730B}"/>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1BE47FB3-E3AF-E65E-5FCE-116227A6B769}"/>
              </a:ext>
            </a:extLst>
          </p:cNvPr>
          <p:cNvSpPr>
            <a:spLocks noGrp="1"/>
          </p:cNvSpPr>
          <p:nvPr>
            <p:ph type="sldNum" sz="quarter" idx="12"/>
          </p:nvPr>
        </p:nvSpPr>
        <p:spPr/>
        <p:txBody>
          <a:bodyPr/>
          <a:lstStyle/>
          <a:p>
            <a:fld id="{B4F28171-6162-4DBF-AA07-4C951C225635}" type="slidenum">
              <a:rPr lang="en-NG" smtClean="0"/>
              <a:t>‹#›</a:t>
            </a:fld>
            <a:endParaRPr lang="en-NG"/>
          </a:p>
        </p:txBody>
      </p:sp>
    </p:spTree>
    <p:extLst>
      <p:ext uri="{BB962C8B-B14F-4D97-AF65-F5344CB8AC3E}">
        <p14:creationId xmlns:p14="http://schemas.microsoft.com/office/powerpoint/2010/main" val="11090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E689-3380-1A69-BCFB-935E4B36F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7B483827-0422-25CA-24FD-E3F21C4B68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6B1EBB03-1A87-7FD7-9729-3B3977612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09C69-00E9-2032-8E95-72BDF62EB0E0}"/>
              </a:ext>
            </a:extLst>
          </p:cNvPr>
          <p:cNvSpPr>
            <a:spLocks noGrp="1"/>
          </p:cNvSpPr>
          <p:nvPr>
            <p:ph type="dt" sz="half" idx="10"/>
          </p:nvPr>
        </p:nvSpPr>
        <p:spPr/>
        <p:txBody>
          <a:bodyPr/>
          <a:lstStyle/>
          <a:p>
            <a:fld id="{42A52E91-72EA-4284-B930-558275209C33}" type="datetimeFigureOut">
              <a:rPr lang="en-NG" smtClean="0"/>
              <a:t>29/06/2023</a:t>
            </a:fld>
            <a:endParaRPr lang="en-NG"/>
          </a:p>
        </p:txBody>
      </p:sp>
      <p:sp>
        <p:nvSpPr>
          <p:cNvPr id="6" name="Footer Placeholder 5">
            <a:extLst>
              <a:ext uri="{FF2B5EF4-FFF2-40B4-BE49-F238E27FC236}">
                <a16:creationId xmlns:a16="http://schemas.microsoft.com/office/drawing/2014/main" id="{02808019-12C8-2CDD-8106-78ED621E1F6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3BBF770-3801-5560-892C-CFB88ED2C24A}"/>
              </a:ext>
            </a:extLst>
          </p:cNvPr>
          <p:cNvSpPr>
            <a:spLocks noGrp="1"/>
          </p:cNvSpPr>
          <p:nvPr>
            <p:ph type="sldNum" sz="quarter" idx="12"/>
          </p:nvPr>
        </p:nvSpPr>
        <p:spPr/>
        <p:txBody>
          <a:bodyPr/>
          <a:lstStyle/>
          <a:p>
            <a:fld id="{B4F28171-6162-4DBF-AA07-4C951C225635}" type="slidenum">
              <a:rPr lang="en-NG" smtClean="0"/>
              <a:t>‹#›</a:t>
            </a:fld>
            <a:endParaRPr lang="en-NG"/>
          </a:p>
        </p:txBody>
      </p:sp>
    </p:spTree>
    <p:extLst>
      <p:ext uri="{BB962C8B-B14F-4D97-AF65-F5344CB8AC3E}">
        <p14:creationId xmlns:p14="http://schemas.microsoft.com/office/powerpoint/2010/main" val="178128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3FD4-22EB-8F6F-E7E0-E152CA151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6AF91CEE-7C64-C783-22B9-9326D3BB4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59A3E8D1-7273-B899-43C5-A792FD227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87601F-C2FA-8EB8-ECC1-FD7B8F0145B7}"/>
              </a:ext>
            </a:extLst>
          </p:cNvPr>
          <p:cNvSpPr>
            <a:spLocks noGrp="1"/>
          </p:cNvSpPr>
          <p:nvPr>
            <p:ph type="dt" sz="half" idx="10"/>
          </p:nvPr>
        </p:nvSpPr>
        <p:spPr/>
        <p:txBody>
          <a:bodyPr/>
          <a:lstStyle/>
          <a:p>
            <a:fld id="{42A52E91-72EA-4284-B930-558275209C33}" type="datetimeFigureOut">
              <a:rPr lang="en-NG" smtClean="0"/>
              <a:t>29/06/2023</a:t>
            </a:fld>
            <a:endParaRPr lang="en-NG"/>
          </a:p>
        </p:txBody>
      </p:sp>
      <p:sp>
        <p:nvSpPr>
          <p:cNvPr id="6" name="Footer Placeholder 5">
            <a:extLst>
              <a:ext uri="{FF2B5EF4-FFF2-40B4-BE49-F238E27FC236}">
                <a16:creationId xmlns:a16="http://schemas.microsoft.com/office/drawing/2014/main" id="{ACD87E79-9156-C62F-8414-8E5F43B470C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EA79802D-7719-2162-D4DF-354BEC129748}"/>
              </a:ext>
            </a:extLst>
          </p:cNvPr>
          <p:cNvSpPr>
            <a:spLocks noGrp="1"/>
          </p:cNvSpPr>
          <p:nvPr>
            <p:ph type="sldNum" sz="quarter" idx="12"/>
          </p:nvPr>
        </p:nvSpPr>
        <p:spPr/>
        <p:txBody>
          <a:bodyPr/>
          <a:lstStyle/>
          <a:p>
            <a:fld id="{B4F28171-6162-4DBF-AA07-4C951C225635}" type="slidenum">
              <a:rPr lang="en-NG" smtClean="0"/>
              <a:t>‹#›</a:t>
            </a:fld>
            <a:endParaRPr lang="en-NG"/>
          </a:p>
        </p:txBody>
      </p:sp>
    </p:spTree>
    <p:extLst>
      <p:ext uri="{BB962C8B-B14F-4D97-AF65-F5344CB8AC3E}">
        <p14:creationId xmlns:p14="http://schemas.microsoft.com/office/powerpoint/2010/main" val="224569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C6A4D-D6F2-57A3-907C-950BFF569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5F6D32E-DF50-1622-57E0-6D8FE5EAA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03D5AAE-5BA5-F687-83A5-1DE3D254BA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52E91-72EA-4284-B930-558275209C33}" type="datetimeFigureOut">
              <a:rPr lang="en-NG" smtClean="0"/>
              <a:t>29/06/2023</a:t>
            </a:fld>
            <a:endParaRPr lang="en-NG"/>
          </a:p>
        </p:txBody>
      </p:sp>
      <p:sp>
        <p:nvSpPr>
          <p:cNvPr id="5" name="Footer Placeholder 4">
            <a:extLst>
              <a:ext uri="{FF2B5EF4-FFF2-40B4-BE49-F238E27FC236}">
                <a16:creationId xmlns:a16="http://schemas.microsoft.com/office/drawing/2014/main" id="{B3259895-B0A1-9735-FDBD-A0D2A4FD69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1DE37890-1A4B-FCBA-2B59-7786D19D39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28171-6162-4DBF-AA07-4C951C225635}" type="slidenum">
              <a:rPr lang="en-NG" smtClean="0"/>
              <a:t>‹#›</a:t>
            </a:fld>
            <a:endParaRPr lang="en-NG"/>
          </a:p>
        </p:txBody>
      </p:sp>
    </p:spTree>
    <p:extLst>
      <p:ext uri="{BB962C8B-B14F-4D97-AF65-F5344CB8AC3E}">
        <p14:creationId xmlns:p14="http://schemas.microsoft.com/office/powerpoint/2010/main" val="11346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9"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46">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62"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2" name="Freeform: Shape 5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Freeform: Shape 5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Freeform: Shape 5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6" name="Freeform: Shape 5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7" name="Freeform: Shape 5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8" name="Freeform: Shape 5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1171E209-6B7C-3A8C-03B5-05C6087B04EB}"/>
              </a:ext>
            </a:extLst>
          </p:cNvPr>
          <p:cNvSpPr>
            <a:spLocks noGrp="1"/>
          </p:cNvSpPr>
          <p:nvPr>
            <p:ph type="ctrTitle"/>
          </p:nvPr>
        </p:nvSpPr>
        <p:spPr>
          <a:xfrm>
            <a:off x="789708" y="841664"/>
            <a:ext cx="4874661" cy="5156800"/>
          </a:xfrm>
        </p:spPr>
        <p:txBody>
          <a:bodyPr anchor="ctr">
            <a:normAutofit/>
          </a:bodyPr>
          <a:lstStyle/>
          <a:p>
            <a:pPr algn="l"/>
            <a:r>
              <a:rPr lang="en-GB" sz="4800" b="1" dirty="0">
                <a:solidFill>
                  <a:schemeClr val="bg1"/>
                </a:solidFill>
                <a:latin typeface="Arial" panose="020B0604020202020204" pitchFamily="34" charset="0"/>
                <a:cs typeface="Arial" panose="020B0604020202020204" pitchFamily="34" charset="0"/>
              </a:rPr>
              <a:t>Tableau Capstone Project on Xpress tech Delivery Services</a:t>
            </a:r>
            <a:endParaRPr lang="en-NG" sz="4800" b="1" dirty="0">
              <a:solidFill>
                <a:schemeClr val="bg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B9D2A86-89E2-8BA3-897B-1FF5316734E0}"/>
              </a:ext>
            </a:extLst>
          </p:cNvPr>
          <p:cNvSpPr>
            <a:spLocks noGrp="1"/>
          </p:cNvSpPr>
          <p:nvPr>
            <p:ph type="subTitle" idx="1"/>
          </p:nvPr>
        </p:nvSpPr>
        <p:spPr>
          <a:xfrm>
            <a:off x="6534687" y="841664"/>
            <a:ext cx="4867605" cy="5156800"/>
          </a:xfrm>
        </p:spPr>
        <p:txBody>
          <a:bodyPr anchor="ctr">
            <a:normAutofit/>
          </a:bodyPr>
          <a:lstStyle/>
          <a:p>
            <a:pPr algn="l"/>
            <a:endParaRPr lang="en-GB" dirty="0">
              <a:solidFill>
                <a:schemeClr val="tx2"/>
              </a:solidFill>
              <a:latin typeface="Arial" panose="020B0604020202020204" pitchFamily="34" charset="0"/>
              <a:cs typeface="Arial" panose="020B0604020202020204" pitchFamily="34" charset="0"/>
            </a:endParaRPr>
          </a:p>
          <a:p>
            <a:pPr algn="l"/>
            <a:endParaRPr lang="en-GB" dirty="0">
              <a:solidFill>
                <a:schemeClr val="tx2"/>
              </a:solidFill>
              <a:latin typeface="Arial" panose="020B0604020202020204" pitchFamily="34" charset="0"/>
              <a:cs typeface="Arial" panose="020B0604020202020204" pitchFamily="34" charset="0"/>
            </a:endParaRPr>
          </a:p>
          <a:p>
            <a:pPr algn="l"/>
            <a:endParaRPr lang="en-GB" dirty="0">
              <a:solidFill>
                <a:schemeClr val="tx2"/>
              </a:solidFill>
              <a:latin typeface="Arial" panose="020B0604020202020204" pitchFamily="34" charset="0"/>
              <a:cs typeface="Arial" panose="020B0604020202020204" pitchFamily="34" charset="0"/>
            </a:endParaRPr>
          </a:p>
          <a:p>
            <a:pPr algn="l"/>
            <a:endParaRPr lang="en-GB" dirty="0">
              <a:solidFill>
                <a:schemeClr val="tx2"/>
              </a:solidFill>
              <a:latin typeface="Arial" panose="020B0604020202020204" pitchFamily="34" charset="0"/>
              <a:cs typeface="Arial" panose="020B0604020202020204" pitchFamily="34" charset="0"/>
            </a:endParaRPr>
          </a:p>
          <a:p>
            <a:pPr algn="l"/>
            <a:endParaRPr lang="en-GB" dirty="0">
              <a:solidFill>
                <a:schemeClr val="tx2"/>
              </a:solidFill>
              <a:latin typeface="Arial" panose="020B0604020202020204" pitchFamily="34" charset="0"/>
              <a:cs typeface="Arial" panose="020B0604020202020204" pitchFamily="34" charset="0"/>
            </a:endParaRPr>
          </a:p>
          <a:p>
            <a:pPr algn="l"/>
            <a:endParaRPr lang="en-GB" dirty="0">
              <a:solidFill>
                <a:schemeClr val="tx2"/>
              </a:solidFill>
              <a:latin typeface="Arial" panose="020B0604020202020204" pitchFamily="34" charset="0"/>
              <a:cs typeface="Arial" panose="020B0604020202020204" pitchFamily="34" charset="0"/>
            </a:endParaRPr>
          </a:p>
          <a:p>
            <a:pPr algn="l"/>
            <a:endParaRPr lang="en-GB" dirty="0">
              <a:solidFill>
                <a:schemeClr val="tx2"/>
              </a:solidFill>
              <a:latin typeface="Arial" panose="020B0604020202020204" pitchFamily="34" charset="0"/>
              <a:cs typeface="Arial" panose="020B0604020202020204" pitchFamily="34" charset="0"/>
            </a:endParaRPr>
          </a:p>
          <a:p>
            <a:pPr algn="l"/>
            <a:endParaRPr lang="en-GB" dirty="0">
              <a:solidFill>
                <a:schemeClr val="tx2"/>
              </a:solidFill>
              <a:latin typeface="Arial" panose="020B0604020202020204" pitchFamily="34" charset="0"/>
              <a:cs typeface="Arial" panose="020B0604020202020204" pitchFamily="34" charset="0"/>
            </a:endParaRPr>
          </a:p>
          <a:p>
            <a:pPr algn="l"/>
            <a:r>
              <a:rPr lang="en-GB" sz="1800" b="1" dirty="0">
                <a:solidFill>
                  <a:schemeClr val="tx2"/>
                </a:solidFill>
                <a:latin typeface="Arial" panose="020B0604020202020204" pitchFamily="34" charset="0"/>
                <a:cs typeface="Arial" panose="020B0604020202020204" pitchFamily="34" charset="0"/>
              </a:rPr>
              <a:t>By: Adetutu Adejuyigbe</a:t>
            </a:r>
          </a:p>
          <a:p>
            <a:pPr algn="l"/>
            <a:r>
              <a:rPr lang="en-GB" sz="1800" b="1" dirty="0">
                <a:solidFill>
                  <a:schemeClr val="tx2"/>
                </a:solidFill>
                <a:latin typeface="Arial" panose="020B0604020202020204" pitchFamily="34" charset="0"/>
                <a:cs typeface="Arial" panose="020B0604020202020204" pitchFamily="34" charset="0"/>
              </a:rPr>
              <a:t>Data Analyst</a:t>
            </a:r>
          </a:p>
          <a:p>
            <a:pPr algn="l"/>
            <a:r>
              <a:rPr lang="en-GB" sz="1800" b="1" dirty="0">
                <a:solidFill>
                  <a:schemeClr val="tx2"/>
                </a:solidFill>
                <a:latin typeface="Arial" panose="020B0604020202020204" pitchFamily="34" charset="0"/>
                <a:cs typeface="Arial" panose="020B0604020202020204" pitchFamily="34" charset="0"/>
              </a:rPr>
              <a:t>March Cohort 2023</a:t>
            </a:r>
            <a:endParaRPr lang="en-NG" sz="18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947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5600-F185-BF35-710D-D74BD8BFA4A4}"/>
              </a:ext>
            </a:extLst>
          </p:cNvPr>
          <p:cNvSpPr>
            <a:spLocks noGrp="1"/>
          </p:cNvSpPr>
          <p:nvPr>
            <p:ph type="title"/>
          </p:nvPr>
        </p:nvSpPr>
        <p:spPr/>
        <p:txBody>
          <a:bodyPr>
            <a:normAutofit/>
          </a:bodyPr>
          <a:lstStyle/>
          <a:p>
            <a:r>
              <a:rPr lang="en-GB" sz="3000" b="1" dirty="0">
                <a:solidFill>
                  <a:schemeClr val="tx2">
                    <a:lumMod val="50000"/>
                  </a:schemeClr>
                </a:solidFill>
                <a:latin typeface="Arial" panose="020B0604020202020204" pitchFamily="34" charset="0"/>
                <a:cs typeface="Arial" panose="020B0604020202020204" pitchFamily="34" charset="0"/>
              </a:rPr>
              <a:t>Keynote report on Xpress Tech Services</a:t>
            </a:r>
            <a:endParaRPr lang="en-NG" sz="3000" b="1" dirty="0">
              <a:solidFill>
                <a:schemeClr val="tx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E837CCA-9D62-1BD9-1874-7E2A9EBC7AF6}"/>
              </a:ext>
            </a:extLst>
          </p:cNvPr>
          <p:cNvSpPr>
            <a:spLocks noGrp="1"/>
          </p:cNvSpPr>
          <p:nvPr>
            <p:ph idx="1"/>
          </p:nvPr>
        </p:nvSpPr>
        <p:spPr>
          <a:xfrm>
            <a:off x="838200" y="1533378"/>
            <a:ext cx="10515600" cy="4643585"/>
          </a:xfrm>
        </p:spPr>
        <p:txBody>
          <a:bodyPr>
            <a:normAutofit/>
          </a:bodyPr>
          <a:lstStyle/>
          <a:p>
            <a:pPr marL="0" indent="0">
              <a:lnSpc>
                <a:spcPct val="150000"/>
              </a:lnSpc>
              <a:buNone/>
            </a:pPr>
            <a:r>
              <a:rPr lang="en-GB" sz="2000" b="0" i="0" dirty="0">
                <a:effectLst/>
                <a:latin typeface="Arial" panose="020B0604020202020204" pitchFamily="34" charset="0"/>
                <a:cs typeface="Arial" panose="020B0604020202020204" pitchFamily="34" charset="0"/>
              </a:rPr>
              <a:t>I conducted an analysis of a survey focused on food deliveries and services, with the aim of enhancing customer satisfaction and improving our logistics operations. Based on the findings from the survey, I developed a comprehensive dashboard that offers valuable insights into customers' preferences, responses, and service requirements. The purpose of this dashboard is to provide actionable information for optimizing our operations and enhancing the overall customer experience. In the following sections, here </a:t>
            </a:r>
            <a:r>
              <a:rPr lang="en-GB" sz="2000" dirty="0">
                <a:latin typeface="Arial" panose="020B0604020202020204" pitchFamily="34" charset="0"/>
                <a:cs typeface="Arial" panose="020B0604020202020204" pitchFamily="34" charset="0"/>
              </a:rPr>
              <a:t>is </a:t>
            </a:r>
            <a:r>
              <a:rPr lang="en-GB" sz="2000" b="0" i="0" dirty="0">
                <a:effectLst/>
                <a:latin typeface="Arial" panose="020B0604020202020204" pitchFamily="34" charset="0"/>
                <a:cs typeface="Arial" panose="020B0604020202020204" pitchFamily="34" charset="0"/>
              </a:rPr>
              <a:t>an overview of the key highlights and findings presented in the dashboard.</a:t>
            </a:r>
            <a:endParaRPr lang="en-N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0179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AC3F-F89E-80A1-6840-E2852C3840F3}"/>
              </a:ext>
            </a:extLst>
          </p:cNvPr>
          <p:cNvSpPr>
            <a:spLocks noGrp="1"/>
          </p:cNvSpPr>
          <p:nvPr>
            <p:ph type="title"/>
          </p:nvPr>
        </p:nvSpPr>
        <p:spPr/>
        <p:txBody>
          <a:bodyPr>
            <a:normAutofit/>
          </a:bodyPr>
          <a:lstStyle/>
          <a:p>
            <a:r>
              <a:rPr lang="en-GB" sz="3000" b="1" dirty="0">
                <a:solidFill>
                  <a:schemeClr val="tx2">
                    <a:lumMod val="50000"/>
                  </a:schemeClr>
                </a:solidFill>
                <a:latin typeface="Arial" panose="020B0604020202020204" pitchFamily="34" charset="0"/>
                <a:cs typeface="Arial" panose="020B0604020202020204" pitchFamily="34" charset="0"/>
              </a:rPr>
              <a:t>Customer’s Survey Response</a:t>
            </a:r>
            <a:endParaRPr lang="en-NG" sz="3000" b="1" dirty="0">
              <a:solidFill>
                <a:schemeClr val="tx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280284-D87C-9EE6-8AE1-09CB527EC6C7}"/>
              </a:ext>
            </a:extLst>
          </p:cNvPr>
          <p:cNvSpPr>
            <a:spLocks noGrp="1"/>
          </p:cNvSpPr>
          <p:nvPr>
            <p:ph idx="1"/>
          </p:nvPr>
        </p:nvSpPr>
        <p:spPr>
          <a:xfrm>
            <a:off x="881270" y="1497495"/>
            <a:ext cx="10515600" cy="4692720"/>
          </a:xfrm>
        </p:spPr>
        <p:txBody>
          <a:bodyPr>
            <a:normAutofit fontScale="92500" lnSpcReduction="20000"/>
          </a:bodyPr>
          <a:lstStyle/>
          <a:p>
            <a:pPr algn="l">
              <a:lnSpc>
                <a:spcPct val="160000"/>
              </a:lnSpc>
            </a:pPr>
            <a:r>
              <a:rPr lang="en-GB" sz="2200" b="0" i="0" dirty="0">
                <a:effectLst/>
                <a:latin typeface="Arial" panose="020B0604020202020204" pitchFamily="34" charset="0"/>
                <a:cs typeface="Arial" panose="020B0604020202020204" pitchFamily="34" charset="0"/>
              </a:rPr>
              <a:t>In the analysed survey, a total of 388 customers responded, providing valuable insights for supply chain analysis. Most respondents were male, accounting for 222 individuals, while females accounted for 166 respondents.</a:t>
            </a:r>
          </a:p>
          <a:p>
            <a:pPr algn="l">
              <a:lnSpc>
                <a:spcPct val="160000"/>
              </a:lnSpc>
            </a:pPr>
            <a:r>
              <a:rPr lang="en-GB" sz="2200" b="0" i="0" dirty="0">
                <a:effectLst/>
                <a:latin typeface="Arial" panose="020B0604020202020204" pitchFamily="34" charset="0"/>
                <a:cs typeface="Arial" panose="020B0604020202020204" pitchFamily="34" charset="0"/>
              </a:rPr>
              <a:t>Among the various age groups, the highest number of survey responses, totalling 264, came from individuals aged 20 to 25 years old. Additionally, students constituted the largest </a:t>
            </a:r>
            <a:r>
              <a:rPr lang="en-GB" sz="2200" dirty="0">
                <a:latin typeface="Arial" panose="020B0604020202020204" pitchFamily="34" charset="0"/>
                <a:cs typeface="Arial" panose="020B0604020202020204" pitchFamily="34" charset="0"/>
              </a:rPr>
              <a:t>occupation </a:t>
            </a:r>
            <a:r>
              <a:rPr lang="en-GB" sz="2200" b="0" i="0" dirty="0">
                <a:effectLst/>
                <a:latin typeface="Arial" panose="020B0604020202020204" pitchFamily="34" charset="0"/>
                <a:cs typeface="Arial" panose="020B0604020202020204" pitchFamily="34" charset="0"/>
              </a:rPr>
              <a:t>category of respondents, with a significant record of 207 responses.</a:t>
            </a:r>
          </a:p>
          <a:p>
            <a:pPr algn="l">
              <a:lnSpc>
                <a:spcPct val="160000"/>
              </a:lnSpc>
            </a:pPr>
            <a:r>
              <a:rPr lang="en-GB" sz="2200" b="0" i="0" dirty="0">
                <a:effectLst/>
                <a:latin typeface="Arial" panose="020B0604020202020204" pitchFamily="34" charset="0"/>
                <a:cs typeface="Arial" panose="020B0604020202020204" pitchFamily="34" charset="0"/>
              </a:rPr>
              <a:t>Regarding marital status, the highest number of responses, totalling 268, came from the singles category. In terms of income, the category with the highest number of responses, totalling 187, indicated that they had no income. This category also recorded the highest response count among the different monthly income categories.</a:t>
            </a:r>
          </a:p>
          <a:p>
            <a:pPr>
              <a:lnSpc>
                <a:spcPct val="160000"/>
              </a:lnSpc>
            </a:pP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NG" dirty="0"/>
          </a:p>
        </p:txBody>
      </p:sp>
    </p:spTree>
    <p:extLst>
      <p:ext uri="{BB962C8B-B14F-4D97-AF65-F5344CB8AC3E}">
        <p14:creationId xmlns:p14="http://schemas.microsoft.com/office/powerpoint/2010/main" val="338883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4564-582E-7674-69BD-9C45F6515EDD}"/>
              </a:ext>
            </a:extLst>
          </p:cNvPr>
          <p:cNvSpPr>
            <a:spLocks noGrp="1"/>
          </p:cNvSpPr>
          <p:nvPr>
            <p:ph type="title"/>
          </p:nvPr>
        </p:nvSpPr>
        <p:spPr/>
        <p:txBody>
          <a:bodyPr>
            <a:normAutofit/>
          </a:bodyPr>
          <a:lstStyle/>
          <a:p>
            <a:r>
              <a:rPr lang="en-GB" sz="3000" b="1" dirty="0">
                <a:solidFill>
                  <a:schemeClr val="tx2">
                    <a:lumMod val="50000"/>
                  </a:schemeClr>
                </a:solidFill>
                <a:latin typeface="Arial" panose="020B0604020202020204" pitchFamily="34" charset="0"/>
                <a:cs typeface="Arial" panose="020B0604020202020204" pitchFamily="34" charset="0"/>
              </a:rPr>
              <a:t>Customer’s Survey Preference</a:t>
            </a:r>
            <a:endParaRPr lang="en-NG" sz="3000" b="1" dirty="0">
              <a:solidFill>
                <a:schemeClr val="tx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7F9E680-398D-86E8-D200-00FC03BBE0AD}"/>
              </a:ext>
            </a:extLst>
          </p:cNvPr>
          <p:cNvSpPr>
            <a:spLocks noGrp="1"/>
          </p:cNvSpPr>
          <p:nvPr>
            <p:ph idx="1"/>
          </p:nvPr>
        </p:nvSpPr>
        <p:spPr>
          <a:xfrm>
            <a:off x="838200" y="1550504"/>
            <a:ext cx="10515600" cy="4626459"/>
          </a:xfrm>
        </p:spPr>
        <p:txBody>
          <a:bodyPr>
            <a:normAutofit/>
          </a:bodyPr>
          <a:lstStyle/>
          <a:p>
            <a:pPr algn="l">
              <a:lnSpc>
                <a:spcPct val="150000"/>
              </a:lnSpc>
            </a:pPr>
            <a:r>
              <a:rPr lang="en-GB" sz="2000" b="0" i="0" dirty="0">
                <a:effectLst/>
                <a:latin typeface="Arial" panose="020B0604020202020204" pitchFamily="34" charset="0"/>
                <a:cs typeface="Arial" panose="020B0604020202020204" pitchFamily="34" charset="0"/>
              </a:rPr>
              <a:t>In terms of the first meal order (Meal P1), the survey revealed that snacks were the most preferred option, with a total of 124 responses. For the second meal order (Meal P2), dinner emerged as the top preference, with a significant total of 312 responses.</a:t>
            </a:r>
          </a:p>
          <a:p>
            <a:pPr algn="l">
              <a:lnSpc>
                <a:spcPct val="150000"/>
              </a:lnSpc>
            </a:pPr>
            <a:r>
              <a:rPr lang="en-GB" sz="2000" b="0" i="0" dirty="0">
                <a:effectLst/>
                <a:latin typeface="Arial" panose="020B0604020202020204" pitchFamily="34" charset="0"/>
                <a:cs typeface="Arial" panose="020B0604020202020204" pitchFamily="34" charset="0"/>
              </a:rPr>
              <a:t>Analysing the medium used for placing the second meal order, the highest number of customers, totalling 208, opted for the Direct call-in method. This indicates a preference for direct communication channels when placing orders.</a:t>
            </a:r>
          </a:p>
          <a:p>
            <a:pPr algn="l">
              <a:lnSpc>
                <a:spcPct val="150000"/>
              </a:lnSpc>
            </a:pPr>
            <a:r>
              <a:rPr lang="en-GB" sz="2000" dirty="0">
                <a:latin typeface="Arial" panose="020B0604020202020204" pitchFamily="34" charset="0"/>
                <a:cs typeface="Arial" panose="020B0604020202020204" pitchFamily="34" charset="0"/>
              </a:rPr>
              <a:t>T</a:t>
            </a:r>
            <a:r>
              <a:rPr lang="en-GB" sz="2000" b="0" i="0" dirty="0">
                <a:effectLst/>
                <a:latin typeface="Arial" panose="020B0604020202020204" pitchFamily="34" charset="0"/>
                <a:cs typeface="Arial" panose="020B0604020202020204" pitchFamily="34" charset="0"/>
              </a:rPr>
              <a:t>he survey indicated that vegetable-based foods received the highest preference, with a total of 294 responses.</a:t>
            </a:r>
          </a:p>
          <a:p>
            <a:endParaRPr lang="en-NG" dirty="0"/>
          </a:p>
        </p:txBody>
      </p:sp>
    </p:spTree>
    <p:extLst>
      <p:ext uri="{BB962C8B-B14F-4D97-AF65-F5344CB8AC3E}">
        <p14:creationId xmlns:p14="http://schemas.microsoft.com/office/powerpoint/2010/main" val="163957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664E-7FA4-30CB-7143-874FDFC9D3B8}"/>
              </a:ext>
            </a:extLst>
          </p:cNvPr>
          <p:cNvSpPr>
            <a:spLocks noGrp="1"/>
          </p:cNvSpPr>
          <p:nvPr>
            <p:ph type="title"/>
          </p:nvPr>
        </p:nvSpPr>
        <p:spPr/>
        <p:txBody>
          <a:bodyPr>
            <a:normAutofit/>
          </a:bodyPr>
          <a:lstStyle/>
          <a:p>
            <a:r>
              <a:rPr lang="en-GB" sz="3000" b="1" dirty="0">
                <a:solidFill>
                  <a:schemeClr val="tx2">
                    <a:lumMod val="50000"/>
                  </a:schemeClr>
                </a:solidFill>
                <a:latin typeface="Arial" panose="020B0604020202020204" pitchFamily="34" charset="0"/>
                <a:cs typeface="Arial" panose="020B0604020202020204" pitchFamily="34" charset="0"/>
              </a:rPr>
              <a:t>Customer’s survey services</a:t>
            </a:r>
            <a:endParaRPr lang="en-NG" sz="3000" b="1" dirty="0">
              <a:solidFill>
                <a:schemeClr val="tx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941AAA7-546A-6423-6CB3-898EC6E204D3}"/>
              </a:ext>
            </a:extLst>
          </p:cNvPr>
          <p:cNvSpPr>
            <a:spLocks noGrp="1"/>
          </p:cNvSpPr>
          <p:nvPr>
            <p:ph idx="1"/>
          </p:nvPr>
        </p:nvSpPr>
        <p:spPr>
          <a:xfrm>
            <a:off x="838200" y="1563757"/>
            <a:ext cx="10515600" cy="4613206"/>
          </a:xfrm>
        </p:spPr>
        <p:txBody>
          <a:bodyPr/>
          <a:lstStyle/>
          <a:p>
            <a:pPr algn="l">
              <a:lnSpc>
                <a:spcPct val="150000"/>
              </a:lnSpc>
            </a:pPr>
            <a:r>
              <a:rPr lang="en-GB" sz="2000" i="0" dirty="0">
                <a:effectLst/>
                <a:latin typeface="Arial" panose="020B0604020202020204" pitchFamily="34" charset="0"/>
                <a:cs typeface="Arial" panose="020B0604020202020204" pitchFamily="34" charset="0"/>
              </a:rPr>
              <a:t>Among the responses on the Likert scale, the option of "</a:t>
            </a:r>
            <a:r>
              <a:rPr lang="en-GB" sz="2000" b="1" i="0" dirty="0">
                <a:effectLst/>
                <a:latin typeface="Arial" panose="020B0604020202020204" pitchFamily="34" charset="0"/>
                <a:cs typeface="Arial" panose="020B0604020202020204" pitchFamily="34" charset="0"/>
              </a:rPr>
              <a:t>high quality package</a:t>
            </a:r>
            <a:r>
              <a:rPr lang="en-GB" sz="2000" i="0" dirty="0">
                <a:effectLst/>
                <a:latin typeface="Arial" panose="020B0604020202020204" pitchFamily="34" charset="0"/>
                <a:cs typeface="Arial" panose="020B0604020202020204" pitchFamily="34" charset="0"/>
              </a:rPr>
              <a:t>" received the highest number of 152, indicating its perceived importance to customers. In terms of agreement, the option of "</a:t>
            </a:r>
            <a:r>
              <a:rPr lang="en-GB" sz="2000" b="1" i="0" dirty="0">
                <a:effectLst/>
                <a:latin typeface="Arial" panose="020B0604020202020204" pitchFamily="34" charset="0"/>
                <a:cs typeface="Arial" panose="020B0604020202020204" pitchFamily="34" charset="0"/>
              </a:rPr>
              <a:t>more restaurant choices</a:t>
            </a:r>
            <a:r>
              <a:rPr lang="en-GB" sz="2000" i="0" dirty="0">
                <a:effectLst/>
                <a:latin typeface="Arial" panose="020B0604020202020204" pitchFamily="34" charset="0"/>
                <a:cs typeface="Arial" panose="020B0604020202020204" pitchFamily="34" charset="0"/>
              </a:rPr>
              <a:t>" had the highest number of 169, indicating a consensus among respondents.</a:t>
            </a:r>
          </a:p>
          <a:p>
            <a:pPr algn="l">
              <a:lnSpc>
                <a:spcPct val="150000"/>
              </a:lnSpc>
            </a:pPr>
            <a:r>
              <a:rPr lang="en-GB" sz="2000" i="0" dirty="0">
                <a:effectLst/>
                <a:latin typeface="Arial" panose="020B0604020202020204" pitchFamily="34" charset="0"/>
                <a:cs typeface="Arial" panose="020B0604020202020204" pitchFamily="34" charset="0"/>
              </a:rPr>
              <a:t>When assessing the perception of "</a:t>
            </a:r>
            <a:r>
              <a:rPr lang="en-GB" sz="2000" b="1" i="0" dirty="0">
                <a:effectLst/>
                <a:latin typeface="Arial" panose="020B0604020202020204" pitchFamily="34" charset="0"/>
                <a:cs typeface="Arial" panose="020B0604020202020204" pitchFamily="34" charset="0"/>
              </a:rPr>
              <a:t>good quality food</a:t>
            </a:r>
            <a:r>
              <a:rPr lang="en-GB" sz="2000" i="0" dirty="0">
                <a:effectLst/>
                <a:latin typeface="Arial" panose="020B0604020202020204" pitchFamily="34" charset="0"/>
                <a:cs typeface="Arial" panose="020B0604020202020204" pitchFamily="34" charset="0"/>
              </a:rPr>
              <a:t>," most respondents, totalling 141, expressed agreement. Furthermore, the aspect of "</a:t>
            </a:r>
            <a:r>
              <a:rPr lang="en-GB" sz="2000" b="1" i="0" dirty="0">
                <a:effectLst/>
                <a:latin typeface="Arial" panose="020B0604020202020204" pitchFamily="34" charset="0"/>
                <a:cs typeface="Arial" panose="020B0604020202020204" pitchFamily="34" charset="0"/>
              </a:rPr>
              <a:t>freshness</a:t>
            </a:r>
            <a:r>
              <a:rPr lang="en-GB" sz="2000" i="0" dirty="0">
                <a:effectLst/>
                <a:latin typeface="Arial" panose="020B0604020202020204" pitchFamily="34" charset="0"/>
                <a:cs typeface="Arial" panose="020B0604020202020204" pitchFamily="34" charset="0"/>
              </a:rPr>
              <a:t>" was deemed highly important, with a recorded number of 137 responses indicating it as a crucial factor to customers.</a:t>
            </a:r>
          </a:p>
          <a:p>
            <a:pPr marL="0" indent="0">
              <a:buNone/>
            </a:pPr>
            <a:endParaRPr lang="en-GB" dirty="0"/>
          </a:p>
        </p:txBody>
      </p:sp>
    </p:spTree>
    <p:extLst>
      <p:ext uri="{BB962C8B-B14F-4D97-AF65-F5344CB8AC3E}">
        <p14:creationId xmlns:p14="http://schemas.microsoft.com/office/powerpoint/2010/main" val="223794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F1CF-CE57-9594-4BE1-C2DF1657F589}"/>
              </a:ext>
            </a:extLst>
          </p:cNvPr>
          <p:cNvSpPr>
            <a:spLocks noGrp="1"/>
          </p:cNvSpPr>
          <p:nvPr>
            <p:ph type="title"/>
          </p:nvPr>
        </p:nvSpPr>
        <p:spPr/>
        <p:txBody>
          <a:bodyPr>
            <a:normAutofit/>
          </a:bodyPr>
          <a:lstStyle/>
          <a:p>
            <a:r>
              <a:rPr lang="en-GB" sz="3000" b="1" dirty="0">
                <a:solidFill>
                  <a:schemeClr val="tx2">
                    <a:lumMod val="50000"/>
                  </a:schemeClr>
                </a:solidFill>
                <a:latin typeface="Arial" panose="020B0604020202020204" pitchFamily="34" charset="0"/>
                <a:cs typeface="Arial" panose="020B0604020202020204" pitchFamily="34" charset="0"/>
              </a:rPr>
              <a:t>Recommendation</a:t>
            </a:r>
            <a:endParaRPr lang="en-NG" sz="3000" b="1" dirty="0">
              <a:solidFill>
                <a:schemeClr val="tx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B8BFF9B-9B74-9029-5720-7E7276271B3F}"/>
              </a:ext>
            </a:extLst>
          </p:cNvPr>
          <p:cNvSpPr>
            <a:spLocks noGrp="1"/>
          </p:cNvSpPr>
          <p:nvPr>
            <p:ph idx="1"/>
          </p:nvPr>
        </p:nvSpPr>
        <p:spPr>
          <a:xfrm>
            <a:off x="838200" y="1510748"/>
            <a:ext cx="10515600" cy="4666215"/>
          </a:xfrm>
        </p:spPr>
        <p:txBody>
          <a:bodyPr>
            <a:normAutofit/>
          </a:bodyPr>
          <a:lstStyle/>
          <a:p>
            <a:pPr>
              <a:lnSpc>
                <a:spcPct val="150000"/>
              </a:lnSpc>
            </a:pPr>
            <a:r>
              <a:rPr lang="en-GB" sz="2000" dirty="0">
                <a:latin typeface="Arial" panose="020B0604020202020204" pitchFamily="34" charset="0"/>
                <a:cs typeface="Arial" panose="020B0604020202020204" pitchFamily="34" charset="0"/>
              </a:rPr>
              <a:t>From customer’s response survey, we should e</a:t>
            </a:r>
            <a:r>
              <a:rPr lang="en-GB" sz="2000" b="0" i="0" dirty="0">
                <a:effectLst/>
                <a:latin typeface="Arial" panose="020B0604020202020204" pitchFamily="34" charset="0"/>
                <a:cs typeface="Arial" panose="020B0604020202020204" pitchFamily="34" charset="0"/>
              </a:rPr>
              <a:t>nsure sufficient availability of snacks to meet customer demand effectively. We should focus on prompt and efficient responses to customer phone calls for order placement. </a:t>
            </a:r>
          </a:p>
          <a:p>
            <a:pPr>
              <a:lnSpc>
                <a:spcPct val="150000"/>
              </a:lnSpc>
            </a:pPr>
            <a:r>
              <a:rPr lang="en-GB" sz="2000" b="0" i="0" dirty="0">
                <a:effectLst/>
                <a:latin typeface="Arial" panose="020B0604020202020204" pitchFamily="34" charset="0"/>
                <a:cs typeface="Arial" panose="020B0604020202020204" pitchFamily="34" charset="0"/>
              </a:rPr>
              <a:t>There should be focus on enhancing the quality of packaging, expanding the range of restaurant choices. By addressing these aspects, this will improve overall service satisfaction and loyalty with Xpress tech services.</a:t>
            </a:r>
          </a:p>
        </p:txBody>
      </p:sp>
    </p:spTree>
    <p:extLst>
      <p:ext uri="{BB962C8B-B14F-4D97-AF65-F5344CB8AC3E}">
        <p14:creationId xmlns:p14="http://schemas.microsoft.com/office/powerpoint/2010/main" val="320287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34806D-49CB-0E52-4DAA-2C619D332049}"/>
              </a:ext>
            </a:extLst>
          </p:cNvPr>
          <p:cNvSpPr>
            <a:spLocks noGrp="1"/>
          </p:cNvSpPr>
          <p:nvPr>
            <p:ph type="title"/>
          </p:nvPr>
        </p:nvSpPr>
        <p:spPr>
          <a:xfrm>
            <a:off x="838201" y="1603513"/>
            <a:ext cx="9803296" cy="3074504"/>
          </a:xfrm>
        </p:spPr>
        <p:txBody>
          <a:bodyPr>
            <a:normAutofit/>
          </a:bodyPr>
          <a:lstStyle/>
          <a:p>
            <a:pPr algn="ctr"/>
            <a:r>
              <a:rPr lang="en-GB" sz="5000" b="1" dirty="0">
                <a:solidFill>
                  <a:schemeClr val="tx2">
                    <a:lumMod val="50000"/>
                  </a:schemeClr>
                </a:solidFill>
                <a:latin typeface="Arial" panose="020B0604020202020204" pitchFamily="34" charset="0"/>
                <a:cs typeface="Arial" panose="020B0604020202020204" pitchFamily="34" charset="0"/>
              </a:rPr>
              <a:t>Thank you!</a:t>
            </a:r>
            <a:endParaRPr lang="en-NG" sz="5000" b="1" dirty="0">
              <a:solidFill>
                <a:schemeClr val="tx2">
                  <a:lumMod val="50000"/>
                </a:schemeClr>
              </a:solidFill>
              <a:latin typeface="Arial" panose="020B0604020202020204" pitchFamily="34" charset="0"/>
              <a:cs typeface="Arial" panose="020B0604020202020204" pitchFamily="34" charset="0"/>
            </a:endParaRPr>
          </a:p>
        </p:txBody>
      </p:sp>
      <p:pic>
        <p:nvPicPr>
          <p:cNvPr id="6" name="Picture 5" descr="A blue smiley face with black eyes and a smile on it&#10;&#10;Description automatically generated with low confidence">
            <a:extLst>
              <a:ext uri="{FF2B5EF4-FFF2-40B4-BE49-F238E27FC236}">
                <a16:creationId xmlns:a16="http://schemas.microsoft.com/office/drawing/2014/main" id="{A5FA9896-6753-FB07-A9F7-0D65E6964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0392" y="2730396"/>
            <a:ext cx="835712" cy="807478"/>
          </a:xfrm>
          <a:prstGeom prst="rect">
            <a:avLst/>
          </a:prstGeom>
        </p:spPr>
      </p:pic>
    </p:spTree>
    <p:extLst>
      <p:ext uri="{BB962C8B-B14F-4D97-AF65-F5344CB8AC3E}">
        <p14:creationId xmlns:p14="http://schemas.microsoft.com/office/powerpoint/2010/main" val="534008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556</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Tableau Capstone Project on Xpress tech Delivery Services</vt:lpstr>
      <vt:lpstr>Keynote report on Xpress Tech Services</vt:lpstr>
      <vt:lpstr>Customer’s Survey Response</vt:lpstr>
      <vt:lpstr>Customer’s Survey Preference</vt:lpstr>
      <vt:lpstr>Customer’s survey services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Capstone Project on Xpress tech Delivery Services</dc:title>
  <dc:creator>Adetutu Adejuyigbe</dc:creator>
  <cp:lastModifiedBy>Adetutu Adejuyigbe</cp:lastModifiedBy>
  <cp:revision>3</cp:revision>
  <dcterms:created xsi:type="dcterms:W3CDTF">2023-06-29T03:30:43Z</dcterms:created>
  <dcterms:modified xsi:type="dcterms:W3CDTF">2023-06-29T16:36:13Z</dcterms:modified>
</cp:coreProperties>
</file>