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7" r:id="rId8"/>
    <p:sldId id="261" r:id="rId9"/>
    <p:sldId id="262" r:id="rId10"/>
    <p:sldId id="265" r:id="rId11"/>
    <p:sldId id="268" r:id="rId1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6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FB6E-7648-E4C6-7DB1-E68982D655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5A0E1D6A-B104-94B0-7AA5-E7D0230622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F0145236-499C-FBB9-7224-BEF9E8144307}"/>
              </a:ext>
            </a:extLst>
          </p:cNvPr>
          <p:cNvSpPr>
            <a:spLocks noGrp="1"/>
          </p:cNvSpPr>
          <p:nvPr>
            <p:ph type="dt" sz="half" idx="10"/>
          </p:nvPr>
        </p:nvSpPr>
        <p:spPr/>
        <p:txBody>
          <a:bodyPr/>
          <a:lstStyle/>
          <a:p>
            <a:fld id="{03B4D746-2013-494A-9AF0-8AA941D5DE59}" type="datetimeFigureOut">
              <a:rPr lang="en-NG" smtClean="0"/>
              <a:t>01/08/2023</a:t>
            </a:fld>
            <a:endParaRPr lang="en-NG"/>
          </a:p>
        </p:txBody>
      </p:sp>
      <p:sp>
        <p:nvSpPr>
          <p:cNvPr id="5" name="Footer Placeholder 4">
            <a:extLst>
              <a:ext uri="{FF2B5EF4-FFF2-40B4-BE49-F238E27FC236}">
                <a16:creationId xmlns:a16="http://schemas.microsoft.com/office/drawing/2014/main" id="{55D568C3-E7CA-C6B0-ACDB-17936A16613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A953ACF-3A67-3E54-6318-2817EA1ACCC9}"/>
              </a:ext>
            </a:extLst>
          </p:cNvPr>
          <p:cNvSpPr>
            <a:spLocks noGrp="1"/>
          </p:cNvSpPr>
          <p:nvPr>
            <p:ph type="sldNum" sz="quarter" idx="12"/>
          </p:nvPr>
        </p:nvSpPr>
        <p:spPr/>
        <p:txBody>
          <a:bodyPr/>
          <a:lstStyle/>
          <a:p>
            <a:fld id="{AB94549F-8B3F-4512-B33F-7C99061AA506}" type="slidenum">
              <a:rPr lang="en-NG" smtClean="0"/>
              <a:t>‹#›</a:t>
            </a:fld>
            <a:endParaRPr lang="en-NG"/>
          </a:p>
        </p:txBody>
      </p:sp>
    </p:spTree>
    <p:extLst>
      <p:ext uri="{BB962C8B-B14F-4D97-AF65-F5344CB8AC3E}">
        <p14:creationId xmlns:p14="http://schemas.microsoft.com/office/powerpoint/2010/main" val="137561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4BB2-D756-B77C-0C88-BF916BF8E302}"/>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9A8C5F8-C1B6-63C4-B485-BC43C7330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DDF3E3F-5D38-ACFB-5BBB-01A86B47B251}"/>
              </a:ext>
            </a:extLst>
          </p:cNvPr>
          <p:cNvSpPr>
            <a:spLocks noGrp="1"/>
          </p:cNvSpPr>
          <p:nvPr>
            <p:ph type="dt" sz="half" idx="10"/>
          </p:nvPr>
        </p:nvSpPr>
        <p:spPr/>
        <p:txBody>
          <a:bodyPr/>
          <a:lstStyle/>
          <a:p>
            <a:fld id="{03B4D746-2013-494A-9AF0-8AA941D5DE59}" type="datetimeFigureOut">
              <a:rPr lang="en-NG" smtClean="0"/>
              <a:t>01/08/2023</a:t>
            </a:fld>
            <a:endParaRPr lang="en-NG"/>
          </a:p>
        </p:txBody>
      </p:sp>
      <p:sp>
        <p:nvSpPr>
          <p:cNvPr id="5" name="Footer Placeholder 4">
            <a:extLst>
              <a:ext uri="{FF2B5EF4-FFF2-40B4-BE49-F238E27FC236}">
                <a16:creationId xmlns:a16="http://schemas.microsoft.com/office/drawing/2014/main" id="{4FF6DB81-3FA6-B150-AA10-5288B230DE3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4C70722-2427-D5CD-46A0-68D791128C0B}"/>
              </a:ext>
            </a:extLst>
          </p:cNvPr>
          <p:cNvSpPr>
            <a:spLocks noGrp="1"/>
          </p:cNvSpPr>
          <p:nvPr>
            <p:ph type="sldNum" sz="quarter" idx="12"/>
          </p:nvPr>
        </p:nvSpPr>
        <p:spPr/>
        <p:txBody>
          <a:bodyPr/>
          <a:lstStyle/>
          <a:p>
            <a:fld id="{AB94549F-8B3F-4512-B33F-7C99061AA506}" type="slidenum">
              <a:rPr lang="en-NG" smtClean="0"/>
              <a:t>‹#›</a:t>
            </a:fld>
            <a:endParaRPr lang="en-NG"/>
          </a:p>
        </p:txBody>
      </p:sp>
    </p:spTree>
    <p:extLst>
      <p:ext uri="{BB962C8B-B14F-4D97-AF65-F5344CB8AC3E}">
        <p14:creationId xmlns:p14="http://schemas.microsoft.com/office/powerpoint/2010/main" val="337829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14A229-8C2A-10C4-8A16-3696D15114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B74E9AC4-6344-8A5C-506B-0591DE1DC1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4F95956-EF27-4D60-3777-86E55424617F}"/>
              </a:ext>
            </a:extLst>
          </p:cNvPr>
          <p:cNvSpPr>
            <a:spLocks noGrp="1"/>
          </p:cNvSpPr>
          <p:nvPr>
            <p:ph type="dt" sz="half" idx="10"/>
          </p:nvPr>
        </p:nvSpPr>
        <p:spPr/>
        <p:txBody>
          <a:bodyPr/>
          <a:lstStyle/>
          <a:p>
            <a:fld id="{03B4D746-2013-494A-9AF0-8AA941D5DE59}" type="datetimeFigureOut">
              <a:rPr lang="en-NG" smtClean="0"/>
              <a:t>01/08/2023</a:t>
            </a:fld>
            <a:endParaRPr lang="en-NG"/>
          </a:p>
        </p:txBody>
      </p:sp>
      <p:sp>
        <p:nvSpPr>
          <p:cNvPr id="5" name="Footer Placeholder 4">
            <a:extLst>
              <a:ext uri="{FF2B5EF4-FFF2-40B4-BE49-F238E27FC236}">
                <a16:creationId xmlns:a16="http://schemas.microsoft.com/office/drawing/2014/main" id="{9B2251A5-704E-3992-DFAC-DDB6E2743BF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8675EDC-D535-ED06-1125-D3ED6A9E4A1F}"/>
              </a:ext>
            </a:extLst>
          </p:cNvPr>
          <p:cNvSpPr>
            <a:spLocks noGrp="1"/>
          </p:cNvSpPr>
          <p:nvPr>
            <p:ph type="sldNum" sz="quarter" idx="12"/>
          </p:nvPr>
        </p:nvSpPr>
        <p:spPr/>
        <p:txBody>
          <a:bodyPr/>
          <a:lstStyle/>
          <a:p>
            <a:fld id="{AB94549F-8B3F-4512-B33F-7C99061AA506}" type="slidenum">
              <a:rPr lang="en-NG" smtClean="0"/>
              <a:t>‹#›</a:t>
            </a:fld>
            <a:endParaRPr lang="en-NG"/>
          </a:p>
        </p:txBody>
      </p:sp>
    </p:spTree>
    <p:extLst>
      <p:ext uri="{BB962C8B-B14F-4D97-AF65-F5344CB8AC3E}">
        <p14:creationId xmlns:p14="http://schemas.microsoft.com/office/powerpoint/2010/main" val="171887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9934-2354-B7AB-F908-6DC6C4D7210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31DF810-7A36-BA6F-B291-C1E22C866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770DF60-FCDA-EAB3-98B1-5D42708B5FD6}"/>
              </a:ext>
            </a:extLst>
          </p:cNvPr>
          <p:cNvSpPr>
            <a:spLocks noGrp="1"/>
          </p:cNvSpPr>
          <p:nvPr>
            <p:ph type="dt" sz="half" idx="10"/>
          </p:nvPr>
        </p:nvSpPr>
        <p:spPr/>
        <p:txBody>
          <a:bodyPr/>
          <a:lstStyle/>
          <a:p>
            <a:fld id="{03B4D746-2013-494A-9AF0-8AA941D5DE59}" type="datetimeFigureOut">
              <a:rPr lang="en-NG" smtClean="0"/>
              <a:t>01/08/2023</a:t>
            </a:fld>
            <a:endParaRPr lang="en-NG"/>
          </a:p>
        </p:txBody>
      </p:sp>
      <p:sp>
        <p:nvSpPr>
          <p:cNvPr id="5" name="Footer Placeholder 4">
            <a:extLst>
              <a:ext uri="{FF2B5EF4-FFF2-40B4-BE49-F238E27FC236}">
                <a16:creationId xmlns:a16="http://schemas.microsoft.com/office/drawing/2014/main" id="{F937ABBD-8DB9-D2CA-CA50-40950BA4148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48FEAAE-E55B-1DF0-C8C4-807669FC85F7}"/>
              </a:ext>
            </a:extLst>
          </p:cNvPr>
          <p:cNvSpPr>
            <a:spLocks noGrp="1"/>
          </p:cNvSpPr>
          <p:nvPr>
            <p:ph type="sldNum" sz="quarter" idx="12"/>
          </p:nvPr>
        </p:nvSpPr>
        <p:spPr/>
        <p:txBody>
          <a:bodyPr/>
          <a:lstStyle/>
          <a:p>
            <a:fld id="{AB94549F-8B3F-4512-B33F-7C99061AA506}" type="slidenum">
              <a:rPr lang="en-NG" smtClean="0"/>
              <a:t>‹#›</a:t>
            </a:fld>
            <a:endParaRPr lang="en-NG"/>
          </a:p>
        </p:txBody>
      </p:sp>
    </p:spTree>
    <p:extLst>
      <p:ext uri="{BB962C8B-B14F-4D97-AF65-F5344CB8AC3E}">
        <p14:creationId xmlns:p14="http://schemas.microsoft.com/office/powerpoint/2010/main" val="154352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E8FA-5999-339B-E077-A5288ED9AC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1EA6C543-CB02-5AE5-8EC6-4731BA1FE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41BC6F-9CF8-610C-61D3-E15A5D568D9E}"/>
              </a:ext>
            </a:extLst>
          </p:cNvPr>
          <p:cNvSpPr>
            <a:spLocks noGrp="1"/>
          </p:cNvSpPr>
          <p:nvPr>
            <p:ph type="dt" sz="half" idx="10"/>
          </p:nvPr>
        </p:nvSpPr>
        <p:spPr/>
        <p:txBody>
          <a:bodyPr/>
          <a:lstStyle/>
          <a:p>
            <a:fld id="{03B4D746-2013-494A-9AF0-8AA941D5DE59}" type="datetimeFigureOut">
              <a:rPr lang="en-NG" smtClean="0"/>
              <a:t>01/08/2023</a:t>
            </a:fld>
            <a:endParaRPr lang="en-NG"/>
          </a:p>
        </p:txBody>
      </p:sp>
      <p:sp>
        <p:nvSpPr>
          <p:cNvPr id="5" name="Footer Placeholder 4">
            <a:extLst>
              <a:ext uri="{FF2B5EF4-FFF2-40B4-BE49-F238E27FC236}">
                <a16:creationId xmlns:a16="http://schemas.microsoft.com/office/drawing/2014/main" id="{B054F9C8-175B-485B-424A-89B6AD47672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AA4E1F6-0784-5CE7-6C49-D341B1DF82FD}"/>
              </a:ext>
            </a:extLst>
          </p:cNvPr>
          <p:cNvSpPr>
            <a:spLocks noGrp="1"/>
          </p:cNvSpPr>
          <p:nvPr>
            <p:ph type="sldNum" sz="quarter" idx="12"/>
          </p:nvPr>
        </p:nvSpPr>
        <p:spPr/>
        <p:txBody>
          <a:bodyPr/>
          <a:lstStyle/>
          <a:p>
            <a:fld id="{AB94549F-8B3F-4512-B33F-7C99061AA506}" type="slidenum">
              <a:rPr lang="en-NG" smtClean="0"/>
              <a:t>‹#›</a:t>
            </a:fld>
            <a:endParaRPr lang="en-NG"/>
          </a:p>
        </p:txBody>
      </p:sp>
    </p:spTree>
    <p:extLst>
      <p:ext uri="{BB962C8B-B14F-4D97-AF65-F5344CB8AC3E}">
        <p14:creationId xmlns:p14="http://schemas.microsoft.com/office/powerpoint/2010/main" val="362677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C1B5-FFF4-C272-7E43-962D93932F73}"/>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46D45C4-98AB-06EF-251D-78F3B8450D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8CDF0781-7853-F478-134A-4CAF0F8F0E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9BDBBFA7-56AD-8B12-517E-96D04B1C7E22}"/>
              </a:ext>
            </a:extLst>
          </p:cNvPr>
          <p:cNvSpPr>
            <a:spLocks noGrp="1"/>
          </p:cNvSpPr>
          <p:nvPr>
            <p:ph type="dt" sz="half" idx="10"/>
          </p:nvPr>
        </p:nvSpPr>
        <p:spPr/>
        <p:txBody>
          <a:bodyPr/>
          <a:lstStyle/>
          <a:p>
            <a:fld id="{03B4D746-2013-494A-9AF0-8AA941D5DE59}" type="datetimeFigureOut">
              <a:rPr lang="en-NG" smtClean="0"/>
              <a:t>01/08/2023</a:t>
            </a:fld>
            <a:endParaRPr lang="en-NG"/>
          </a:p>
        </p:txBody>
      </p:sp>
      <p:sp>
        <p:nvSpPr>
          <p:cNvPr id="6" name="Footer Placeholder 5">
            <a:extLst>
              <a:ext uri="{FF2B5EF4-FFF2-40B4-BE49-F238E27FC236}">
                <a16:creationId xmlns:a16="http://schemas.microsoft.com/office/drawing/2014/main" id="{4618F1D1-FB9E-51E6-12B3-E62ABCF6C43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5EACDE5-5388-4481-A1D8-8EC601C5FC1A}"/>
              </a:ext>
            </a:extLst>
          </p:cNvPr>
          <p:cNvSpPr>
            <a:spLocks noGrp="1"/>
          </p:cNvSpPr>
          <p:nvPr>
            <p:ph type="sldNum" sz="quarter" idx="12"/>
          </p:nvPr>
        </p:nvSpPr>
        <p:spPr/>
        <p:txBody>
          <a:bodyPr/>
          <a:lstStyle/>
          <a:p>
            <a:fld id="{AB94549F-8B3F-4512-B33F-7C99061AA506}" type="slidenum">
              <a:rPr lang="en-NG" smtClean="0"/>
              <a:t>‹#›</a:t>
            </a:fld>
            <a:endParaRPr lang="en-NG"/>
          </a:p>
        </p:txBody>
      </p:sp>
    </p:spTree>
    <p:extLst>
      <p:ext uri="{BB962C8B-B14F-4D97-AF65-F5344CB8AC3E}">
        <p14:creationId xmlns:p14="http://schemas.microsoft.com/office/powerpoint/2010/main" val="216012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5582A-553D-2F7B-663F-264174CC8A7A}"/>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66464B4-721A-0036-E80A-2C019439E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0A7351-4CAD-B3C6-9A68-1C87B99AFC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F009C89C-12C9-4B34-71C7-2C42FAAA0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6EFB1E-6C4F-3EB7-0C47-0DADBD4198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72AD970B-1006-8CD8-6CB1-F89CE68816B6}"/>
              </a:ext>
            </a:extLst>
          </p:cNvPr>
          <p:cNvSpPr>
            <a:spLocks noGrp="1"/>
          </p:cNvSpPr>
          <p:nvPr>
            <p:ph type="dt" sz="half" idx="10"/>
          </p:nvPr>
        </p:nvSpPr>
        <p:spPr/>
        <p:txBody>
          <a:bodyPr/>
          <a:lstStyle/>
          <a:p>
            <a:fld id="{03B4D746-2013-494A-9AF0-8AA941D5DE59}" type="datetimeFigureOut">
              <a:rPr lang="en-NG" smtClean="0"/>
              <a:t>01/08/2023</a:t>
            </a:fld>
            <a:endParaRPr lang="en-NG"/>
          </a:p>
        </p:txBody>
      </p:sp>
      <p:sp>
        <p:nvSpPr>
          <p:cNvPr id="8" name="Footer Placeholder 7">
            <a:extLst>
              <a:ext uri="{FF2B5EF4-FFF2-40B4-BE49-F238E27FC236}">
                <a16:creationId xmlns:a16="http://schemas.microsoft.com/office/drawing/2014/main" id="{637160FA-293E-9210-7848-ADAC30467B43}"/>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9B89A808-79A6-8467-0E70-D9361B33DA51}"/>
              </a:ext>
            </a:extLst>
          </p:cNvPr>
          <p:cNvSpPr>
            <a:spLocks noGrp="1"/>
          </p:cNvSpPr>
          <p:nvPr>
            <p:ph type="sldNum" sz="quarter" idx="12"/>
          </p:nvPr>
        </p:nvSpPr>
        <p:spPr/>
        <p:txBody>
          <a:bodyPr/>
          <a:lstStyle/>
          <a:p>
            <a:fld id="{AB94549F-8B3F-4512-B33F-7C99061AA506}" type="slidenum">
              <a:rPr lang="en-NG" smtClean="0"/>
              <a:t>‹#›</a:t>
            </a:fld>
            <a:endParaRPr lang="en-NG"/>
          </a:p>
        </p:txBody>
      </p:sp>
    </p:spTree>
    <p:extLst>
      <p:ext uri="{BB962C8B-B14F-4D97-AF65-F5344CB8AC3E}">
        <p14:creationId xmlns:p14="http://schemas.microsoft.com/office/powerpoint/2010/main" val="377113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0E24A-4F59-3240-2E3E-1A970EF1C0ED}"/>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12952A02-8500-6867-554A-BB2DA718331D}"/>
              </a:ext>
            </a:extLst>
          </p:cNvPr>
          <p:cNvSpPr>
            <a:spLocks noGrp="1"/>
          </p:cNvSpPr>
          <p:nvPr>
            <p:ph type="dt" sz="half" idx="10"/>
          </p:nvPr>
        </p:nvSpPr>
        <p:spPr/>
        <p:txBody>
          <a:bodyPr/>
          <a:lstStyle/>
          <a:p>
            <a:fld id="{03B4D746-2013-494A-9AF0-8AA941D5DE59}" type="datetimeFigureOut">
              <a:rPr lang="en-NG" smtClean="0"/>
              <a:t>01/08/2023</a:t>
            </a:fld>
            <a:endParaRPr lang="en-NG"/>
          </a:p>
        </p:txBody>
      </p:sp>
      <p:sp>
        <p:nvSpPr>
          <p:cNvPr id="4" name="Footer Placeholder 3">
            <a:extLst>
              <a:ext uri="{FF2B5EF4-FFF2-40B4-BE49-F238E27FC236}">
                <a16:creationId xmlns:a16="http://schemas.microsoft.com/office/drawing/2014/main" id="{57E475DA-1E5F-CEBA-0F9F-80CB74946A04}"/>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B188DC57-20F7-5470-9FDB-197CDBFDA6F8}"/>
              </a:ext>
            </a:extLst>
          </p:cNvPr>
          <p:cNvSpPr>
            <a:spLocks noGrp="1"/>
          </p:cNvSpPr>
          <p:nvPr>
            <p:ph type="sldNum" sz="quarter" idx="12"/>
          </p:nvPr>
        </p:nvSpPr>
        <p:spPr/>
        <p:txBody>
          <a:bodyPr/>
          <a:lstStyle/>
          <a:p>
            <a:fld id="{AB94549F-8B3F-4512-B33F-7C99061AA506}" type="slidenum">
              <a:rPr lang="en-NG" smtClean="0"/>
              <a:t>‹#›</a:t>
            </a:fld>
            <a:endParaRPr lang="en-NG"/>
          </a:p>
        </p:txBody>
      </p:sp>
    </p:spTree>
    <p:extLst>
      <p:ext uri="{BB962C8B-B14F-4D97-AF65-F5344CB8AC3E}">
        <p14:creationId xmlns:p14="http://schemas.microsoft.com/office/powerpoint/2010/main" val="122075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06C85-050C-C962-F91F-4C1E5A32243A}"/>
              </a:ext>
            </a:extLst>
          </p:cNvPr>
          <p:cNvSpPr>
            <a:spLocks noGrp="1"/>
          </p:cNvSpPr>
          <p:nvPr>
            <p:ph type="dt" sz="half" idx="10"/>
          </p:nvPr>
        </p:nvSpPr>
        <p:spPr/>
        <p:txBody>
          <a:bodyPr/>
          <a:lstStyle/>
          <a:p>
            <a:fld id="{03B4D746-2013-494A-9AF0-8AA941D5DE59}" type="datetimeFigureOut">
              <a:rPr lang="en-NG" smtClean="0"/>
              <a:t>01/08/2023</a:t>
            </a:fld>
            <a:endParaRPr lang="en-NG"/>
          </a:p>
        </p:txBody>
      </p:sp>
      <p:sp>
        <p:nvSpPr>
          <p:cNvPr id="3" name="Footer Placeholder 2">
            <a:extLst>
              <a:ext uri="{FF2B5EF4-FFF2-40B4-BE49-F238E27FC236}">
                <a16:creationId xmlns:a16="http://schemas.microsoft.com/office/drawing/2014/main" id="{04719DE5-3182-D3E8-3F9F-D054213ABFE1}"/>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A76E5F3E-C284-14A7-A611-7BB3515A7F2F}"/>
              </a:ext>
            </a:extLst>
          </p:cNvPr>
          <p:cNvSpPr>
            <a:spLocks noGrp="1"/>
          </p:cNvSpPr>
          <p:nvPr>
            <p:ph type="sldNum" sz="quarter" idx="12"/>
          </p:nvPr>
        </p:nvSpPr>
        <p:spPr/>
        <p:txBody>
          <a:bodyPr/>
          <a:lstStyle/>
          <a:p>
            <a:fld id="{AB94549F-8B3F-4512-B33F-7C99061AA506}" type="slidenum">
              <a:rPr lang="en-NG" smtClean="0"/>
              <a:t>‹#›</a:t>
            </a:fld>
            <a:endParaRPr lang="en-NG"/>
          </a:p>
        </p:txBody>
      </p:sp>
    </p:spTree>
    <p:extLst>
      <p:ext uri="{BB962C8B-B14F-4D97-AF65-F5344CB8AC3E}">
        <p14:creationId xmlns:p14="http://schemas.microsoft.com/office/powerpoint/2010/main" val="356781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C333-0FAB-FD19-62A2-99FBB7752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EF0BFB55-63CD-F073-6D08-4D98D0058D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9A236AA9-2269-F349-5949-D98DF0A0E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D16C7-0479-87AC-4D65-CF95D6DAB956}"/>
              </a:ext>
            </a:extLst>
          </p:cNvPr>
          <p:cNvSpPr>
            <a:spLocks noGrp="1"/>
          </p:cNvSpPr>
          <p:nvPr>
            <p:ph type="dt" sz="half" idx="10"/>
          </p:nvPr>
        </p:nvSpPr>
        <p:spPr/>
        <p:txBody>
          <a:bodyPr/>
          <a:lstStyle/>
          <a:p>
            <a:fld id="{03B4D746-2013-494A-9AF0-8AA941D5DE59}" type="datetimeFigureOut">
              <a:rPr lang="en-NG" smtClean="0"/>
              <a:t>01/08/2023</a:t>
            </a:fld>
            <a:endParaRPr lang="en-NG"/>
          </a:p>
        </p:txBody>
      </p:sp>
      <p:sp>
        <p:nvSpPr>
          <p:cNvPr id="6" name="Footer Placeholder 5">
            <a:extLst>
              <a:ext uri="{FF2B5EF4-FFF2-40B4-BE49-F238E27FC236}">
                <a16:creationId xmlns:a16="http://schemas.microsoft.com/office/drawing/2014/main" id="{BE345100-1742-3547-7348-FCBF2451205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0EF97A51-8FC8-C041-5429-F6D5AACCDB84}"/>
              </a:ext>
            </a:extLst>
          </p:cNvPr>
          <p:cNvSpPr>
            <a:spLocks noGrp="1"/>
          </p:cNvSpPr>
          <p:nvPr>
            <p:ph type="sldNum" sz="quarter" idx="12"/>
          </p:nvPr>
        </p:nvSpPr>
        <p:spPr/>
        <p:txBody>
          <a:bodyPr/>
          <a:lstStyle/>
          <a:p>
            <a:fld id="{AB94549F-8B3F-4512-B33F-7C99061AA506}" type="slidenum">
              <a:rPr lang="en-NG" smtClean="0"/>
              <a:t>‹#›</a:t>
            </a:fld>
            <a:endParaRPr lang="en-NG"/>
          </a:p>
        </p:txBody>
      </p:sp>
    </p:spTree>
    <p:extLst>
      <p:ext uri="{BB962C8B-B14F-4D97-AF65-F5344CB8AC3E}">
        <p14:creationId xmlns:p14="http://schemas.microsoft.com/office/powerpoint/2010/main" val="366165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5D99-5452-C142-2960-D04F0CFE7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5264CDB2-9700-1C10-B509-61B202E712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87FC2111-986E-5CD9-06D2-7CAC125B8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EC997-C6B6-1BCD-667D-52CB7BC8CF45}"/>
              </a:ext>
            </a:extLst>
          </p:cNvPr>
          <p:cNvSpPr>
            <a:spLocks noGrp="1"/>
          </p:cNvSpPr>
          <p:nvPr>
            <p:ph type="dt" sz="half" idx="10"/>
          </p:nvPr>
        </p:nvSpPr>
        <p:spPr/>
        <p:txBody>
          <a:bodyPr/>
          <a:lstStyle/>
          <a:p>
            <a:fld id="{03B4D746-2013-494A-9AF0-8AA941D5DE59}" type="datetimeFigureOut">
              <a:rPr lang="en-NG" smtClean="0"/>
              <a:t>01/08/2023</a:t>
            </a:fld>
            <a:endParaRPr lang="en-NG"/>
          </a:p>
        </p:txBody>
      </p:sp>
      <p:sp>
        <p:nvSpPr>
          <p:cNvPr id="6" name="Footer Placeholder 5">
            <a:extLst>
              <a:ext uri="{FF2B5EF4-FFF2-40B4-BE49-F238E27FC236}">
                <a16:creationId xmlns:a16="http://schemas.microsoft.com/office/drawing/2014/main" id="{04C91A2D-C91E-182A-3B38-A624F1929DB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96252BD-415B-9981-FE5C-2783F8BFEF9F}"/>
              </a:ext>
            </a:extLst>
          </p:cNvPr>
          <p:cNvSpPr>
            <a:spLocks noGrp="1"/>
          </p:cNvSpPr>
          <p:nvPr>
            <p:ph type="sldNum" sz="quarter" idx="12"/>
          </p:nvPr>
        </p:nvSpPr>
        <p:spPr/>
        <p:txBody>
          <a:bodyPr/>
          <a:lstStyle/>
          <a:p>
            <a:fld id="{AB94549F-8B3F-4512-B33F-7C99061AA506}" type="slidenum">
              <a:rPr lang="en-NG" smtClean="0"/>
              <a:t>‹#›</a:t>
            </a:fld>
            <a:endParaRPr lang="en-NG"/>
          </a:p>
        </p:txBody>
      </p:sp>
    </p:spTree>
    <p:extLst>
      <p:ext uri="{BB962C8B-B14F-4D97-AF65-F5344CB8AC3E}">
        <p14:creationId xmlns:p14="http://schemas.microsoft.com/office/powerpoint/2010/main" val="49591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CABB6E-B3AB-9AC4-31D1-29A0D30F1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EE6B6E3-F6DB-09DA-275F-F4EF074704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8680DF8-5CDC-011E-0525-C5641DDC6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4D746-2013-494A-9AF0-8AA941D5DE59}" type="datetimeFigureOut">
              <a:rPr lang="en-NG" smtClean="0"/>
              <a:t>01/08/2023</a:t>
            </a:fld>
            <a:endParaRPr lang="en-NG"/>
          </a:p>
        </p:txBody>
      </p:sp>
      <p:sp>
        <p:nvSpPr>
          <p:cNvPr id="5" name="Footer Placeholder 4">
            <a:extLst>
              <a:ext uri="{FF2B5EF4-FFF2-40B4-BE49-F238E27FC236}">
                <a16:creationId xmlns:a16="http://schemas.microsoft.com/office/drawing/2014/main" id="{D142A98D-4901-E71D-981A-C1A73C95B0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4B85FA0C-D265-2AF4-0B84-7B6710D0F8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4549F-8B3F-4512-B33F-7C99061AA506}" type="slidenum">
              <a:rPr lang="en-NG" smtClean="0"/>
              <a:t>‹#›</a:t>
            </a:fld>
            <a:endParaRPr lang="en-NG"/>
          </a:p>
        </p:txBody>
      </p:sp>
    </p:spTree>
    <p:extLst>
      <p:ext uri="{BB962C8B-B14F-4D97-AF65-F5344CB8AC3E}">
        <p14:creationId xmlns:p14="http://schemas.microsoft.com/office/powerpoint/2010/main" val="2146133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Plane on tarmac">
            <a:extLst>
              <a:ext uri="{FF2B5EF4-FFF2-40B4-BE49-F238E27FC236}">
                <a16:creationId xmlns:a16="http://schemas.microsoft.com/office/drawing/2014/main" id="{7412CA20-8D54-4B6E-3CAC-9824C2ABBBBF}"/>
              </a:ext>
            </a:extLst>
          </p:cNvPr>
          <p:cNvPicPr>
            <a:picLocks noChangeAspect="1"/>
          </p:cNvPicPr>
          <p:nvPr/>
        </p:nvPicPr>
        <p:blipFill rotWithShape="1">
          <a:blip r:embed="rId2"/>
          <a:srcRect l="5884" r="-1" b="-1"/>
          <a:stretch/>
        </p:blipFill>
        <p:spPr>
          <a:xfrm>
            <a:off x="2522358" y="10"/>
            <a:ext cx="9669642" cy="6857990"/>
          </a:xfrm>
          <a:prstGeom prst="rect">
            <a:avLst/>
          </a:prstGeom>
        </p:spPr>
      </p:pic>
      <p:sp>
        <p:nvSpPr>
          <p:cNvPr id="55" name="Rectangle 44">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AF3E04-BDC5-19B1-7EC2-AE382A6F2A1C}"/>
              </a:ext>
            </a:extLst>
          </p:cNvPr>
          <p:cNvSpPr>
            <a:spLocks noGrp="1"/>
          </p:cNvSpPr>
          <p:nvPr>
            <p:ph type="ctrTitle"/>
          </p:nvPr>
        </p:nvSpPr>
        <p:spPr>
          <a:xfrm>
            <a:off x="952228" y="743447"/>
            <a:ext cx="3973385" cy="3692028"/>
          </a:xfrm>
          <a:noFill/>
        </p:spPr>
        <p:txBody>
          <a:bodyPr>
            <a:normAutofit/>
          </a:bodyPr>
          <a:lstStyle/>
          <a:p>
            <a:pPr algn="l"/>
            <a:r>
              <a:rPr lang="en-GB" sz="4800" b="1" dirty="0">
                <a:latin typeface="Arial" panose="020B0604020202020204" pitchFamily="34" charset="0"/>
                <a:cs typeface="Arial" panose="020B0604020202020204" pitchFamily="34" charset="0"/>
              </a:rPr>
              <a:t>Internship Project on India Airline Optimization </a:t>
            </a:r>
            <a:endParaRPr lang="en-NG" sz="48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137B9DC-2EEB-CB2B-C1E6-22848ED81C79}"/>
              </a:ext>
            </a:extLst>
          </p:cNvPr>
          <p:cNvSpPr>
            <a:spLocks noGrp="1"/>
          </p:cNvSpPr>
          <p:nvPr>
            <p:ph type="subTitle" idx="1"/>
          </p:nvPr>
        </p:nvSpPr>
        <p:spPr>
          <a:xfrm>
            <a:off x="952229" y="4629234"/>
            <a:ext cx="3973386" cy="1485319"/>
          </a:xfrm>
          <a:noFill/>
        </p:spPr>
        <p:txBody>
          <a:bodyPr>
            <a:normAutofit/>
          </a:bodyPr>
          <a:lstStyle/>
          <a:p>
            <a:pPr algn="l"/>
            <a:r>
              <a:rPr lang="en-GB"/>
              <a:t>By: Adetutu Adejuyigbe</a:t>
            </a:r>
          </a:p>
          <a:p>
            <a:pPr algn="l"/>
            <a:r>
              <a:rPr lang="en-GB"/>
              <a:t>Data Analyst</a:t>
            </a:r>
          </a:p>
          <a:p>
            <a:pPr algn="l"/>
            <a:r>
              <a:rPr lang="en-GB"/>
              <a:t>March Cohort 2023</a:t>
            </a:r>
            <a:endParaRPr lang="en-NG" dirty="0"/>
          </a:p>
        </p:txBody>
      </p:sp>
    </p:spTree>
    <p:extLst>
      <p:ext uri="{BB962C8B-B14F-4D97-AF65-F5344CB8AC3E}">
        <p14:creationId xmlns:p14="http://schemas.microsoft.com/office/powerpoint/2010/main" val="327367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3B28-1B07-D28B-641F-EB3E0927E020}"/>
              </a:ext>
            </a:extLst>
          </p:cNvPr>
          <p:cNvSpPr>
            <a:spLocks noGrp="1"/>
          </p:cNvSpPr>
          <p:nvPr>
            <p:ph type="title"/>
          </p:nvPr>
        </p:nvSpPr>
        <p:spPr>
          <a:xfrm>
            <a:off x="838200" y="365126"/>
            <a:ext cx="10515600" cy="907084"/>
          </a:xfrm>
        </p:spPr>
        <p:txBody>
          <a:bodyPr>
            <a:normAutofit/>
          </a:bodyPr>
          <a:lstStyle/>
          <a:p>
            <a:r>
              <a:rPr lang="en-GB" sz="3500" b="1" dirty="0">
                <a:solidFill>
                  <a:srgbClr val="0A063C"/>
                </a:solidFill>
                <a:latin typeface="Arial" panose="020B0604020202020204" pitchFamily="34" charset="0"/>
                <a:cs typeface="Arial" panose="020B0604020202020204" pitchFamily="34" charset="0"/>
              </a:rPr>
              <a:t>Summary</a:t>
            </a:r>
            <a:endParaRPr lang="en-NG" sz="3500" b="1" dirty="0">
              <a:solidFill>
                <a:srgbClr val="0A063C"/>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DFB3A2-5729-D79B-8635-57BD2515613F}"/>
              </a:ext>
            </a:extLst>
          </p:cNvPr>
          <p:cNvSpPr>
            <a:spLocks noGrp="1"/>
          </p:cNvSpPr>
          <p:nvPr>
            <p:ph idx="1"/>
          </p:nvPr>
        </p:nvSpPr>
        <p:spPr>
          <a:xfrm>
            <a:off x="838200" y="1272210"/>
            <a:ext cx="10515600" cy="4904753"/>
          </a:xfrm>
        </p:spPr>
        <p:txBody>
          <a:bodyPr>
            <a:normAutofit/>
          </a:bodyPr>
          <a:lstStyle/>
          <a:p>
            <a:pPr marL="0" indent="0">
              <a:lnSpc>
                <a:spcPct val="150000"/>
              </a:lnSpc>
              <a:buNone/>
            </a:pPr>
            <a:r>
              <a:rPr lang="en-GB" sz="1800" b="0" i="0" dirty="0">
                <a:effectLst/>
                <a:latin typeface="Arial" panose="020B0604020202020204" pitchFamily="34" charset="0"/>
                <a:cs typeface="Arial" panose="020B0604020202020204" pitchFamily="34" charset="0"/>
              </a:rPr>
              <a:t>By implementing these recommendations, the airlines in India can optimize their operations, improve profitability, and provide exceptional customer experiences, leading to a more competitive position in the aviation industry.</a:t>
            </a:r>
            <a:endParaRPr lang="en-NG"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9205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109127-B7AC-A37B-BB7A-7D06F0AE09B7}"/>
              </a:ext>
            </a:extLst>
          </p:cNvPr>
          <p:cNvSpPr>
            <a:spLocks noGrp="1"/>
          </p:cNvSpPr>
          <p:nvPr>
            <p:ph type="title"/>
          </p:nvPr>
        </p:nvSpPr>
        <p:spPr>
          <a:xfrm>
            <a:off x="1046922" y="1775789"/>
            <a:ext cx="8640417" cy="2981739"/>
          </a:xfrm>
        </p:spPr>
        <p:txBody>
          <a:bodyPr>
            <a:normAutofit/>
          </a:bodyPr>
          <a:lstStyle/>
          <a:p>
            <a:pPr algn="ctr"/>
            <a:r>
              <a:rPr lang="en-GB" sz="5000" b="1" dirty="0">
                <a:solidFill>
                  <a:srgbClr val="0A063C"/>
                </a:solidFill>
                <a:latin typeface="Arial" panose="020B0604020202020204" pitchFamily="34" charset="0"/>
                <a:cs typeface="Arial" panose="020B0604020202020204" pitchFamily="34" charset="0"/>
              </a:rPr>
              <a:t>Thank you  </a:t>
            </a:r>
            <a:endParaRPr lang="en-NG" sz="5000" b="1" dirty="0">
              <a:solidFill>
                <a:srgbClr val="0A063C"/>
              </a:solidFill>
              <a:latin typeface="Arial" panose="020B0604020202020204" pitchFamily="34" charset="0"/>
              <a:cs typeface="Arial" panose="020B0604020202020204" pitchFamily="34" charset="0"/>
            </a:endParaRPr>
          </a:p>
        </p:txBody>
      </p:sp>
      <p:pic>
        <p:nvPicPr>
          <p:cNvPr id="6" name="Picture 5" descr="A blue smiley face with black eyes and a smile on it&#10;&#10;Description automatically generated">
            <a:extLst>
              <a:ext uri="{FF2B5EF4-FFF2-40B4-BE49-F238E27FC236}">
                <a16:creationId xmlns:a16="http://schemas.microsoft.com/office/drawing/2014/main" id="{64AD8C57-12C3-6315-BCF5-2EDD4958E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9670" y="2920520"/>
            <a:ext cx="768627" cy="692275"/>
          </a:xfrm>
          <a:prstGeom prst="rect">
            <a:avLst/>
          </a:prstGeom>
        </p:spPr>
      </p:pic>
    </p:spTree>
    <p:extLst>
      <p:ext uri="{BB962C8B-B14F-4D97-AF65-F5344CB8AC3E}">
        <p14:creationId xmlns:p14="http://schemas.microsoft.com/office/powerpoint/2010/main" val="144866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9934-59FB-FFFE-12D3-8889E6164C67}"/>
              </a:ext>
            </a:extLst>
          </p:cNvPr>
          <p:cNvSpPr>
            <a:spLocks noGrp="1"/>
          </p:cNvSpPr>
          <p:nvPr>
            <p:ph type="title"/>
          </p:nvPr>
        </p:nvSpPr>
        <p:spPr/>
        <p:txBody>
          <a:bodyPr>
            <a:normAutofit/>
          </a:bodyPr>
          <a:lstStyle/>
          <a:p>
            <a:r>
              <a:rPr lang="en-GB" sz="3500" b="1" dirty="0">
                <a:solidFill>
                  <a:srgbClr val="0A063C"/>
                </a:solidFill>
                <a:latin typeface="Arial" panose="020B0604020202020204" pitchFamily="34" charset="0"/>
                <a:cs typeface="Arial" panose="020B0604020202020204" pitchFamily="34" charset="0"/>
              </a:rPr>
              <a:t>Introduction</a:t>
            </a:r>
            <a:endParaRPr lang="en-NG" sz="3500" b="1" dirty="0">
              <a:solidFill>
                <a:srgbClr val="0A063C"/>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1E170D-F8D2-10EF-3509-1C8C4F207612}"/>
              </a:ext>
            </a:extLst>
          </p:cNvPr>
          <p:cNvSpPr>
            <a:spLocks noGrp="1"/>
          </p:cNvSpPr>
          <p:nvPr>
            <p:ph idx="1"/>
          </p:nvPr>
        </p:nvSpPr>
        <p:spPr>
          <a:xfrm>
            <a:off x="583096" y="1391478"/>
            <a:ext cx="10770704" cy="4785485"/>
          </a:xfrm>
        </p:spPr>
        <p:txBody>
          <a:bodyPr>
            <a:normAutofit/>
          </a:bodyPr>
          <a:lstStyle/>
          <a:p>
            <a:pPr marL="0" indent="0">
              <a:lnSpc>
                <a:spcPct val="150000"/>
              </a:lnSpc>
              <a:buNone/>
            </a:pPr>
            <a:r>
              <a:rPr lang="en-GB" sz="1800" dirty="0">
                <a:latin typeface="Arial" panose="020B0604020202020204" pitchFamily="34" charset="0"/>
                <a:cs typeface="Arial" panose="020B0604020202020204" pitchFamily="34" charset="0"/>
              </a:rPr>
              <a:t>I am fully aware of the immense importance of optimizing airline operations within the fast-paced and competitive aviation industry. This report conducts an in-depth analysis of India airline routes and pricing strategies, with the goal of uncovering opportunities for improvement and maximizing overall performance. Utilizing my comprehensive analysis, I present data-driven insights and solutions to enhance the airline optimization and drive enhanced performance. The primary objective of this report is to identify crucial patterns, trends, and performance indicators that will effectively inform decision-making across various aspects of airline operations.</a:t>
            </a:r>
            <a:endParaRPr lang="en-NG"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114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99CB-B937-BD05-F2AC-C79830C8E96F}"/>
              </a:ext>
            </a:extLst>
          </p:cNvPr>
          <p:cNvSpPr>
            <a:spLocks noGrp="1"/>
          </p:cNvSpPr>
          <p:nvPr>
            <p:ph type="title"/>
          </p:nvPr>
        </p:nvSpPr>
        <p:spPr>
          <a:xfrm>
            <a:off x="838200" y="365126"/>
            <a:ext cx="10515600" cy="1092614"/>
          </a:xfrm>
        </p:spPr>
        <p:txBody>
          <a:bodyPr>
            <a:normAutofit/>
          </a:bodyPr>
          <a:lstStyle/>
          <a:p>
            <a:r>
              <a:rPr lang="en-GB" sz="3500" b="1" dirty="0">
                <a:solidFill>
                  <a:srgbClr val="0A063C"/>
                </a:solidFill>
                <a:latin typeface="Arial" panose="020B0604020202020204" pitchFamily="34" charset="0"/>
                <a:cs typeface="Arial" panose="020B0604020202020204" pitchFamily="34" charset="0"/>
              </a:rPr>
              <a:t>Methodology</a:t>
            </a:r>
            <a:endParaRPr lang="en-NG" sz="3500" b="1" dirty="0">
              <a:solidFill>
                <a:srgbClr val="0A063C"/>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D35BEC-89BE-4676-C73B-FBF2D0945BEB}"/>
              </a:ext>
            </a:extLst>
          </p:cNvPr>
          <p:cNvSpPr>
            <a:spLocks noGrp="1"/>
          </p:cNvSpPr>
          <p:nvPr>
            <p:ph idx="1"/>
          </p:nvPr>
        </p:nvSpPr>
        <p:spPr>
          <a:xfrm>
            <a:off x="838200" y="1457740"/>
            <a:ext cx="10515600" cy="4719223"/>
          </a:xfrm>
        </p:spPr>
        <p:txBody>
          <a:bodyPr>
            <a:normAutofit/>
          </a:bodyPr>
          <a:lstStyle/>
          <a:p>
            <a:pPr marL="0" indent="0">
              <a:lnSpc>
                <a:spcPct val="150000"/>
              </a:lnSpc>
              <a:buNone/>
            </a:pPr>
            <a:r>
              <a:rPr lang="en-GB" sz="1800" b="0" i="0" dirty="0">
                <a:effectLst/>
                <a:latin typeface="Arial" panose="020B0604020202020204" pitchFamily="34" charset="0"/>
                <a:cs typeface="Arial" panose="020B0604020202020204" pitchFamily="34" charset="0"/>
              </a:rPr>
              <a:t>I employed Power BI to conduct a thorough analysis of the airline dataset, aiming to extract valuable insights and propose recommendations for optimizing airline operations and enhancing the customer experience. My proficiency in utilizing Power BI was honed during my tenure at 10alytics, where I acquired essential skills in data visualization and analysis. The key findings from my analysis are as follows:</a:t>
            </a:r>
            <a:endParaRPr lang="en-NG"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381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 dashboard">
            <a:extLst>
              <a:ext uri="{FF2B5EF4-FFF2-40B4-BE49-F238E27FC236}">
                <a16:creationId xmlns:a16="http://schemas.microsoft.com/office/drawing/2014/main" id="{DB17CEFC-CC3E-3DBC-F10B-3881C18FD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78" y="291548"/>
            <a:ext cx="11025809" cy="6427304"/>
          </a:xfrm>
          <a:prstGeom prst="rect">
            <a:avLst/>
          </a:prstGeom>
        </p:spPr>
      </p:pic>
    </p:spTree>
    <p:extLst>
      <p:ext uri="{BB962C8B-B14F-4D97-AF65-F5344CB8AC3E}">
        <p14:creationId xmlns:p14="http://schemas.microsoft.com/office/powerpoint/2010/main" val="146145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407C-31C5-F883-6B9C-F8A9EA760863}"/>
              </a:ext>
            </a:extLst>
          </p:cNvPr>
          <p:cNvSpPr>
            <a:spLocks noGrp="1"/>
          </p:cNvSpPr>
          <p:nvPr>
            <p:ph type="title"/>
          </p:nvPr>
        </p:nvSpPr>
        <p:spPr>
          <a:xfrm>
            <a:off x="838200" y="296884"/>
            <a:ext cx="10515600" cy="819398"/>
          </a:xfrm>
        </p:spPr>
        <p:txBody>
          <a:bodyPr>
            <a:normAutofit/>
          </a:bodyPr>
          <a:lstStyle/>
          <a:p>
            <a:r>
              <a:rPr lang="en-GB" sz="3500" b="1" dirty="0">
                <a:solidFill>
                  <a:srgbClr val="0A063C"/>
                </a:solidFill>
                <a:latin typeface="Arial" panose="020B0604020202020204" pitchFamily="34" charset="0"/>
                <a:cs typeface="Arial" panose="020B0604020202020204" pitchFamily="34" charset="0"/>
              </a:rPr>
              <a:t>Flight Performance</a:t>
            </a:r>
            <a:endParaRPr lang="en-NG" sz="3500" b="1" dirty="0">
              <a:solidFill>
                <a:srgbClr val="0A063C"/>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099BAF4-F98C-7966-B158-47511FDDE965}"/>
              </a:ext>
            </a:extLst>
          </p:cNvPr>
          <p:cNvSpPr>
            <a:spLocks noGrp="1"/>
          </p:cNvSpPr>
          <p:nvPr>
            <p:ph idx="1"/>
          </p:nvPr>
        </p:nvSpPr>
        <p:spPr>
          <a:xfrm>
            <a:off x="838200" y="1116281"/>
            <a:ext cx="10515600" cy="5060682"/>
          </a:xfrm>
        </p:spPr>
        <p:txBody>
          <a:bodyPr>
            <a:normAutofit/>
          </a:bodyPr>
          <a:lstStyle/>
          <a:p>
            <a:pPr algn="l">
              <a:lnSpc>
                <a:spcPct val="150000"/>
              </a:lnSpc>
              <a:buFont typeface="Arial" panose="020B0604020202020204" pitchFamily="34" charset="0"/>
              <a:buChar char="•"/>
            </a:pPr>
            <a:r>
              <a:rPr lang="en-GB" sz="1900" b="0" i="0" dirty="0">
                <a:effectLst/>
                <a:latin typeface="Arial" panose="020B0604020202020204" pitchFamily="34" charset="0"/>
                <a:cs typeface="Arial" panose="020B0604020202020204" pitchFamily="34" charset="0"/>
              </a:rPr>
              <a:t>The airline operates approximately 300,000 flights, generating a total revenue of around $6 six billion and there are 1,561 unique flight numbers representing different aircraft in the dataset.</a:t>
            </a:r>
          </a:p>
          <a:p>
            <a:pPr algn="l">
              <a:lnSpc>
                <a:spcPct val="150000"/>
              </a:lnSpc>
              <a:buFont typeface="Arial" panose="020B0604020202020204" pitchFamily="34" charset="0"/>
              <a:buChar char="•"/>
            </a:pPr>
            <a:r>
              <a:rPr lang="en-GB" sz="1900" b="0" i="0" dirty="0">
                <a:effectLst/>
                <a:latin typeface="Arial" panose="020B0604020202020204" pitchFamily="34" charset="0"/>
                <a:cs typeface="Arial" panose="020B0604020202020204" pitchFamily="34" charset="0"/>
              </a:rPr>
              <a:t>Morning departures are the most frequent, comprising around 71,000 flights, while late-night departures are the least with approximately 1,000 flights.</a:t>
            </a:r>
          </a:p>
          <a:p>
            <a:pPr algn="l">
              <a:lnSpc>
                <a:spcPct val="150000"/>
              </a:lnSpc>
              <a:buFont typeface="Arial" panose="020B0604020202020204" pitchFamily="34" charset="0"/>
              <a:buChar char="•"/>
            </a:pPr>
            <a:r>
              <a:rPr lang="en-GB" sz="1900" b="0" i="0" dirty="0">
                <a:effectLst/>
                <a:latin typeface="Arial" panose="020B0604020202020204" pitchFamily="34" charset="0"/>
                <a:cs typeface="Arial" panose="020B0604020202020204" pitchFamily="34" charset="0"/>
              </a:rPr>
              <a:t>Nighttime arrivals are the most common, accounting for approximately 92,000 flights, while late-night arrivals are the least with around 14,000 flights.</a:t>
            </a:r>
          </a:p>
          <a:p>
            <a:pPr algn="l">
              <a:lnSpc>
                <a:spcPct val="150000"/>
              </a:lnSpc>
              <a:buFont typeface="Arial" panose="020B0604020202020204" pitchFamily="34" charset="0"/>
              <a:buChar char="•"/>
            </a:pPr>
            <a:r>
              <a:rPr lang="en-GB" sz="1900" b="0" i="0" dirty="0">
                <a:effectLst/>
                <a:latin typeface="Arial" panose="020B0604020202020204" pitchFamily="34" charset="0"/>
                <a:cs typeface="Arial" panose="020B0604020202020204" pitchFamily="34" charset="0"/>
              </a:rPr>
              <a:t>Flights with durations ranging from 0 to 10 hours are the most prevalent, totalling around 130,000 flights.</a:t>
            </a:r>
          </a:p>
          <a:p>
            <a:pPr algn="l">
              <a:lnSpc>
                <a:spcPct val="150000"/>
              </a:lnSpc>
              <a:buFont typeface="Arial" panose="020B0604020202020204" pitchFamily="34" charset="0"/>
              <a:buChar char="•"/>
            </a:pPr>
            <a:r>
              <a:rPr lang="en-GB" sz="1900" b="0" i="0" dirty="0">
                <a:effectLst/>
                <a:latin typeface="Arial" panose="020B0604020202020204" pitchFamily="34" charset="0"/>
                <a:cs typeface="Arial" panose="020B0604020202020204" pitchFamily="34" charset="0"/>
              </a:rPr>
              <a:t>Most passengers prefer flights with one stop, representing a high percentage of about 83.58% of all flights.</a:t>
            </a:r>
          </a:p>
          <a:p>
            <a:pPr marL="0" indent="0">
              <a:lnSpc>
                <a:spcPct val="150000"/>
              </a:lnSpc>
              <a:buNone/>
            </a:pPr>
            <a:endParaRPr lang="en-N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6948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544-BF9B-9516-2294-E76AB1487AE5}"/>
              </a:ext>
            </a:extLst>
          </p:cNvPr>
          <p:cNvSpPr>
            <a:spLocks noGrp="1"/>
          </p:cNvSpPr>
          <p:nvPr>
            <p:ph type="title"/>
          </p:nvPr>
        </p:nvSpPr>
        <p:spPr>
          <a:xfrm>
            <a:off x="838200" y="237506"/>
            <a:ext cx="10515600" cy="843149"/>
          </a:xfrm>
        </p:spPr>
        <p:txBody>
          <a:bodyPr>
            <a:normAutofit/>
          </a:bodyPr>
          <a:lstStyle/>
          <a:p>
            <a:r>
              <a:rPr lang="en-GB" sz="3500" b="1" dirty="0">
                <a:solidFill>
                  <a:srgbClr val="0A063C"/>
                </a:solidFill>
                <a:latin typeface="Arial" panose="020B0604020202020204" pitchFamily="34" charset="0"/>
                <a:cs typeface="Arial" panose="020B0604020202020204" pitchFamily="34" charset="0"/>
              </a:rPr>
              <a:t>Airline Performance</a:t>
            </a:r>
            <a:endParaRPr lang="en-NG" sz="3500" b="1" dirty="0">
              <a:solidFill>
                <a:srgbClr val="0A063C"/>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CB27098-24E6-9986-D6FA-B5310EC86A45}"/>
              </a:ext>
            </a:extLst>
          </p:cNvPr>
          <p:cNvSpPr>
            <a:spLocks noGrp="1"/>
          </p:cNvSpPr>
          <p:nvPr>
            <p:ph idx="1"/>
          </p:nvPr>
        </p:nvSpPr>
        <p:spPr>
          <a:xfrm>
            <a:off x="838200" y="1199408"/>
            <a:ext cx="10515600" cy="4977555"/>
          </a:xfrm>
        </p:spPr>
        <p:txBody>
          <a:bodyPr>
            <a:normAutofit/>
          </a:bodyPr>
          <a:lstStyle/>
          <a:p>
            <a:pPr algn="l">
              <a:lnSpc>
                <a:spcPct val="150000"/>
              </a:lnSpc>
            </a:pPr>
            <a:r>
              <a:rPr lang="en-GB" sz="1800" dirty="0">
                <a:latin typeface="Arial" panose="020B0604020202020204" pitchFamily="34" charset="0"/>
                <a:cs typeface="Arial" panose="020B0604020202020204" pitchFamily="34" charset="0"/>
              </a:rPr>
              <a:t>M</a:t>
            </a:r>
            <a:r>
              <a:rPr lang="en-GB" sz="1800" b="0" i="0" dirty="0">
                <a:effectLst/>
                <a:latin typeface="Arial" panose="020B0604020202020204" pitchFamily="34" charset="0"/>
                <a:cs typeface="Arial" panose="020B0604020202020204" pitchFamily="34" charset="0"/>
              </a:rPr>
              <a:t>y analysis reveals that among the airlines, Vistara stands out with the highest number of flights, totalling approximately 128,000, and the highest revenue generation of about $3.9 billion. On the other hand, SpiceJet has the lowest number of flights, approximately 9,000, generating revenue of around $0.1 billion.</a:t>
            </a:r>
          </a:p>
          <a:p>
            <a:pPr algn="l">
              <a:lnSpc>
                <a:spcPct val="150000"/>
              </a:lnSpc>
            </a:pPr>
            <a:r>
              <a:rPr lang="en-GB" sz="1800" b="0" i="0" dirty="0">
                <a:effectLst/>
                <a:latin typeface="Arial" panose="020B0604020202020204" pitchFamily="34" charset="0"/>
                <a:cs typeface="Arial" panose="020B0604020202020204" pitchFamily="34" charset="0"/>
              </a:rPr>
              <a:t>Furthermore, in terms of business class, Vistara and Air India were the only airlines offering this service. Vistara had an average price of $55,000 for its business class, while Air India's business class had an average price of $47,000.</a:t>
            </a:r>
          </a:p>
        </p:txBody>
      </p:sp>
    </p:spTree>
    <p:extLst>
      <p:ext uri="{BB962C8B-B14F-4D97-AF65-F5344CB8AC3E}">
        <p14:creationId xmlns:p14="http://schemas.microsoft.com/office/powerpoint/2010/main" val="372697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DEDB-3F6B-60D7-F043-1C40ED9F7E71}"/>
              </a:ext>
            </a:extLst>
          </p:cNvPr>
          <p:cNvSpPr>
            <a:spLocks noGrp="1"/>
          </p:cNvSpPr>
          <p:nvPr>
            <p:ph type="title"/>
          </p:nvPr>
        </p:nvSpPr>
        <p:spPr>
          <a:xfrm>
            <a:off x="838200" y="365125"/>
            <a:ext cx="10515600" cy="999849"/>
          </a:xfrm>
        </p:spPr>
        <p:txBody>
          <a:bodyPr>
            <a:normAutofit/>
          </a:bodyPr>
          <a:lstStyle/>
          <a:p>
            <a:r>
              <a:rPr lang="en-GB" sz="3500" b="1" dirty="0">
                <a:solidFill>
                  <a:srgbClr val="0A063C"/>
                </a:solidFill>
                <a:latin typeface="Arial" panose="020B0604020202020204" pitchFamily="34" charset="0"/>
                <a:cs typeface="Arial" panose="020B0604020202020204" pitchFamily="34" charset="0"/>
              </a:rPr>
              <a:t>Route Optimization</a:t>
            </a:r>
            <a:endParaRPr lang="en-NG" sz="3500" b="1" dirty="0">
              <a:solidFill>
                <a:srgbClr val="0A063C"/>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7C9B56-3817-69BB-79BA-6231E9BEC2AC}"/>
              </a:ext>
            </a:extLst>
          </p:cNvPr>
          <p:cNvSpPr>
            <a:spLocks noGrp="1"/>
          </p:cNvSpPr>
          <p:nvPr>
            <p:ph idx="1"/>
          </p:nvPr>
        </p:nvSpPr>
        <p:spPr>
          <a:xfrm>
            <a:off x="838200" y="1272209"/>
            <a:ext cx="10515600" cy="4904754"/>
          </a:xfrm>
        </p:spPr>
        <p:txBody>
          <a:bodyPr>
            <a:normAutofit/>
          </a:bodyPr>
          <a:lstStyle/>
          <a:p>
            <a:pPr>
              <a:lnSpc>
                <a:spcPct val="150000"/>
              </a:lnSpc>
            </a:pPr>
            <a:r>
              <a:rPr lang="en-GB" sz="1800" dirty="0">
                <a:latin typeface="Arial" panose="020B0604020202020204" pitchFamily="34" charset="0"/>
                <a:cs typeface="Arial" panose="020B0604020202020204" pitchFamily="34" charset="0"/>
              </a:rPr>
              <a:t>From the source city to the destination city, the route with the highest number of flights is from Delhi to Mumbai, with approximately 15,289 flights.</a:t>
            </a:r>
          </a:p>
          <a:p>
            <a:pPr>
              <a:lnSpc>
                <a:spcPct val="150000"/>
              </a:lnSpc>
            </a:pPr>
            <a:r>
              <a:rPr lang="en-GB" sz="1800" dirty="0">
                <a:latin typeface="Arial" panose="020B0604020202020204" pitchFamily="34" charset="0"/>
                <a:cs typeface="Arial" panose="020B0604020202020204" pitchFamily="34" charset="0"/>
              </a:rPr>
              <a:t>On the other hand, the route with the least number of flights is from Chennai to Hyderabad, with approximately 6,103 flights.</a:t>
            </a:r>
          </a:p>
          <a:p>
            <a:pPr marL="0" indent="0">
              <a:lnSpc>
                <a:spcPct val="150000"/>
              </a:lnSpc>
              <a:buNone/>
            </a:pPr>
            <a:r>
              <a:rPr lang="en-GB" sz="1800" dirty="0">
                <a:latin typeface="Arial" panose="020B0604020202020204" pitchFamily="34" charset="0"/>
                <a:cs typeface="Arial" panose="020B0604020202020204" pitchFamily="34" charset="0"/>
              </a:rPr>
              <a:t>These findings highlight the varying demand and popularity of different flight routes, which can be valuable for optimizing airline operations and planning route schedules.</a:t>
            </a:r>
            <a:endParaRPr lang="en-NG"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518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8472-1128-2C14-4A13-50834BF8D847}"/>
              </a:ext>
            </a:extLst>
          </p:cNvPr>
          <p:cNvSpPr>
            <a:spLocks noGrp="1"/>
          </p:cNvSpPr>
          <p:nvPr>
            <p:ph type="title"/>
          </p:nvPr>
        </p:nvSpPr>
        <p:spPr>
          <a:xfrm>
            <a:off x="838200" y="365125"/>
            <a:ext cx="10515600" cy="880579"/>
          </a:xfrm>
        </p:spPr>
        <p:txBody>
          <a:bodyPr>
            <a:normAutofit/>
          </a:bodyPr>
          <a:lstStyle/>
          <a:p>
            <a:r>
              <a:rPr lang="en-GB" sz="3500" b="1" dirty="0">
                <a:solidFill>
                  <a:srgbClr val="0A063C"/>
                </a:solidFill>
                <a:latin typeface="Arial" panose="020B0604020202020204" pitchFamily="34" charset="0"/>
                <a:cs typeface="Arial" panose="020B0604020202020204" pitchFamily="34" charset="0"/>
              </a:rPr>
              <a:t>Pricing Analysis</a:t>
            </a:r>
            <a:endParaRPr lang="en-NG" sz="3500" b="1" dirty="0">
              <a:solidFill>
                <a:srgbClr val="0A063C"/>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F0574D4-3D2C-4183-C87E-DAFD3737E5ED}"/>
              </a:ext>
            </a:extLst>
          </p:cNvPr>
          <p:cNvSpPr>
            <a:spLocks noGrp="1"/>
          </p:cNvSpPr>
          <p:nvPr>
            <p:ph idx="1"/>
          </p:nvPr>
        </p:nvSpPr>
        <p:spPr>
          <a:xfrm>
            <a:off x="838200" y="1126436"/>
            <a:ext cx="10515600" cy="5050528"/>
          </a:xfrm>
        </p:spPr>
        <p:txBody>
          <a:bodyPr>
            <a:normAutofit/>
          </a:bodyPr>
          <a:lstStyle/>
          <a:p>
            <a:pPr>
              <a:lnSpc>
                <a:spcPct val="150000"/>
              </a:lnSpc>
            </a:pPr>
            <a:r>
              <a:rPr lang="en-GB" sz="1800" dirty="0">
                <a:latin typeface="Arial" panose="020B0604020202020204" pitchFamily="34" charset="0"/>
                <a:cs typeface="Arial" panose="020B0604020202020204" pitchFamily="34" charset="0"/>
              </a:rPr>
              <a:t>Night departures had the highest average price, approximately $23,000, followed by morning departures with a total of $22,000. Late-night departures had the lowest average price of $9,000.</a:t>
            </a:r>
          </a:p>
          <a:p>
            <a:pPr>
              <a:lnSpc>
                <a:spcPct val="150000"/>
              </a:lnSpc>
            </a:pPr>
            <a:r>
              <a:rPr lang="en-GB" sz="1800" dirty="0">
                <a:latin typeface="Arial" panose="020B0604020202020204" pitchFamily="34" charset="0"/>
                <a:cs typeface="Arial" panose="020B0604020202020204" pitchFamily="34" charset="0"/>
              </a:rPr>
              <a:t>Additionally, the analysis of flight booking times and price averages revealed that flights booked within the range of 0-10 days left before departure had the highest average price, approximately $26,000. On the other hand, flights booked with more than 40 days left had the lowest average price, around $19,000.</a:t>
            </a:r>
            <a:endParaRPr lang="en-NG"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306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A4C1-DD61-03A4-B77D-023DC8A506D5}"/>
              </a:ext>
            </a:extLst>
          </p:cNvPr>
          <p:cNvSpPr>
            <a:spLocks noGrp="1"/>
          </p:cNvSpPr>
          <p:nvPr>
            <p:ph type="title"/>
          </p:nvPr>
        </p:nvSpPr>
        <p:spPr>
          <a:xfrm>
            <a:off x="838200" y="318053"/>
            <a:ext cx="10515600" cy="781877"/>
          </a:xfrm>
        </p:spPr>
        <p:txBody>
          <a:bodyPr>
            <a:normAutofit/>
          </a:bodyPr>
          <a:lstStyle/>
          <a:p>
            <a:r>
              <a:rPr lang="en-GB" sz="3500" b="1" dirty="0">
                <a:solidFill>
                  <a:srgbClr val="0A063C"/>
                </a:solidFill>
                <a:latin typeface="Arial" panose="020B0604020202020204" pitchFamily="34" charset="0"/>
                <a:cs typeface="Arial" panose="020B0604020202020204" pitchFamily="34" charset="0"/>
              </a:rPr>
              <a:t>Recommendation</a:t>
            </a:r>
            <a:endParaRPr lang="en-NG" sz="3500" b="1" dirty="0">
              <a:solidFill>
                <a:srgbClr val="0A063C"/>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43C5BA7-3014-03E9-5AE0-6294C3590B18}"/>
              </a:ext>
            </a:extLst>
          </p:cNvPr>
          <p:cNvSpPr>
            <a:spLocks noGrp="1"/>
          </p:cNvSpPr>
          <p:nvPr>
            <p:ph idx="1"/>
          </p:nvPr>
        </p:nvSpPr>
        <p:spPr>
          <a:xfrm>
            <a:off x="838200" y="1099930"/>
            <a:ext cx="10515600" cy="4744279"/>
          </a:xfrm>
        </p:spPr>
        <p:txBody>
          <a:bodyPr>
            <a:normAutofit fontScale="92500"/>
          </a:bodyPr>
          <a:lstStyle/>
          <a:p>
            <a:pPr>
              <a:lnSpc>
                <a:spcPct val="150000"/>
              </a:lnSpc>
            </a:pPr>
            <a:r>
              <a:rPr lang="en-GB" sz="1800" b="0" i="0" dirty="0">
                <a:effectLst/>
                <a:latin typeface="Arial" panose="020B0604020202020204" pitchFamily="34" charset="0"/>
                <a:cs typeface="Arial" panose="020B0604020202020204" pitchFamily="34" charset="0"/>
              </a:rPr>
              <a:t>Increase the number of flights during night and morning departures to meet customer demand, as these periods command higher average prices. Also, implement promotional offers or discounts during late-night departures, which have the lowest average price, to attract more bookings and increase revenue.</a:t>
            </a:r>
          </a:p>
          <a:p>
            <a:pPr>
              <a:lnSpc>
                <a:spcPct val="150000"/>
              </a:lnSpc>
            </a:pPr>
            <a:r>
              <a:rPr lang="en-GB" sz="1800" b="0" i="0" dirty="0">
                <a:effectLst/>
                <a:latin typeface="Arial" panose="020B0604020202020204" pitchFamily="34" charset="0"/>
                <a:cs typeface="Arial" panose="020B0604020202020204" pitchFamily="34" charset="0"/>
              </a:rPr>
              <a:t>For route optimization, consider adjusting or discontinuing flight routes with lower revenue to optimize overall profitability.</a:t>
            </a:r>
          </a:p>
          <a:p>
            <a:pPr>
              <a:lnSpc>
                <a:spcPct val="150000"/>
              </a:lnSpc>
            </a:pPr>
            <a:r>
              <a:rPr lang="en-GB" sz="1800" dirty="0">
                <a:latin typeface="Arial" panose="020B0604020202020204" pitchFamily="34" charset="0"/>
                <a:cs typeface="Arial" panose="020B0604020202020204" pitchFamily="34" charset="0"/>
              </a:rPr>
              <a:t>Improve business class offerings for Vistara and Air India to cater to premium travellers and increase revenue.</a:t>
            </a:r>
          </a:p>
          <a:p>
            <a:pPr>
              <a:lnSpc>
                <a:spcPct val="150000"/>
              </a:lnSpc>
            </a:pPr>
            <a:r>
              <a:rPr lang="en-GB" sz="1800" dirty="0">
                <a:latin typeface="Arial" panose="020B0604020202020204" pitchFamily="34" charset="0"/>
                <a:cs typeface="Arial" panose="020B0604020202020204" pitchFamily="34" charset="0"/>
              </a:rPr>
              <a:t>Offer personalized services based on customer feedback and data to enhance satisfaction and loyalty.</a:t>
            </a:r>
          </a:p>
          <a:p>
            <a:pPr>
              <a:lnSpc>
                <a:spcPct val="150000"/>
              </a:lnSpc>
            </a:pPr>
            <a:r>
              <a:rPr lang="en-GB" sz="1800" dirty="0">
                <a:latin typeface="Arial" panose="020B0604020202020204" pitchFamily="34" charset="0"/>
                <a:cs typeface="Arial" panose="020B0604020202020204" pitchFamily="34" charset="0"/>
              </a:rPr>
              <a:t>Identify opportunities for ancillary revenue (add-ons, upgrades, travel packages) to increase revenue beyond ticket sales.</a:t>
            </a:r>
            <a:endParaRPr lang="en-NG"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6669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736</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Internship Project on India Airline Optimization </vt:lpstr>
      <vt:lpstr>Introduction</vt:lpstr>
      <vt:lpstr>Methodology</vt:lpstr>
      <vt:lpstr>PowerPoint Presentation</vt:lpstr>
      <vt:lpstr>Flight Performance</vt:lpstr>
      <vt:lpstr>Airline Performance</vt:lpstr>
      <vt:lpstr>Route Optimization</vt:lpstr>
      <vt:lpstr>Pricing Analysis</vt:lpstr>
      <vt:lpstr>Recommendation</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on Airline</dc:title>
  <dc:creator>Adetutu Adejuyigbe</dc:creator>
  <cp:lastModifiedBy>Adetutu Adejuyigbe</cp:lastModifiedBy>
  <cp:revision>4</cp:revision>
  <dcterms:created xsi:type="dcterms:W3CDTF">2023-07-31T21:13:51Z</dcterms:created>
  <dcterms:modified xsi:type="dcterms:W3CDTF">2023-08-01T15:42:06Z</dcterms:modified>
</cp:coreProperties>
</file>