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DF-C088-E71A-D47C-8616C92FB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6D84-8FF3-14FC-B68D-6A1077A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E931-D49F-E2C1-CA8B-B90F5601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3DC4-BBDF-7ADD-34C7-C841332D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0AD1-FF9C-428A-6366-A73469AF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205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E42-46BB-68BC-B445-829A141A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F1ECF-722D-22DE-C5DB-551AEAEB5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17D-A0AA-85BC-05D3-BB04932B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500B-F4C1-F0CE-D29C-5206C80B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A801-170E-2D30-1452-BAB661D8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89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5BAFA-1809-0313-C0A7-88C3B6B38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C0C5-5E56-D704-17D6-5B9B8A47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C56E-BD7F-C575-1BD7-AD050276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9356-BA59-F675-DF2E-C5BA351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F145-A12E-566D-006B-9E12315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14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67A-E48B-6EE0-0EF3-0480119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1C1-A6EF-90C8-FDB7-4E698D73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E881-3146-0D67-34FE-B858B95C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DB9C-C721-751A-FDCD-8A51D454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8003-4156-4C00-4483-5A639F4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6710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AA1D-0989-DE79-CC2C-903C6DD9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8D618-C146-86B7-351D-B2131974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DA57-F131-4BBD-5AFE-047C0336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0897-1552-FFEE-C0FE-9E7269C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7E10-78F8-98BE-1706-AAE4097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34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799C-6BA0-E4A5-1D95-73136D06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A880-89EF-12BE-1222-DC3B0730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C0E5-94A6-F022-8F68-BE3F920F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044E4-0506-9BF3-0D77-A4262223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7710-AB28-E4BC-AD29-09E773E8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5F97B-1FF1-2B4C-8004-3B64EC0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8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505C-FA6E-2294-7F75-DF1AD1A7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B7F7-D284-027C-CA21-CB4C26D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DDB9-6AF8-EF79-3AE7-B1C52D16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2C29-3CFB-E3B3-5909-580207AE7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6A30-5FC7-ED66-D7F6-006C3BDF6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49154-7A22-4BD0-BD26-686865CC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0E300-80B6-8051-363B-08569586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A9F03-ACA2-33DF-B6B0-C6C93D3C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19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DB47-DAE1-DDA0-6B95-1B49EBD1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B9D50-AAB3-AFB6-D0D5-1130AFA6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83EE-C5A6-C645-C6DA-8A191603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E538E-D250-2E12-2A76-5A95FD4F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771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74678-975C-F948-4B9F-3030CA74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FCAF6-D3CF-B6A0-68BD-9DE6FBE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A401-6085-CB01-BBC5-7F86CC49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21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D0E0-FE35-854A-0C4B-A3DACAFC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B188-56CA-4EBF-6EDF-B8B7973A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9331-748A-C02C-48C4-F1914D2B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52B8-BBA2-4B3D-4D66-F99BAAB9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29C6E-D0D2-A749-4261-00ADA77A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BE666-97BD-4BD2-00B8-58745668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2046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1B1-2C91-CC37-2563-A9FD596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1690-D6D5-5DD0-BEBA-464ECECB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35C3-4EF9-A590-D237-C71A624E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F38E-49A7-3462-8022-5699B3C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F29B-EBDC-D2C0-F068-D408B067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E7B51-A0F7-4F80-CAFA-9C9D883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600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DFF17-81D9-99A1-26CC-D65F27D7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341F-B689-E40C-ABFD-C95A9E60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0554-98E9-B6E3-CB4E-5FBFF183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ACA-2664-4874-B5F4-1C2E1CDAFC5F}" type="datetimeFigureOut">
              <a:rPr lang="en-NG" smtClean="0"/>
              <a:t>23/06/2023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8899-9CF5-D8D6-62DC-10C824C2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323-89D1-AE2A-002B-37DB4134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743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1CD0FCC-0F87-4BD1-B42A-F06110D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2EBE2-992B-2307-BA25-311C05BD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1208"/>
            <a:ext cx="5258097" cy="2607257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CAPSTONE PROJECT </a:t>
            </a:r>
            <a:br>
              <a:rPr lang="en-GB" sz="3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GB" sz="3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for All Fundraising</a:t>
            </a:r>
            <a:endParaRPr lang="en-NG" sz="34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77EBA8-D3AF-3134-E295-35AC0D530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8" y="4067745"/>
            <a:ext cx="5258098" cy="2244609"/>
          </a:xfrm>
        </p:spPr>
        <p:txBody>
          <a:bodyPr anchor="t">
            <a:normAutofit/>
          </a:bodyPr>
          <a:lstStyle/>
          <a:p>
            <a:pPr algn="l"/>
            <a:r>
              <a:rPr lang="en-GB" sz="1800" b="1">
                <a:solidFill>
                  <a:schemeClr val="tx2"/>
                </a:solidFill>
              </a:rPr>
              <a:t>By: Adetutu Adejuyigbe</a:t>
            </a:r>
          </a:p>
          <a:p>
            <a:pPr algn="l"/>
            <a:r>
              <a:rPr lang="en-GB" sz="1800" b="1">
                <a:solidFill>
                  <a:schemeClr val="tx2"/>
                </a:solidFill>
              </a:rPr>
              <a:t>Data Analyst</a:t>
            </a:r>
          </a:p>
          <a:p>
            <a:pPr algn="l"/>
            <a:r>
              <a:rPr lang="en-GB" sz="1800" b="1">
                <a:solidFill>
                  <a:schemeClr val="tx2"/>
                </a:solidFill>
              </a:rPr>
              <a:t>March Cohort 2023</a:t>
            </a:r>
          </a:p>
          <a:p>
            <a:pPr algn="l"/>
            <a:endParaRPr lang="en-GB" sz="1800" b="1">
              <a:solidFill>
                <a:schemeClr val="tx2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EF9C7B-9A83-43E7-BA96-227D18FC6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26008E-F680-4649-990D-FF566486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87517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9204CA-B8AC-4752-A2E5-8610F423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A30D5E-2E5B-4132-BEE6-2853A9F9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0B9439-B2EE-4D7F-9E77-972CEA22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Money">
            <a:extLst>
              <a:ext uri="{FF2B5EF4-FFF2-40B4-BE49-F238E27FC236}">
                <a16:creationId xmlns:a16="http://schemas.microsoft.com/office/drawing/2014/main" id="{439621B7-AC37-E150-57F4-2DAE127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645" y="924025"/>
            <a:ext cx="4488788" cy="406773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AF4B2D-50E0-4C1E-910A-DA740AD12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1170FB-CE41-4314-9855-5B414777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A45065-95E4-4BAC-BB6D-3F7F5B1A0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92523C-105D-4CFE-8A0B-6F1DF23D2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56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973-CADE-44EF-6249-9FD31C92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H: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 presents the top 10 states with the highest donation amounts. California ranks first on the list, with total donation of $30,264.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11A35A-745E-7325-4767-1288B706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733266"/>
            <a:ext cx="10070910" cy="4585647"/>
          </a:xfrm>
        </p:spPr>
      </p:pic>
    </p:spTree>
    <p:extLst>
      <p:ext uri="{BB962C8B-B14F-4D97-AF65-F5344CB8AC3E}">
        <p14:creationId xmlns:p14="http://schemas.microsoft.com/office/powerpoint/2010/main" val="189357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35AD-3371-637A-1FE6-22843417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As displayed below,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10 states with the lowest donation amounts are listed below. Among them, Wyoming state stands out with the smallest donation, totalling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$232.</a:t>
            </a:r>
            <a:endParaRPr lang="en-NG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FEE54E-69FC-8576-5739-59BE8487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4" y="1690688"/>
            <a:ext cx="9908273" cy="4547879"/>
          </a:xfrm>
        </p:spPr>
      </p:pic>
    </p:spTree>
    <p:extLst>
      <p:ext uri="{BB962C8B-B14F-4D97-AF65-F5344CB8AC3E}">
        <p14:creationId xmlns:p14="http://schemas.microsoft.com/office/powerpoint/2010/main" val="30951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3D2D-4464-130D-CC17-B5743D21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J: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list of the top 10 cars driven by donors and Ford is the most prominent vehicle brand among the donors with a total donation of $22,706.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F28C52-1E86-9402-0E2B-89774F58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80478" cy="4493289"/>
          </a:xfrm>
        </p:spPr>
      </p:pic>
    </p:spTree>
    <p:extLst>
      <p:ext uri="{BB962C8B-B14F-4D97-AF65-F5344CB8AC3E}">
        <p14:creationId xmlns:p14="http://schemas.microsoft.com/office/powerpoint/2010/main" val="328078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A906-D0FB-F021-3FC0-2504BC11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K: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Below is a list of the top 5 donors ranked by their highest donations, with </a:t>
            </a:r>
            <a:r>
              <a:rPr lang="en-GB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Beverile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Andriesse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appearing at the top of the donor list.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EEE825-4026-F479-1F65-232FE903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33" y="1690688"/>
            <a:ext cx="9580727" cy="4397754"/>
          </a:xfrm>
        </p:spPr>
      </p:pic>
    </p:spTree>
    <p:extLst>
      <p:ext uri="{BB962C8B-B14F-4D97-AF65-F5344CB8AC3E}">
        <p14:creationId xmlns:p14="http://schemas.microsoft.com/office/powerpoint/2010/main" val="95499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AF7-971D-BD20-A329-367625D3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L: According to my analysis, 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Drama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emerges as the top movie genre among donors, with total of 158 count.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C70612-6E22-DB5A-E1D2-35CFE7E7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2" y="1690688"/>
            <a:ext cx="9586267" cy="4520584"/>
          </a:xfrm>
        </p:spPr>
      </p:pic>
    </p:spTree>
    <p:extLst>
      <p:ext uri="{BB962C8B-B14F-4D97-AF65-F5344CB8AC3E}">
        <p14:creationId xmlns:p14="http://schemas.microsoft.com/office/powerpoint/2010/main" val="84046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AF7-971D-BD20-A329-367625D3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 and Recommendations</a:t>
            </a:r>
            <a:endParaRPr lang="en-N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F9B9-32E9-F47D-7A70-A9073FF8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23460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generated insights, it is recommended to focus on optimizing donor acquisition, engagement, and contribution levels. By implementing the following strategies, the organization can strengthen its fundraising efforts;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Targeted Marketing Campaigns: 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social media and digital advertising to attract new donors and reach a wider audience.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Donor Engagement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Foster stronger connections with donors through personalized communication strategies. Create opportunities for donor involvement, such as fundraising events tailored to their favourite movie genres.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Recurring Donations and Matching Gift Programs: 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options for recurring donations and implement matching gift programs to incentivize higher-value contributions.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these recommended strategies, the organization can expand its donor base, improve donor engagement, and ultimately increase the overall value of donations received.</a:t>
            </a:r>
            <a:endParaRPr lang="en-NG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1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BA2CD-3C10-F284-59A1-E162758B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3" y="490333"/>
            <a:ext cx="9740346" cy="3940515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NG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yellow smiley face with a thumbs up&#10;&#10;Description automatically generated with low confidence">
            <a:extLst>
              <a:ext uri="{FF2B5EF4-FFF2-40B4-BE49-F238E27FC236}">
                <a16:creationId xmlns:a16="http://schemas.microsoft.com/office/drawing/2014/main" id="{525163B3-57F1-3A67-5B00-82E5A1F1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5" y="3429000"/>
            <a:ext cx="887896" cy="7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54B-350D-42EF-8D61-5547591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NG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D402-9C78-EA71-8071-8523F397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1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objectives of this project is to;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the total number of donors in the database and devise strategies to increase the donor count.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 the pattern of donation frequency and identify methods to enhance donor engagement.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opportunities to increase the value of donations received.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529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54B-350D-42EF-8D61-5547591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b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The total donation amount is $249,085 as displayed below.</a:t>
            </a:r>
            <a:b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E7D36-0D8A-6A9E-6683-F0614086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2014330"/>
            <a:ext cx="9223513" cy="4478545"/>
          </a:xfrm>
        </p:spPr>
      </p:pic>
    </p:spTree>
    <p:extLst>
      <p:ext uri="{BB962C8B-B14F-4D97-AF65-F5344CB8AC3E}">
        <p14:creationId xmlns:p14="http://schemas.microsoft.com/office/powerpoint/2010/main" val="258010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4E56-02E4-3129-530B-955C1087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14312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displays a total donation of $121,457 by the female gender and $127,628 by the male gender.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9F162ADD-E1A0-D4B5-4F9C-909639A09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71" y="2280266"/>
            <a:ext cx="8106769" cy="4212609"/>
          </a:xfrm>
        </p:spPr>
      </p:pic>
    </p:spTree>
    <p:extLst>
      <p:ext uri="{BB962C8B-B14F-4D97-AF65-F5344CB8AC3E}">
        <p14:creationId xmlns:p14="http://schemas.microsoft.com/office/powerpoint/2010/main" val="179193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15C-DC51-07A4-C71E-5AC5B54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182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displayed data reveals that the female gender has made a greater number of donations, totalling 508, with a combined donation amount of $121,457. On the other hand, the male gender has contributed 492 donations, amounting to $127,628 in total. Consequently, although the female gender has a higher count of donations, the male gender has contributed a greater total amount.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678C929-BE00-113E-4C22-F794B1690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6" y="2186609"/>
            <a:ext cx="9430603" cy="4432852"/>
          </a:xfrm>
        </p:spPr>
      </p:pic>
    </p:spTree>
    <p:extLst>
      <p:ext uri="{BB962C8B-B14F-4D97-AF65-F5344CB8AC3E}">
        <p14:creationId xmlns:p14="http://schemas.microsoft.com/office/powerpoint/2010/main" val="40453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50CC-7E1C-65E6-0C11-82175B4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8 categories of donations classified by frequency, the category of "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frequency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takes the lead with a total donation of $35,266 which can be shown below.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0F1311-9E78-3927-3FBA-2B72C6968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2027927"/>
            <a:ext cx="8876759" cy="4558058"/>
          </a:xfrm>
        </p:spPr>
      </p:pic>
    </p:spTree>
    <p:extLst>
      <p:ext uri="{BB962C8B-B14F-4D97-AF65-F5344CB8AC3E}">
        <p14:creationId xmlns:p14="http://schemas.microsoft.com/office/powerpoint/2010/main" val="2341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84F0-8CC1-6593-D260-2F755C9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330"/>
            <a:ext cx="10515600" cy="12003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E: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12 categories of donations based on job fields, human resources takes the lead with a total of 93 donations, amounting to $23,060 which can be seen below.</a:t>
            </a:r>
            <a:b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6947CE-9559-B959-EEFA-FAD68425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1825625"/>
            <a:ext cx="8628944" cy="4351338"/>
          </a:xfrm>
        </p:spPr>
      </p:pic>
    </p:spTree>
    <p:extLst>
      <p:ext uri="{BB962C8B-B14F-4D97-AF65-F5344CB8AC3E}">
        <p14:creationId xmlns:p14="http://schemas.microsoft.com/office/powerpoint/2010/main" val="277168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5FA-4994-ED9D-535A-76DFA9E3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total of 586 donations from donors are above $200, contributing a combined amount of $205,982.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CD806-53DB-292B-20E1-42B03802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1470992"/>
            <a:ext cx="8898340" cy="4667250"/>
          </a:xfrm>
        </p:spPr>
      </p:pic>
    </p:spTree>
    <p:extLst>
      <p:ext uri="{BB962C8B-B14F-4D97-AF65-F5344CB8AC3E}">
        <p14:creationId xmlns:p14="http://schemas.microsoft.com/office/powerpoint/2010/main" val="121662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A05-7C95-3A4B-9130-293798A5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total of 411 donations from donors fall below $200, contributing a combined amount of $42,593.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238644-0FF0-95F0-EEF8-4F77DC23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1518410"/>
            <a:ext cx="9021170" cy="4520584"/>
          </a:xfrm>
        </p:spPr>
      </p:pic>
    </p:spTree>
    <p:extLst>
      <p:ext uri="{BB962C8B-B14F-4D97-AF65-F5344CB8AC3E}">
        <p14:creationId xmlns:p14="http://schemas.microsoft.com/office/powerpoint/2010/main" val="310860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593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SQL CAPSTONE PROJECT  On Education for All Fundraising</vt:lpstr>
      <vt:lpstr>Introduction </vt:lpstr>
      <vt:lpstr> A: The total donation amount is $249,085 as displayed below. </vt:lpstr>
      <vt:lpstr>B: The data displays a total donation of $121,457 by the female gender and $127,628 by the male gender.</vt:lpstr>
      <vt:lpstr>C:The displayed data reveals that the female gender has made a greater number of donations, totalling 508, with a combined donation amount of $121,457. On the other hand, the male gender has contributed 492 donations, amounting to $127,628 in total. Consequently, although the female gender has a higher count of donations, the male gender has contributed a greater total amount.</vt:lpstr>
      <vt:lpstr>D: Among the 8 categories of donations classified by frequency, the category of "yearly frequency" takes the lead with a total donation of $35,266 which can be shown below.</vt:lpstr>
      <vt:lpstr>E:  Among the 12 categories of donations based on job fields, human resources takes the lead with a total of 93 donations, amounting to $23,060 which can be seen below. </vt:lpstr>
      <vt:lpstr>F: A total of 586 donations from donors are above $200, contributing a combined amount of $205,982.</vt:lpstr>
      <vt:lpstr>G: A total of 411 donations from donors fall below $200, contributing a combined amount of $42,593.</vt:lpstr>
      <vt:lpstr>H: This data presents the top 10 states with the highest donation amounts. California ranks first on the list, with total donation of $30,264.</vt:lpstr>
      <vt:lpstr>I: As displayed below, the top 10 states with the lowest donation amounts are listed below. Among them, Wyoming state stands out with the smallest donation, totalling $232.</vt:lpstr>
      <vt:lpstr>J:Below is a list of the top 10 cars driven by donors and Ford is the most prominent vehicle brand among the donors with a total donation of $22,706.</vt:lpstr>
      <vt:lpstr>K: Below is a list of the top 5 donors ranked by their highest donations, with Beverile Andriesse appearing at the top of the donor list.</vt:lpstr>
      <vt:lpstr>L: According to my analysis, Drama emerges as the top movie genre among donors, with total of 158 count.</vt:lpstr>
      <vt:lpstr>Summary and Recommendations</vt:lpstr>
      <vt:lpstr>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SQL CAPSTONE PROJECT</dc:title>
  <dc:creator>Adetutu Adejuyigbe</dc:creator>
  <cp:lastModifiedBy>Adetutu Adejuyigbe</cp:lastModifiedBy>
  <cp:revision>4</cp:revision>
  <dcterms:created xsi:type="dcterms:W3CDTF">2023-06-19T23:38:44Z</dcterms:created>
  <dcterms:modified xsi:type="dcterms:W3CDTF">2023-06-24T00:31:24Z</dcterms:modified>
</cp:coreProperties>
</file>