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8789-A92B-0F43-81BA-6CC4A2CC2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161C8-A76F-4435-23CF-1B1339EF7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A8EC-BEBF-B6E1-B181-76F60BB0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82D5A-AD3D-9E10-1A72-EE62F2D3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D589B-EDA4-1750-83DA-5C0ED0A4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2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2BB0-82BD-6BBF-424E-8829F6A6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8F91D-3241-644D-6BAA-CF464866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681DD-8BBA-FB0B-F2B9-9DA1DD54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171E-8FB3-85DB-CF72-AD7E550C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BB009-2EFC-0E1B-1BD8-27F0562D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7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21411-E2F6-89C3-5A55-D06F1CF49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24B49-B88F-C6E9-C35F-963F1F36B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4F9B-5240-E7F5-05D1-2993C096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CD96-564A-5E7D-8D03-DB1E60BD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BDAD6-018F-AA08-6CA0-1ADB67B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769A-7323-B905-88C2-368F1C5D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9ADED-CB58-8251-A68E-E6983051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585DC-8C10-86F3-951B-6B3F407F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9A67-6114-ABE7-50F6-81F7BD9F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FE5F0-4C97-C689-3E99-C6ADE677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8670-BB40-1ACC-CAAC-61F02405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6894-C1C7-BF3C-405D-0AB26ABF7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F7EE-F4F9-98E4-AA56-5201BDD0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CE16-14FC-DDBA-515A-15F4268C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6EF8-5E69-CD15-9847-B9C03426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A836-DCBE-1991-6732-B78D8235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77CF-0FC4-005F-0F27-3198739DB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42287-822F-D3F0-7880-32764EC4D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1DCE-86EF-EB58-B853-0569290F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0353D-E222-B7D4-5BC2-4C04C52E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77AD8-02AC-39E7-ED04-B3739CDF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4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94BE-DF37-0CB1-B394-AC30FDBB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4CE2-A12F-2829-0202-FB61ABD9D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A3F2B-3C95-8814-0881-FA081D90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B5219-885C-6D1E-5C8A-5A95D6861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B3EEA-05FD-9B97-8D45-985B8BDEB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4648F-A54A-223D-2220-5AE46BDC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D7E47-4DF3-70CD-8D40-3A8805D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28C3F-CCB9-D2A3-5D0B-D1AAA34C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9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C39F-7047-77F0-4A36-5205D9A5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04B78-23FB-7CCB-9763-8065D147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4F5BC-B0EC-5434-A1AD-5340F6B1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8F802-55CD-89C1-3652-DC8713ED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48BA2-E1A2-DAFA-4D09-AC3957BA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33459-E9A8-FB25-6D4B-CC5B53BA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829BE-13D8-172A-6804-3E2A7F6D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5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57FD-A293-D64D-3308-833F738A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FCB0-88AC-5A8C-D9F6-9E1D823F9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65DC6-7049-AC3F-A2C2-BEA888560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DD3DA-6EEB-E02C-663A-A27343A5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13514-4F36-9BF0-D293-271B8548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E330C-D71F-C7C3-5844-00823FCE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3EBE-E797-20F5-ED25-BF1FA813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0DB35-5998-5F3A-45B3-57C13347F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7EC60-5DB9-1828-C9CE-9A6EC1F65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FF710-8542-9C0F-40D5-8ADC70EE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07A-A6AF-ACA4-0E4C-424B7597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6870B-7110-5DF1-660E-23391844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8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D0339-3776-9F6A-94F9-CC921CD0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049CC-789F-02FE-0405-AA648E9D1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8B23-373D-FBF7-1C8B-55A3BAB8C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D506-D303-07B7-2457-D6BE4ABA0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28C97-3AD9-6369-EE81-926781E47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1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3FFFB-04CD-AE6E-AB1D-F73C535C9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862" y="3215148"/>
            <a:ext cx="4955370" cy="1715619"/>
          </a:xfrm>
        </p:spPr>
        <p:txBody>
          <a:bodyPr anchor="t">
            <a:noAutofit/>
          </a:bodyPr>
          <a:lstStyle/>
          <a:p>
            <a:pPr algn="l"/>
            <a:r>
              <a:rPr lang="en-GB" sz="29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  <a:r>
              <a:rPr lang="en-GB" sz="29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9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PROJECT </a:t>
            </a:r>
            <a:br>
              <a:rPr lang="en-GB" sz="29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9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br>
              <a:rPr lang="en-GB" sz="29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9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NESTLE PRODUCTS </a:t>
            </a:r>
            <a:endParaRPr lang="en-NG" sz="29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657BF-CD0F-E71F-031F-8FB1BF32F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7084" y="5471979"/>
            <a:ext cx="3347884" cy="1297115"/>
          </a:xfrm>
        </p:spPr>
        <p:txBody>
          <a:bodyPr anchor="b">
            <a:noAutofit/>
          </a:bodyPr>
          <a:lstStyle/>
          <a:p>
            <a:pPr algn="l"/>
            <a:r>
              <a:rPr lang="en-GB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Adetutu Adejuyigbe</a:t>
            </a:r>
          </a:p>
          <a:p>
            <a:pPr algn="l"/>
            <a:r>
              <a:rPr lang="en-GB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Analyst</a:t>
            </a:r>
          </a:p>
          <a:p>
            <a:pPr algn="l"/>
            <a:r>
              <a:rPr lang="en-GB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March Cohort 2023</a:t>
            </a:r>
          </a:p>
        </p:txBody>
      </p:sp>
      <p:pic>
        <p:nvPicPr>
          <p:cNvPr id="36" name="Graphic 8" descr="BI Dashboard">
            <a:extLst>
              <a:ext uri="{FF2B5EF4-FFF2-40B4-BE49-F238E27FC236}">
                <a16:creationId xmlns:a16="http://schemas.microsoft.com/office/drawing/2014/main" id="{0767505F-F991-A414-5144-3B1460449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7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8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picture containing text, clipart, logo, graphics&#10;&#10;Description automatically generated">
            <a:extLst>
              <a:ext uri="{FF2B5EF4-FFF2-40B4-BE49-F238E27FC236}">
                <a16:creationId xmlns:a16="http://schemas.microsoft.com/office/drawing/2014/main" id="{9B14A6E2-5E0B-377C-CFFF-CCF8D3836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4" y="421073"/>
            <a:ext cx="1155027" cy="7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3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53B3-84C2-3CD0-F3DF-0165793B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344"/>
          </a:xfrm>
        </p:spPr>
        <p:txBody>
          <a:bodyPr>
            <a:normAutofit/>
          </a:bodyPr>
          <a:lstStyle/>
          <a:p>
            <a:r>
              <a:rPr lang="en-GB" sz="3500" b="1" dirty="0">
                <a:solidFill>
                  <a:srgbClr val="001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Report on Nestle Product</a:t>
            </a:r>
            <a:endParaRPr lang="en-NG" sz="3500" b="1" dirty="0">
              <a:solidFill>
                <a:srgbClr val="0016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D5D3-A686-FEF3-EAA8-380412679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data collected in the Growth and Strategy department, I have developed a comprehensive dashboard that provides insights into the performance of each product over a three-year period, including the corresponding revenue generated. Here are the key highlights showcased on the dashboard:</a:t>
            </a:r>
            <a:endParaRPr lang="en-N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51083EC-D667-08DB-28C6-01274FAC6B15}"/>
              </a:ext>
            </a:extLst>
          </p:cNvPr>
          <p:cNvSpPr/>
          <p:nvPr/>
        </p:nvSpPr>
        <p:spPr>
          <a:xfrm>
            <a:off x="7911548" y="5221357"/>
            <a:ext cx="2888974" cy="842272"/>
          </a:xfrm>
          <a:prstGeom prst="rightArrow">
            <a:avLst>
              <a:gd name="adj1" fmla="val 52439"/>
              <a:gd name="adj2" fmla="val 53658"/>
            </a:avLst>
          </a:prstGeom>
          <a:solidFill>
            <a:srgbClr val="00164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>
              <a:solidFill>
                <a:srgbClr val="001642"/>
              </a:solidFill>
              <a:highlight>
                <a:srgbClr val="00164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34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47EE-50FB-A855-80E2-33674F6D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858"/>
          </a:xfrm>
        </p:spPr>
        <p:txBody>
          <a:bodyPr>
            <a:normAutofit/>
          </a:bodyPr>
          <a:lstStyle/>
          <a:p>
            <a:r>
              <a:rPr lang="en-GB" sz="3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endParaRPr lang="en-NG" sz="3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FCEE-AA37-F1FF-9346-679D12396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49312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total revenue generated over a span of three years amounts to $30.82 million dollars. Notably, the year 2019 stands out with the highest revenue of $12.6 million, while 2020 experienced the lowest revenue of $9.5 million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Analysing the revenue distribution over the months, it is evident that June has consistently demonstrated the highest cumulative revenue of $3.1 million over the three-year period. Following closely behind are May and July, which also showcased significant revenue contributions.</a:t>
            </a:r>
            <a:endParaRPr lang="en-N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3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D86E-C79C-65AC-B59C-EB4992AF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6834"/>
            <a:ext cx="10515600" cy="954157"/>
          </a:xfrm>
        </p:spPr>
        <p:txBody>
          <a:bodyPr>
            <a:normAutofit/>
          </a:bodyPr>
          <a:lstStyle/>
          <a:p>
            <a:r>
              <a:rPr lang="en-GB" sz="35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endParaRPr lang="en-NG" sz="35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82AC5-1F46-62A1-5C20-D5081090F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 the nine products, the analysis reveals the top five revenue-generating products over the three-year period. Leading the pack is Milo, followed by Nescafe, Nesquik Cao, Nes Cau, and Nestle Drumstick. 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Milo emerged as the highest revenue generator, accumulating a total of $6.0 million. On the other hand, Nescafe Gold recorded the lowest revenue, amounting to $1.7 million over the three years. These findings provide valuable insights into the performance and contribution of each product in terms of revenue generation.</a:t>
            </a:r>
            <a:endParaRPr lang="en-N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6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274-9A5D-FC73-8387-9689E710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39"/>
          </a:xfrm>
        </p:spPr>
        <p:txBody>
          <a:bodyPr>
            <a:normAutofit/>
          </a:bodyPr>
          <a:lstStyle/>
          <a:p>
            <a:r>
              <a:rPr lang="en-GB" sz="3500" b="1" dirty="0">
                <a:solidFill>
                  <a:srgbClr val="001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 &amp; Medium</a:t>
            </a:r>
            <a:endParaRPr lang="en-NG" sz="3500" b="1" dirty="0">
              <a:solidFill>
                <a:srgbClr val="0016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68E6-B7E4-37C0-BA08-A5FE9C6A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949"/>
            <a:ext cx="10515600" cy="49710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 the eight locations where our products are distributed and sold, Tasmania has emerged as the top-performing region, exhibiting the highest sale numbers of 3,200 over the past three years. </a:t>
            </a:r>
          </a:p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Conversely, Western Australia recorded the lowest sales, with a total number of 300 during the same period.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Interestingly, a significant trend observed is that most customers showed a preference for online orders rather than direct sales, accounting for a remarkable 77.24% of total orders. This data highlights the changing consumer behaviour and the growing importance of e-commerce in our sales strategy.</a:t>
            </a:r>
            <a:endParaRPr lang="en-N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1622-5FEA-0A4C-7D44-A570451C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839"/>
          </a:xfrm>
        </p:spPr>
        <p:txBody>
          <a:bodyPr>
            <a:normAutofit/>
          </a:bodyPr>
          <a:lstStyle/>
          <a:p>
            <a:r>
              <a:rPr lang="en-GB" sz="3500" b="1" dirty="0">
                <a:solidFill>
                  <a:srgbClr val="001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and Conclusion</a:t>
            </a:r>
            <a:endParaRPr lang="en-NG" sz="3500" b="1" dirty="0">
              <a:solidFill>
                <a:srgbClr val="0016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9AF7-AC4A-F195-BB28-4E848D405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529712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ased on a comprehensive analysis,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 strongly </a:t>
            </a: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recommend we devise and implement a targeted marketing strategy for products with low sales, with a specific focus on Nescafe Gold. Since online sales play a significant role, gathering customer feedback will help identify areas for product improvement.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expand the business and attract more customers, exploring new sales locations and offering promotional discounts can be effective strategies to tap into untapped markets and boost sales.</a:t>
            </a:r>
            <a:endParaRPr lang="en-N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5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CDA-DD23-BDD7-0D41-2F602B50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>
            <a:normAutofit/>
          </a:bodyPr>
          <a:lstStyle/>
          <a:p>
            <a:r>
              <a:rPr lang="en-GB" sz="3500" b="1" dirty="0">
                <a:solidFill>
                  <a:srgbClr val="001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and Conclusion Contd.</a:t>
            </a:r>
            <a:endParaRPr lang="en-NG" sz="3500" b="1" dirty="0">
              <a:solidFill>
                <a:srgbClr val="0016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4A55-8DDD-2E78-D32E-3F3613D16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4"/>
            <a:ext cx="10515600" cy="48782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data, it is notable that December has consistently recorded the lowest revenue generation, approximately $1 million, over the past three years. As a cost-saving measure, we could consider reducing our production output during this period to mitigate expenses and optimize resource allocation.</a:t>
            </a:r>
          </a:p>
          <a:p>
            <a:pPr algn="l">
              <a:lnSpc>
                <a:spcPct val="150000"/>
              </a:lnSpc>
            </a:pPr>
            <a:r>
              <a:rPr lang="en-GB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incorporating these recommendations into our business strategy, we can address underperforming products, expand our sales reach, and optimize cost management, thereby fostering overall growth and success.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00009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F052C1-55E5-BF5C-3484-D2D2DD28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843"/>
            <a:ext cx="9737035" cy="4810540"/>
          </a:xfrm>
        </p:spPr>
        <p:txBody>
          <a:bodyPr>
            <a:normAutofit/>
          </a:bodyPr>
          <a:lstStyle/>
          <a:p>
            <a:pPr algn="ctr"/>
            <a:r>
              <a:rPr lang="en-GB" sz="5000" b="1" dirty="0">
                <a:solidFill>
                  <a:srgbClr val="001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 </a:t>
            </a:r>
            <a:endParaRPr lang="en-NG" sz="5000" b="1" dirty="0">
              <a:solidFill>
                <a:srgbClr val="0016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ue smiley face with black eyes and a smile on it&#10;&#10;Description automatically generated with low confidence">
            <a:extLst>
              <a:ext uri="{FF2B5EF4-FFF2-40B4-BE49-F238E27FC236}">
                <a16:creationId xmlns:a16="http://schemas.microsoft.com/office/drawing/2014/main" id="{558B4FC3-307E-1BF2-FF94-A89828572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973" y="2567150"/>
            <a:ext cx="832112" cy="8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6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</TotalTime>
  <Words>534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Office Theme</vt:lpstr>
      <vt:lpstr>POWER BI CAPSTONE PROJECT  On  NESTLE PRODUCTS </vt:lpstr>
      <vt:lpstr>Summary Report on Nestle Product</vt:lpstr>
      <vt:lpstr>Revenue</vt:lpstr>
      <vt:lpstr>Product</vt:lpstr>
      <vt:lpstr>Location &amp; Medium</vt:lpstr>
      <vt:lpstr>Summary and Conclusion</vt:lpstr>
      <vt:lpstr>Summary and Conclusion Contd.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CAPSTONE PROJECT  On  NESTLE PRODUCTS </dc:title>
  <dc:creator>Adetutu Adejuyigbe</dc:creator>
  <cp:lastModifiedBy>Adetutu Adejuyigbe</cp:lastModifiedBy>
  <cp:revision>3</cp:revision>
  <dcterms:created xsi:type="dcterms:W3CDTF">2023-06-27T00:58:39Z</dcterms:created>
  <dcterms:modified xsi:type="dcterms:W3CDTF">2023-06-27T17:25:53Z</dcterms:modified>
</cp:coreProperties>
</file>