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B50"/>
    <a:srgbClr val="001642"/>
    <a:srgbClr val="000D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8EEF-F4B2-15A9-88FD-BF79D785D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7EE039-141E-00A8-7966-9B18B3A50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3D4ED0-086F-1C3B-CC7E-4A780C1F7F29}"/>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5" name="Footer Placeholder 4">
            <a:extLst>
              <a:ext uri="{FF2B5EF4-FFF2-40B4-BE49-F238E27FC236}">
                <a16:creationId xmlns:a16="http://schemas.microsoft.com/office/drawing/2014/main" id="{52900111-C1CA-3AA0-BFDD-5FC4E46A0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164FF-B137-B314-B41C-6B96847D5A0E}"/>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75862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0F80-42C3-F828-82BB-6AA7AFAC5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4989F7-EF38-8351-4E09-D0844EB5FD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DE89C-5B62-B7A5-86A9-BDA7349AA633}"/>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5" name="Footer Placeholder 4">
            <a:extLst>
              <a:ext uri="{FF2B5EF4-FFF2-40B4-BE49-F238E27FC236}">
                <a16:creationId xmlns:a16="http://schemas.microsoft.com/office/drawing/2014/main" id="{65EAD761-81DE-E56D-9F2F-596D12159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5509E-4E7C-22FC-6851-7E909E204A14}"/>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170161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CD004-9505-D09C-6ECD-4D6C0426F7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07C10-DC26-5864-0FA4-6949F1F4B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BE440-A8D1-BFD0-02C9-604000490BBD}"/>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5" name="Footer Placeholder 4">
            <a:extLst>
              <a:ext uri="{FF2B5EF4-FFF2-40B4-BE49-F238E27FC236}">
                <a16:creationId xmlns:a16="http://schemas.microsoft.com/office/drawing/2014/main" id="{9315206B-0AB7-F9D4-32B9-A54E6C544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F2F4B-C087-5472-A9BA-EBB6A905751D}"/>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303400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1079-4C20-2050-CB8A-CDE7DCB75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46198-AF48-04F3-8854-0DBE3D0FB8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6ED4B-F3AE-170D-6199-C44BB45AFDA3}"/>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5" name="Footer Placeholder 4">
            <a:extLst>
              <a:ext uri="{FF2B5EF4-FFF2-40B4-BE49-F238E27FC236}">
                <a16:creationId xmlns:a16="http://schemas.microsoft.com/office/drawing/2014/main" id="{89582291-06EE-659D-1AE9-391241542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1EA89-8E18-3259-BF3C-63148E8D13E5}"/>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15809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CE6F-A325-C526-0108-CD4DD8F8F4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B6E96-1F74-A707-61BE-266EDEB06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E487E-9FDC-3A03-D3BF-07099ED6395C}"/>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5" name="Footer Placeholder 4">
            <a:extLst>
              <a:ext uri="{FF2B5EF4-FFF2-40B4-BE49-F238E27FC236}">
                <a16:creationId xmlns:a16="http://schemas.microsoft.com/office/drawing/2014/main" id="{B6D3AD8E-A93E-0AE0-63C7-85F3BD3F7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A9227-36C9-3811-8E26-57E2383110EE}"/>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55097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4C1B-7F43-E0C4-DA39-37B9ED5A14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24128-317E-6FD9-AB20-718AA30A32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4BE954-2DED-C129-C05C-C4960B8504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5C30DE-122E-0F75-59B0-20D328A45A01}"/>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6" name="Footer Placeholder 5">
            <a:extLst>
              <a:ext uri="{FF2B5EF4-FFF2-40B4-BE49-F238E27FC236}">
                <a16:creationId xmlns:a16="http://schemas.microsoft.com/office/drawing/2014/main" id="{C5238846-F30A-DBD1-4C71-1FD8CC19F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E2889-A830-596A-535C-45F4C189B44E}"/>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342269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35F-9F3B-4441-0E61-564AB4C15C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445B4E-C0BE-3FF2-6EEE-75F1CFBC7E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4BB497-D015-5413-4806-2B27226C2B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937BC3-F89E-3CB5-0192-B0753C5A8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C8A83-7CF7-260D-4193-FB23A7E219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33F3E7-2DD8-CCBC-2538-EFAF2F73A080}"/>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8" name="Footer Placeholder 7">
            <a:extLst>
              <a:ext uri="{FF2B5EF4-FFF2-40B4-BE49-F238E27FC236}">
                <a16:creationId xmlns:a16="http://schemas.microsoft.com/office/drawing/2014/main" id="{95D05C50-BF9F-B59A-C521-343EA533D0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131D3-076A-3AC2-0B83-38EAB9DE232E}"/>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209043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B6DC-7CE3-042F-F14E-40EB53A573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9CC38-7588-00A8-CD6D-9529CCCDAABD}"/>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4" name="Footer Placeholder 3">
            <a:extLst>
              <a:ext uri="{FF2B5EF4-FFF2-40B4-BE49-F238E27FC236}">
                <a16:creationId xmlns:a16="http://schemas.microsoft.com/office/drawing/2014/main" id="{10C41B21-7821-4DCF-B86B-9AB7A56749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2E11B2-8318-308C-210A-76B5D463048C}"/>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230905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5CE63-B63D-F1A3-9584-671D2CDC4B8D}"/>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3" name="Footer Placeholder 2">
            <a:extLst>
              <a:ext uri="{FF2B5EF4-FFF2-40B4-BE49-F238E27FC236}">
                <a16:creationId xmlns:a16="http://schemas.microsoft.com/office/drawing/2014/main" id="{095CF369-9342-9CDA-9DDA-FA114EC0F1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6D1520-AE3E-0F24-FC47-51E42BC6B0FF}"/>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251997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9BFB-8783-3CAB-C347-CDB4E2793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CBE921-C5AD-335F-387F-11C9B2A26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FACA7F-1B0C-A464-4F92-56DEC63F7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009BA-269F-D94B-68F9-084A701C65EB}"/>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6" name="Footer Placeholder 5">
            <a:extLst>
              <a:ext uri="{FF2B5EF4-FFF2-40B4-BE49-F238E27FC236}">
                <a16:creationId xmlns:a16="http://schemas.microsoft.com/office/drawing/2014/main" id="{E066FA16-B574-9B90-6FC6-25571F6AE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6BF61-EEE7-95F5-6070-B8A0369A465A}"/>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388396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4A4E-7FE5-C250-5E01-E75C2747D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086C4-EDCC-490F-E976-AE628A507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B01F21-B279-D3DE-4E92-D5390810B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536CB-32BB-C792-5948-217FB43E0427}"/>
              </a:ext>
            </a:extLst>
          </p:cNvPr>
          <p:cNvSpPr>
            <a:spLocks noGrp="1"/>
          </p:cNvSpPr>
          <p:nvPr>
            <p:ph type="dt" sz="half" idx="10"/>
          </p:nvPr>
        </p:nvSpPr>
        <p:spPr/>
        <p:txBody>
          <a:bodyPr/>
          <a:lstStyle/>
          <a:p>
            <a:fld id="{1661EC93-182E-4C14-831F-B9CF2D214A3C}" type="datetimeFigureOut">
              <a:rPr lang="en-US" smtClean="0"/>
              <a:t>10/20/2023</a:t>
            </a:fld>
            <a:endParaRPr lang="en-US"/>
          </a:p>
        </p:txBody>
      </p:sp>
      <p:sp>
        <p:nvSpPr>
          <p:cNvPr id="6" name="Footer Placeholder 5">
            <a:extLst>
              <a:ext uri="{FF2B5EF4-FFF2-40B4-BE49-F238E27FC236}">
                <a16:creationId xmlns:a16="http://schemas.microsoft.com/office/drawing/2014/main" id="{89662C31-5B49-96EF-2E5A-C5503CEB3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83488-05EE-DD67-96E1-A40B66146F5D}"/>
              </a:ext>
            </a:extLst>
          </p:cNvPr>
          <p:cNvSpPr>
            <a:spLocks noGrp="1"/>
          </p:cNvSpPr>
          <p:nvPr>
            <p:ph type="sldNum" sz="quarter" idx="12"/>
          </p:nvPr>
        </p:nvSpPr>
        <p:spPr/>
        <p:txBody>
          <a:bodyPr/>
          <a:lstStyle/>
          <a:p>
            <a:fld id="{FCD3D8CB-ED52-41DB-9FE0-F3D2FDAB445C}" type="slidenum">
              <a:rPr lang="en-US" smtClean="0"/>
              <a:t>‹#›</a:t>
            </a:fld>
            <a:endParaRPr lang="en-US"/>
          </a:p>
        </p:txBody>
      </p:sp>
    </p:spTree>
    <p:extLst>
      <p:ext uri="{BB962C8B-B14F-4D97-AF65-F5344CB8AC3E}">
        <p14:creationId xmlns:p14="http://schemas.microsoft.com/office/powerpoint/2010/main" val="179717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
            <a:lum/>
            <a:extLst>
              <a:ext uri="{96DAC541-7B7A-43D3-8B79-37D633B846F1}">
                <asvg:svgBlip xmlns:asvg="http://schemas.microsoft.com/office/drawing/2016/SVG/main" r:embed="rId14"/>
              </a:ext>
            </a:extLst>
          </a:blip>
          <a:srcRect/>
          <a:stretch>
            <a:fillRect l="10000" t="-3000" r="10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8DE90-EC3A-7EE6-80EA-76E4D001A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4EBCB1-9001-710F-38EF-8E65EC084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BDAB9-43FC-0307-909A-057D3E9EA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EC93-182E-4C14-831F-B9CF2D214A3C}" type="datetimeFigureOut">
              <a:rPr lang="en-US" smtClean="0"/>
              <a:t>10/20/2023</a:t>
            </a:fld>
            <a:endParaRPr lang="en-US"/>
          </a:p>
        </p:txBody>
      </p:sp>
      <p:sp>
        <p:nvSpPr>
          <p:cNvPr id="5" name="Footer Placeholder 4">
            <a:extLst>
              <a:ext uri="{FF2B5EF4-FFF2-40B4-BE49-F238E27FC236}">
                <a16:creationId xmlns:a16="http://schemas.microsoft.com/office/drawing/2014/main" id="{0EEF5281-1A88-EB2C-B4C9-AC5B6DCEF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91E6DE-0513-957C-14AF-A0E812602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3D8CB-ED52-41DB-9FE0-F3D2FDAB445C}" type="slidenum">
              <a:rPr lang="en-US" smtClean="0"/>
              <a:t>‹#›</a:t>
            </a:fld>
            <a:endParaRPr lang="en-US"/>
          </a:p>
        </p:txBody>
      </p:sp>
    </p:spTree>
    <p:extLst>
      <p:ext uri="{BB962C8B-B14F-4D97-AF65-F5344CB8AC3E}">
        <p14:creationId xmlns:p14="http://schemas.microsoft.com/office/powerpoint/2010/main" val="84714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7F6EF-1E4F-2CB5-8B48-95A482CC2F10}"/>
              </a:ext>
            </a:extLst>
          </p:cNvPr>
          <p:cNvSpPr>
            <a:spLocks noGrp="1"/>
          </p:cNvSpPr>
          <p:nvPr>
            <p:ph type="ctrTitle"/>
          </p:nvPr>
        </p:nvSpPr>
        <p:spPr>
          <a:xfrm>
            <a:off x="6363061" y="2161195"/>
            <a:ext cx="5699995" cy="1725005"/>
          </a:xfrm>
        </p:spPr>
        <p:txBody>
          <a:bodyPr anchor="t">
            <a:normAutofit/>
          </a:bodyPr>
          <a:lstStyle/>
          <a:p>
            <a:pPr algn="l"/>
            <a:r>
              <a:rPr lang="en-US" sz="4000" b="1" dirty="0">
                <a:solidFill>
                  <a:schemeClr val="tx2"/>
                </a:solidFill>
                <a:latin typeface="Arial" panose="020B0604020202020204" pitchFamily="34" charset="0"/>
                <a:cs typeface="Arial" panose="020B0604020202020204" pitchFamily="34" charset="0"/>
              </a:rPr>
              <a:t>HR Insights at Legacies Group</a:t>
            </a:r>
          </a:p>
        </p:txBody>
      </p:sp>
      <p:sp>
        <p:nvSpPr>
          <p:cNvPr id="3" name="Subtitle 2">
            <a:extLst>
              <a:ext uri="{FF2B5EF4-FFF2-40B4-BE49-F238E27FC236}">
                <a16:creationId xmlns:a16="http://schemas.microsoft.com/office/drawing/2014/main" id="{D36FDC07-8E97-94E2-A855-CA03951E01AE}"/>
              </a:ext>
            </a:extLst>
          </p:cNvPr>
          <p:cNvSpPr>
            <a:spLocks noGrp="1"/>
          </p:cNvSpPr>
          <p:nvPr>
            <p:ph type="subTitle" idx="1"/>
          </p:nvPr>
        </p:nvSpPr>
        <p:spPr>
          <a:xfrm>
            <a:off x="8060788" y="5308522"/>
            <a:ext cx="3790742" cy="1297115"/>
          </a:xfrm>
        </p:spPr>
        <p:txBody>
          <a:bodyPr anchor="b">
            <a:normAutofit/>
          </a:bodyPr>
          <a:lstStyle/>
          <a:p>
            <a:pPr algn="l"/>
            <a:r>
              <a:rPr lang="en-US" sz="2000" dirty="0">
                <a:solidFill>
                  <a:schemeClr val="tx2"/>
                </a:solidFill>
              </a:rPr>
              <a:t>By: Adetutu Adejuyigbe</a:t>
            </a:r>
          </a:p>
          <a:p>
            <a:pPr algn="l"/>
            <a:r>
              <a:rPr lang="en-US" sz="2000" dirty="0">
                <a:solidFill>
                  <a:schemeClr val="tx2"/>
                </a:solidFill>
              </a:rPr>
              <a:t>Data Analyst</a:t>
            </a:r>
          </a:p>
          <a:p>
            <a:pPr algn="l"/>
            <a:endParaRPr lang="en-US" sz="2000" dirty="0">
              <a:solidFill>
                <a:schemeClr val="tx2"/>
              </a:solidFill>
            </a:endParaRPr>
          </a:p>
        </p:txBody>
      </p:sp>
      <p:pic>
        <p:nvPicPr>
          <p:cNvPr id="7" name="Graphic 6" descr="Users">
            <a:extLst>
              <a:ext uri="{FF2B5EF4-FFF2-40B4-BE49-F238E27FC236}">
                <a16:creationId xmlns:a16="http://schemas.microsoft.com/office/drawing/2014/main" id="{1A9C76E7-9C44-8BF9-7B3E-A45F4EE35A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0405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4931-58DC-6A11-A61B-8472392C8D84}"/>
              </a:ext>
            </a:extLst>
          </p:cNvPr>
          <p:cNvSpPr>
            <a:spLocks noGrp="1"/>
          </p:cNvSpPr>
          <p:nvPr>
            <p:ph type="title"/>
          </p:nvPr>
        </p:nvSpPr>
        <p:spPr>
          <a:xfrm>
            <a:off x="838200" y="272955"/>
            <a:ext cx="10515600" cy="941697"/>
          </a:xfrm>
        </p:spPr>
        <p:txBody>
          <a:bodyPr>
            <a:normAutofit/>
          </a:bodyPr>
          <a:lstStyle/>
          <a:p>
            <a:r>
              <a:rPr lang="en-US" sz="3200" b="1" dirty="0">
                <a:solidFill>
                  <a:srgbClr val="001B50"/>
                </a:solidFill>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7837A0C7-1CAC-17D3-5D33-216D519497E9}"/>
              </a:ext>
            </a:extLst>
          </p:cNvPr>
          <p:cNvSpPr>
            <a:spLocks noGrp="1"/>
          </p:cNvSpPr>
          <p:nvPr>
            <p:ph idx="1"/>
          </p:nvPr>
        </p:nvSpPr>
        <p:spPr>
          <a:xfrm>
            <a:off x="838200" y="1214652"/>
            <a:ext cx="10515600" cy="4640238"/>
          </a:xfrm>
        </p:spPr>
        <p:txBody>
          <a:bodyPr/>
          <a:lstStyle/>
          <a:p>
            <a:pPr>
              <a:lnSpc>
                <a:spcPct val="150000"/>
              </a:lnSpc>
            </a:pPr>
            <a:r>
              <a:rPr lang="en-US" sz="1800" dirty="0">
                <a:latin typeface="Arial" panose="020B0604020202020204" pitchFamily="34" charset="0"/>
                <a:cs typeface="Arial" panose="020B0604020202020204" pitchFamily="34" charset="0"/>
              </a:rPr>
              <a:t>Utilize data-driven performance metrics to identify areas where employee training and development are most needed.</a:t>
            </a:r>
          </a:p>
          <a:p>
            <a:pPr>
              <a:lnSpc>
                <a:spcPct val="150000"/>
              </a:lnSpc>
            </a:pPr>
            <a:r>
              <a:rPr lang="en-US" sz="1800" dirty="0">
                <a:latin typeface="Arial" panose="020B0604020202020204" pitchFamily="34" charset="0"/>
                <a:cs typeface="Arial" panose="020B0604020202020204" pitchFamily="34" charset="0"/>
              </a:rPr>
              <a:t>Evaluate the return on investment for different recruitment sources to optimize budget allocation.</a:t>
            </a:r>
          </a:p>
          <a:p>
            <a:pPr>
              <a:lnSpc>
                <a:spcPct val="150000"/>
              </a:lnSpc>
            </a:pPr>
            <a:r>
              <a:rPr lang="en-US" sz="1800" dirty="0">
                <a:latin typeface="Arial" panose="020B0604020202020204" pitchFamily="34" charset="0"/>
                <a:cs typeface="Arial" panose="020B0604020202020204" pitchFamily="34" charset="0"/>
              </a:rPr>
              <a:t>Understand the factors that contribute to the success of employees in key roles and use this data for talent development programs.</a:t>
            </a:r>
          </a:p>
          <a:p>
            <a:pPr>
              <a:lnSpc>
                <a:spcPct val="150000"/>
              </a:lnSpc>
            </a:pPr>
            <a:r>
              <a:rPr lang="en-US" sz="1800" dirty="0">
                <a:latin typeface="Arial" panose="020B0604020202020204" pitchFamily="34" charset="0"/>
                <a:cs typeface="Arial" panose="020B0604020202020204" pitchFamily="34" charset="0"/>
              </a:rPr>
              <a:t>Conduct in-depth exit interviews to gather more comprehensive data on employee departures and improve retention strategies.</a:t>
            </a:r>
          </a:p>
          <a:p>
            <a:pPr>
              <a:lnSpc>
                <a:spcPct val="150000"/>
              </a:lnSpc>
            </a:pPr>
            <a:r>
              <a:rPr lang="en-US" sz="1800" dirty="0">
                <a:latin typeface="Arial" panose="020B0604020202020204" pitchFamily="34" charset="0"/>
                <a:cs typeface="Arial" panose="020B0604020202020204" pitchFamily="34" charset="0"/>
              </a:rPr>
              <a:t>Implement diversity and inclusion programs to ensure equal opportunities and representation across all demographic groups</a:t>
            </a:r>
          </a:p>
          <a:p>
            <a:endParaRPr lang="en-US" dirty="0"/>
          </a:p>
        </p:txBody>
      </p:sp>
    </p:spTree>
    <p:extLst>
      <p:ext uri="{BB962C8B-B14F-4D97-AF65-F5344CB8AC3E}">
        <p14:creationId xmlns:p14="http://schemas.microsoft.com/office/powerpoint/2010/main" val="370201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725B83-8D84-2F49-F553-7A9AD26CB2A6}"/>
              </a:ext>
            </a:extLst>
          </p:cNvPr>
          <p:cNvSpPr>
            <a:spLocks noGrp="1"/>
          </p:cNvSpPr>
          <p:nvPr>
            <p:ph type="title"/>
          </p:nvPr>
        </p:nvSpPr>
        <p:spPr>
          <a:xfrm>
            <a:off x="838200" y="2197290"/>
            <a:ext cx="9943531" cy="2361062"/>
          </a:xfrm>
        </p:spPr>
        <p:txBody>
          <a:bodyPr>
            <a:normAutofit/>
          </a:bodyPr>
          <a:lstStyle/>
          <a:p>
            <a:pPr algn="ctr"/>
            <a:r>
              <a:rPr lang="en-US" sz="6000" b="1" dirty="0">
                <a:solidFill>
                  <a:srgbClr val="001B5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50200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E6D3-6486-1FE5-E38C-551C2973539A}"/>
              </a:ext>
            </a:extLst>
          </p:cNvPr>
          <p:cNvSpPr>
            <a:spLocks noGrp="1"/>
          </p:cNvSpPr>
          <p:nvPr>
            <p:ph type="title"/>
          </p:nvPr>
        </p:nvSpPr>
        <p:spPr>
          <a:xfrm>
            <a:off x="838200" y="300252"/>
            <a:ext cx="10515600" cy="777922"/>
          </a:xfrm>
        </p:spPr>
        <p:txBody>
          <a:bodyPr>
            <a:normAutofit/>
          </a:bodyPr>
          <a:lstStyle/>
          <a:p>
            <a:r>
              <a:rPr lang="en-US" sz="3200" b="1" dirty="0">
                <a:solidFill>
                  <a:srgbClr val="001B50"/>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EEE41802-0C6C-BBC6-422A-6B05E586B393}"/>
              </a:ext>
            </a:extLst>
          </p:cNvPr>
          <p:cNvSpPr>
            <a:spLocks noGrp="1"/>
          </p:cNvSpPr>
          <p:nvPr>
            <p:ph idx="1"/>
          </p:nvPr>
        </p:nvSpPr>
        <p:spPr>
          <a:xfrm>
            <a:off x="838200" y="1078174"/>
            <a:ext cx="10515600" cy="5098789"/>
          </a:xfrm>
          <a:noFill/>
        </p:spPr>
        <p:txBody>
          <a:bodyPr>
            <a:normAutofit/>
          </a:bodyPr>
          <a:lstStyle/>
          <a:p>
            <a:pPr marL="0" indent="0">
              <a:lnSpc>
                <a:spcPct val="150000"/>
              </a:lnSpc>
              <a:buNone/>
            </a:pPr>
            <a:r>
              <a:rPr lang="en-US" sz="1800" dirty="0">
                <a:latin typeface="Arial" panose="020B0604020202020204" pitchFamily="34" charset="0"/>
                <a:cs typeface="Arial" panose="020B0604020202020204" pitchFamily="34" charset="0"/>
              </a:rPr>
              <a:t>Legacies Group, a prominent American media company is marked for the successful acquisition of numerous radio brands. The purpose of this report is to meticulously analyze data sourced from the HR department. Our objective is to provide valuable insights into the intricacies of the company's workforce, shedding light on the comprehensive array of activities that transpire within our esteemed organization.</a:t>
            </a:r>
          </a:p>
        </p:txBody>
      </p:sp>
    </p:spTree>
    <p:extLst>
      <p:ext uri="{BB962C8B-B14F-4D97-AF65-F5344CB8AC3E}">
        <p14:creationId xmlns:p14="http://schemas.microsoft.com/office/powerpoint/2010/main" val="206591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4556E934-9BFB-630B-804D-8A4A8B1C683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42535" y="142439"/>
            <a:ext cx="10466363" cy="6573121"/>
          </a:xfrm>
        </p:spPr>
      </p:pic>
    </p:spTree>
    <p:extLst>
      <p:ext uri="{BB962C8B-B14F-4D97-AF65-F5344CB8AC3E}">
        <p14:creationId xmlns:p14="http://schemas.microsoft.com/office/powerpoint/2010/main" val="334073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1D84-D7E3-0EC2-0632-2923C54E0B7C}"/>
              </a:ext>
            </a:extLst>
          </p:cNvPr>
          <p:cNvSpPr>
            <a:spLocks noGrp="1"/>
          </p:cNvSpPr>
          <p:nvPr>
            <p:ph type="title"/>
          </p:nvPr>
        </p:nvSpPr>
        <p:spPr>
          <a:xfrm>
            <a:off x="838200" y="365126"/>
            <a:ext cx="10515600" cy="822230"/>
          </a:xfrm>
        </p:spPr>
        <p:txBody>
          <a:bodyPr>
            <a:normAutofit fontScale="90000"/>
          </a:bodyPr>
          <a:lstStyle/>
          <a:p>
            <a:r>
              <a:rPr lang="en-US" sz="3200" b="1" dirty="0">
                <a:solidFill>
                  <a:srgbClr val="001B50"/>
                </a:solidFill>
                <a:latin typeface="Arial" panose="020B0604020202020204" pitchFamily="34" charset="0"/>
                <a:cs typeface="Arial" panose="020B0604020202020204" pitchFamily="34" charset="0"/>
              </a:rPr>
              <a:t>An Overview of Employee Dynamics at Legacies Group</a:t>
            </a:r>
          </a:p>
        </p:txBody>
      </p:sp>
      <p:sp>
        <p:nvSpPr>
          <p:cNvPr id="3" name="Content Placeholder 2">
            <a:extLst>
              <a:ext uri="{FF2B5EF4-FFF2-40B4-BE49-F238E27FC236}">
                <a16:creationId xmlns:a16="http://schemas.microsoft.com/office/drawing/2014/main" id="{EFD1A854-0FF5-EE56-FA06-76F6A9E83E3D}"/>
              </a:ext>
            </a:extLst>
          </p:cNvPr>
          <p:cNvSpPr>
            <a:spLocks noGrp="1"/>
          </p:cNvSpPr>
          <p:nvPr>
            <p:ph idx="1"/>
          </p:nvPr>
        </p:nvSpPr>
        <p:spPr>
          <a:xfrm>
            <a:off x="838200" y="1091822"/>
            <a:ext cx="10515600" cy="4612942"/>
          </a:xfrm>
        </p:spPr>
        <p:txBody>
          <a:bodyPr>
            <a:normAutofit/>
          </a:bodyPr>
          <a:lstStyle/>
          <a:p>
            <a:pPr marL="0" indent="0">
              <a:lnSpc>
                <a:spcPct val="150000"/>
              </a:lnSpc>
              <a:buNone/>
            </a:pPr>
            <a:r>
              <a:rPr lang="en-US" sz="1800" dirty="0">
                <a:latin typeface="Arial" panose="020B0604020202020204" pitchFamily="34" charset="0"/>
                <a:cs typeface="Arial" panose="020B0604020202020204" pitchFamily="34" charset="0"/>
              </a:rPr>
              <a:t>Legacies Group, an American company, has a workforce of 311 employees, including 21 skilled managers. This dedicated team is organized into five distinct departments, with a total of 31 unique positions. Committed to diversity, Legacies Group embodies the American spirit, representing six different races within its organizational structure.</a:t>
            </a:r>
          </a:p>
          <a:p>
            <a:pPr marL="0" indent="0">
              <a:lnSpc>
                <a:spcPct val="150000"/>
              </a:lnSpc>
              <a:buNone/>
            </a:pPr>
            <a:r>
              <a:rPr lang="en-US" sz="1800" dirty="0">
                <a:latin typeface="Arial" panose="020B0604020202020204" pitchFamily="34" charset="0"/>
                <a:cs typeface="Arial" panose="020B0604020202020204" pitchFamily="34" charset="0"/>
              </a:rPr>
              <a:t>Over the course of this overview, we will delve into further details and categorizations of the employees' status at Legacies Group across various criteria.</a:t>
            </a:r>
          </a:p>
        </p:txBody>
      </p:sp>
    </p:spTree>
    <p:extLst>
      <p:ext uri="{BB962C8B-B14F-4D97-AF65-F5344CB8AC3E}">
        <p14:creationId xmlns:p14="http://schemas.microsoft.com/office/powerpoint/2010/main" val="300090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C49B-A8E3-31B1-20C6-2B9936F34DE9}"/>
              </a:ext>
            </a:extLst>
          </p:cNvPr>
          <p:cNvSpPr>
            <a:spLocks noGrp="1"/>
          </p:cNvSpPr>
          <p:nvPr>
            <p:ph type="title"/>
          </p:nvPr>
        </p:nvSpPr>
        <p:spPr>
          <a:xfrm>
            <a:off x="838200" y="286603"/>
            <a:ext cx="10515600" cy="846161"/>
          </a:xfrm>
        </p:spPr>
        <p:txBody>
          <a:bodyPr>
            <a:noAutofit/>
          </a:bodyPr>
          <a:lstStyle/>
          <a:p>
            <a:br>
              <a:rPr lang="en-US" sz="3500" b="1" dirty="0">
                <a:solidFill>
                  <a:srgbClr val="002060"/>
                </a:solidFill>
                <a:latin typeface="Arial" panose="020B0604020202020204" pitchFamily="34" charset="0"/>
                <a:cs typeface="Arial" panose="020B0604020202020204" pitchFamily="34" charset="0"/>
              </a:rPr>
            </a:br>
            <a:r>
              <a:rPr lang="en-US" sz="3200" b="1" dirty="0">
                <a:solidFill>
                  <a:srgbClr val="001B50"/>
                </a:solidFill>
                <a:latin typeface="Arial" panose="020B0604020202020204" pitchFamily="34" charset="0"/>
                <a:cs typeface="Arial" panose="020B0604020202020204" pitchFamily="34" charset="0"/>
              </a:rPr>
              <a:t>Demographic Profile of Employees</a:t>
            </a:r>
            <a:br>
              <a:rPr lang="en-US" sz="3500" b="1" dirty="0">
                <a:solidFill>
                  <a:srgbClr val="002060"/>
                </a:solidFill>
                <a:latin typeface="Arial" panose="020B0604020202020204" pitchFamily="34" charset="0"/>
                <a:cs typeface="Arial" panose="020B0604020202020204" pitchFamily="34" charset="0"/>
              </a:rPr>
            </a:br>
            <a:endParaRPr lang="en-US" sz="3500"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85985DF-DAF5-E853-1F2E-19A1EF63F34F}"/>
              </a:ext>
            </a:extLst>
          </p:cNvPr>
          <p:cNvSpPr>
            <a:spLocks noGrp="1"/>
          </p:cNvSpPr>
          <p:nvPr>
            <p:ph idx="1"/>
          </p:nvPr>
        </p:nvSpPr>
        <p:spPr>
          <a:xfrm>
            <a:off x="838200" y="1037230"/>
            <a:ext cx="10515600" cy="5139733"/>
          </a:xfrm>
        </p:spPr>
        <p:txBody>
          <a:bodyPr>
            <a:noAutofit/>
          </a:bodyPr>
          <a:lstStyle/>
          <a:p>
            <a:pPr>
              <a:lnSpc>
                <a:spcPct val="150000"/>
              </a:lnSpc>
            </a:pPr>
            <a:r>
              <a:rPr lang="en-US" sz="1800" dirty="0">
                <a:latin typeface="Arial" panose="020B0604020202020204" pitchFamily="34" charset="0"/>
                <a:cs typeface="Arial" panose="020B0604020202020204" pitchFamily="34" charset="0"/>
              </a:rPr>
              <a:t>Female employees comprise the majority, accounting for approximately 57% of the workforce, while male employees make up the remaining 43%.</a:t>
            </a:r>
          </a:p>
          <a:p>
            <a:pPr>
              <a:lnSpc>
                <a:spcPct val="150000"/>
              </a:lnSpc>
            </a:pPr>
            <a:r>
              <a:rPr lang="en-US" sz="1800" dirty="0">
                <a:latin typeface="Arial" panose="020B0604020202020204" pitchFamily="34" charset="0"/>
                <a:cs typeface="Arial" panose="020B0604020202020204" pitchFamily="34" charset="0"/>
              </a:rPr>
              <a:t>Single employees are the most common marital status, with a total of 137 individuals, whereas widowed employees are the least common, with only 8.</a:t>
            </a:r>
          </a:p>
          <a:p>
            <a:pPr>
              <a:lnSpc>
                <a:spcPct val="150000"/>
              </a:lnSpc>
            </a:pPr>
            <a:r>
              <a:rPr lang="en-US" sz="1800" dirty="0">
                <a:latin typeface="Arial" panose="020B0604020202020204" pitchFamily="34" charset="0"/>
                <a:cs typeface="Arial" panose="020B0604020202020204" pitchFamily="34" charset="0"/>
              </a:rPr>
              <a:t>The age group with the highest number of employees falls within the 40-49 years range, totaling 120 individuals, while employees above 60 years are the least represented, with a total of 17.</a:t>
            </a:r>
          </a:p>
          <a:p>
            <a:pPr>
              <a:lnSpc>
                <a:spcPct val="150000"/>
              </a:lnSpc>
            </a:pPr>
            <a:r>
              <a:rPr lang="en-US" sz="1800" dirty="0">
                <a:latin typeface="Arial" panose="020B0604020202020204" pitchFamily="34" charset="0"/>
                <a:cs typeface="Arial" panose="020B0604020202020204" pitchFamily="34" charset="0"/>
              </a:rPr>
              <a:t>Most employees belong to the "White" racial category, with 187 individuals, followed by "Black American" with 80 employees. The "Hispanic" category has the fewest employees, with just 1 individual.</a:t>
            </a:r>
          </a:p>
          <a:p>
            <a:pPr>
              <a:lnSpc>
                <a:spcPct val="150000"/>
              </a:lnSpc>
            </a:pPr>
            <a:r>
              <a:rPr lang="en-US" sz="1800" dirty="0">
                <a:latin typeface="Arial" panose="020B0604020202020204" pitchFamily="34" charset="0"/>
                <a:cs typeface="Arial" panose="020B0604020202020204" pitchFamily="34" charset="0"/>
              </a:rPr>
              <a:t>Most employees are U.S. citizens, totaling 295, while non-citizens are the least represented, with only 4 individuals.</a:t>
            </a:r>
          </a:p>
        </p:txBody>
      </p:sp>
    </p:spTree>
    <p:extLst>
      <p:ext uri="{BB962C8B-B14F-4D97-AF65-F5344CB8AC3E}">
        <p14:creationId xmlns:p14="http://schemas.microsoft.com/office/powerpoint/2010/main" val="125489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C41B-0A41-8F10-AB35-5C0521C6DCB5}"/>
              </a:ext>
            </a:extLst>
          </p:cNvPr>
          <p:cNvSpPr>
            <a:spLocks noGrp="1"/>
          </p:cNvSpPr>
          <p:nvPr>
            <p:ph type="title"/>
          </p:nvPr>
        </p:nvSpPr>
        <p:spPr>
          <a:xfrm>
            <a:off x="395785" y="365126"/>
            <a:ext cx="11232108" cy="972356"/>
          </a:xfrm>
        </p:spPr>
        <p:txBody>
          <a:bodyPr>
            <a:noAutofit/>
          </a:bodyPr>
          <a:lstStyle/>
          <a:p>
            <a:r>
              <a:rPr lang="en-US" sz="3200" b="1" dirty="0">
                <a:solidFill>
                  <a:srgbClr val="001B50"/>
                </a:solidFill>
                <a:latin typeface="Arial" panose="020B0604020202020204" pitchFamily="34" charset="0"/>
                <a:cs typeface="Arial" panose="020B0604020202020204" pitchFamily="34" charset="0"/>
              </a:rPr>
              <a:t>Employee Recruitment Sources and Service Length Patterns</a:t>
            </a:r>
          </a:p>
        </p:txBody>
      </p:sp>
      <p:sp>
        <p:nvSpPr>
          <p:cNvPr id="3" name="Content Placeholder 2">
            <a:extLst>
              <a:ext uri="{FF2B5EF4-FFF2-40B4-BE49-F238E27FC236}">
                <a16:creationId xmlns:a16="http://schemas.microsoft.com/office/drawing/2014/main" id="{8D2DF1EC-062D-4100-6B43-C285B4221AD3}"/>
              </a:ext>
            </a:extLst>
          </p:cNvPr>
          <p:cNvSpPr>
            <a:spLocks noGrp="1"/>
          </p:cNvSpPr>
          <p:nvPr>
            <p:ph idx="1"/>
          </p:nvPr>
        </p:nvSpPr>
        <p:spPr>
          <a:xfrm>
            <a:off x="395785" y="1337482"/>
            <a:ext cx="10958015" cy="4839481"/>
          </a:xfrm>
        </p:spPr>
        <p:txBody>
          <a:bodyPr>
            <a:normAutofit/>
          </a:bodyPr>
          <a:lstStyle/>
          <a:p>
            <a:pPr>
              <a:lnSpc>
                <a:spcPct val="150000"/>
              </a:lnSpc>
            </a:pPr>
            <a:r>
              <a:rPr lang="en-US" sz="1800" b="1" dirty="0">
                <a:latin typeface="Arial" panose="020B0604020202020204" pitchFamily="34" charset="0"/>
                <a:cs typeface="Arial" panose="020B0604020202020204" pitchFamily="34" charset="0"/>
              </a:rPr>
              <a:t>Referral Sources: </a:t>
            </a:r>
            <a:r>
              <a:rPr lang="en-US" sz="1800" dirty="0">
                <a:latin typeface="Arial" panose="020B0604020202020204" pitchFamily="34" charset="0"/>
                <a:cs typeface="Arial" panose="020B0604020202020204" pitchFamily="34" charset="0"/>
              </a:rPr>
              <a:t>The most prominent source for employee referrals is Indeed, which contributed 87 employees. LinkedIn follows closely behind with a total of 76 employee referrals. In contrast, the one-line web application had the lowest impact, with only one employee referred through this source.</a:t>
            </a:r>
          </a:p>
          <a:p>
            <a:pPr marL="0" indent="0">
              <a:lnSpc>
                <a:spcPct val="150000"/>
              </a:lnSpc>
              <a:buNone/>
            </a:pPr>
            <a:endParaRPr lang="en-US" sz="1800"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Service Length: </a:t>
            </a:r>
            <a:r>
              <a:rPr lang="en-US" sz="1800" dirty="0">
                <a:latin typeface="Arial" panose="020B0604020202020204" pitchFamily="34" charset="0"/>
                <a:cs typeface="Arial" panose="020B0604020202020204" pitchFamily="34" charset="0"/>
              </a:rPr>
              <a:t>The highest number of employees falls within the 6-10 years of service range, totaling 155 individuals. In contrast, service lengths exceeding 15 years are the least common, with only two employees having such extensive tenure.</a:t>
            </a: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331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0D10-81A7-C6B8-D18B-E23052D50884}"/>
              </a:ext>
            </a:extLst>
          </p:cNvPr>
          <p:cNvSpPr>
            <a:spLocks noGrp="1"/>
          </p:cNvSpPr>
          <p:nvPr>
            <p:ph type="title"/>
          </p:nvPr>
        </p:nvSpPr>
        <p:spPr>
          <a:xfrm>
            <a:off x="709684" y="259308"/>
            <a:ext cx="10413241" cy="818865"/>
          </a:xfrm>
        </p:spPr>
        <p:txBody>
          <a:bodyPr>
            <a:normAutofit/>
          </a:bodyPr>
          <a:lstStyle/>
          <a:p>
            <a:r>
              <a:rPr lang="en-US" sz="3200" b="1" dirty="0">
                <a:solidFill>
                  <a:srgbClr val="001B50"/>
                </a:solidFill>
                <a:latin typeface="Arial" panose="020B0604020202020204" pitchFamily="34" charset="0"/>
                <a:cs typeface="Arial" panose="020B0604020202020204" pitchFamily="34" charset="0"/>
              </a:rPr>
              <a:t>Departmental Composition and Employee Roles </a:t>
            </a:r>
          </a:p>
        </p:txBody>
      </p:sp>
      <p:sp>
        <p:nvSpPr>
          <p:cNvPr id="3" name="Content Placeholder 2">
            <a:extLst>
              <a:ext uri="{FF2B5EF4-FFF2-40B4-BE49-F238E27FC236}">
                <a16:creationId xmlns:a16="http://schemas.microsoft.com/office/drawing/2014/main" id="{97962A36-06D7-48C7-982C-8FB5142A1F38}"/>
              </a:ext>
            </a:extLst>
          </p:cNvPr>
          <p:cNvSpPr>
            <a:spLocks noGrp="1"/>
          </p:cNvSpPr>
          <p:nvPr>
            <p:ph idx="1"/>
          </p:nvPr>
        </p:nvSpPr>
        <p:spPr>
          <a:xfrm>
            <a:off x="709684" y="1078172"/>
            <a:ext cx="10644116" cy="5098791"/>
          </a:xfrm>
        </p:spPr>
        <p:txBody>
          <a:bodyPr>
            <a:normAutofit/>
          </a:bodyPr>
          <a:lstStyle/>
          <a:p>
            <a:pPr>
              <a:lnSpc>
                <a:spcPct val="160000"/>
              </a:lnSpc>
            </a:pPr>
            <a:r>
              <a:rPr lang="en-US" sz="1800" dirty="0">
                <a:latin typeface="Arial" panose="020B0604020202020204" pitchFamily="34" charset="0"/>
                <a:cs typeface="Arial" panose="020B0604020202020204" pitchFamily="34" charset="0"/>
              </a:rPr>
              <a:t>The Production department is the largest, with a total of 209 employees. Among them, 129 are still employed, 75 resigned voluntarily, and 8 were terminated.</a:t>
            </a:r>
          </a:p>
          <a:p>
            <a:pPr>
              <a:lnSpc>
                <a:spcPct val="160000"/>
              </a:lnSpc>
            </a:pPr>
            <a:r>
              <a:rPr lang="en-US" sz="1800" dirty="0">
                <a:latin typeface="Arial" panose="020B0604020202020204" pitchFamily="34" charset="0"/>
                <a:cs typeface="Arial" panose="020B0604020202020204" pitchFamily="34" charset="0"/>
              </a:rPr>
              <a:t>The IT department is the second-largest with 50 employees. Of these, 40 are still employed, 6 resigned voluntarily, and 4 were terminated.</a:t>
            </a:r>
          </a:p>
          <a:p>
            <a:pPr>
              <a:lnSpc>
                <a:spcPct val="160000"/>
              </a:lnSpc>
            </a:pPr>
            <a:r>
              <a:rPr lang="en-US" sz="1800" dirty="0">
                <a:latin typeface="Arial" panose="020B0604020202020204" pitchFamily="34" charset="0"/>
                <a:cs typeface="Arial" panose="020B0604020202020204" pitchFamily="34" charset="0"/>
              </a:rPr>
              <a:t>The top three employee roles are Production Technician I with 137 employees, Production Technician II with 57 employees, and Area Sales Manager with 27 employees.</a:t>
            </a:r>
          </a:p>
          <a:p>
            <a:pPr>
              <a:lnSpc>
                <a:spcPct val="160000"/>
              </a:lnSpc>
            </a:pPr>
            <a:r>
              <a:rPr lang="en-US" sz="1800" dirty="0">
                <a:latin typeface="Arial" panose="020B0604020202020204" pitchFamily="34" charset="0"/>
                <a:cs typeface="Arial" panose="020B0604020202020204" pitchFamily="34" charset="0"/>
              </a:rPr>
              <a:t>Notably, the Production department comprises the majority, representing 62% of the total employee base.</a:t>
            </a:r>
            <a:endParaRPr lang="en-US" dirty="0"/>
          </a:p>
        </p:txBody>
      </p:sp>
    </p:spTree>
    <p:extLst>
      <p:ext uri="{BB962C8B-B14F-4D97-AF65-F5344CB8AC3E}">
        <p14:creationId xmlns:p14="http://schemas.microsoft.com/office/powerpoint/2010/main" val="80554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58F9-39A0-8833-CDFF-B0912210AA4D}"/>
              </a:ext>
            </a:extLst>
          </p:cNvPr>
          <p:cNvSpPr>
            <a:spLocks noGrp="1"/>
          </p:cNvSpPr>
          <p:nvPr>
            <p:ph type="title"/>
          </p:nvPr>
        </p:nvSpPr>
        <p:spPr>
          <a:xfrm>
            <a:off x="838200" y="245661"/>
            <a:ext cx="10515600" cy="928046"/>
          </a:xfrm>
        </p:spPr>
        <p:txBody>
          <a:bodyPr>
            <a:normAutofit/>
          </a:bodyPr>
          <a:lstStyle/>
          <a:p>
            <a:r>
              <a:rPr lang="en-US" sz="3200" b="1" dirty="0">
                <a:solidFill>
                  <a:srgbClr val="001B50"/>
                </a:solidFill>
                <a:latin typeface="Arial" panose="020B0604020202020204" pitchFamily="34" charset="0"/>
                <a:cs typeface="Arial" panose="020B0604020202020204" pitchFamily="34" charset="0"/>
              </a:rPr>
              <a:t>Employee Performance and Satisfaction Analysis </a:t>
            </a:r>
          </a:p>
        </p:txBody>
      </p:sp>
      <p:sp>
        <p:nvSpPr>
          <p:cNvPr id="3" name="Content Placeholder 2">
            <a:extLst>
              <a:ext uri="{FF2B5EF4-FFF2-40B4-BE49-F238E27FC236}">
                <a16:creationId xmlns:a16="http://schemas.microsoft.com/office/drawing/2014/main" id="{2336856E-E964-F49E-282C-EA1E6D7AFA66}"/>
              </a:ext>
            </a:extLst>
          </p:cNvPr>
          <p:cNvSpPr>
            <a:spLocks noGrp="1"/>
          </p:cNvSpPr>
          <p:nvPr>
            <p:ph idx="1"/>
          </p:nvPr>
        </p:nvSpPr>
        <p:spPr>
          <a:xfrm>
            <a:off x="838200" y="1064525"/>
            <a:ext cx="10515600" cy="5112439"/>
          </a:xfrm>
        </p:spPr>
        <p:txBody>
          <a:bodyPr>
            <a:normAutofit/>
          </a:bodyPr>
          <a:lstStyle/>
          <a:p>
            <a:pPr>
              <a:lnSpc>
                <a:spcPct val="150000"/>
              </a:lnSpc>
            </a:pPr>
            <a:r>
              <a:rPr lang="en-US" sz="1800" dirty="0">
                <a:latin typeface="Arial" panose="020B0604020202020204" pitchFamily="34" charset="0"/>
                <a:cs typeface="Arial" panose="020B0604020202020204" pitchFamily="34" charset="0"/>
              </a:rPr>
              <a:t>Among the different performance categories, the "Fully Meet" category had the highest number of employees, with a total of 243 employees meeting this criterion. </a:t>
            </a:r>
          </a:p>
          <a:p>
            <a:pPr>
              <a:lnSpc>
                <a:spcPct val="150000"/>
              </a:lnSpc>
            </a:pPr>
            <a:r>
              <a:rPr lang="en-US" sz="1800" dirty="0">
                <a:latin typeface="Arial" panose="020B0604020202020204" pitchFamily="34" charset="0"/>
                <a:cs typeface="Arial" panose="020B0604020202020204" pitchFamily="34" charset="0"/>
              </a:rPr>
              <a:t>In the employee satisfaction ratings, "Rate 3" had the highest number of employees, with 103 employees scoring within this category. Following closely behind, "Rate 5" had the second-highest number of employees, with 98 employees falling within this category.</a:t>
            </a:r>
          </a:p>
        </p:txBody>
      </p:sp>
    </p:spTree>
    <p:extLst>
      <p:ext uri="{BB962C8B-B14F-4D97-AF65-F5344CB8AC3E}">
        <p14:creationId xmlns:p14="http://schemas.microsoft.com/office/powerpoint/2010/main" val="253511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3E7B-5909-9191-88D1-D88891A4B10C}"/>
              </a:ext>
            </a:extLst>
          </p:cNvPr>
          <p:cNvSpPr>
            <a:spLocks noGrp="1"/>
          </p:cNvSpPr>
          <p:nvPr>
            <p:ph type="title"/>
          </p:nvPr>
        </p:nvSpPr>
        <p:spPr>
          <a:xfrm>
            <a:off x="838200" y="218364"/>
            <a:ext cx="10515600" cy="818866"/>
          </a:xfrm>
        </p:spPr>
        <p:txBody>
          <a:bodyPr>
            <a:normAutofit/>
          </a:bodyPr>
          <a:lstStyle/>
          <a:p>
            <a:r>
              <a:rPr lang="en-US" sz="3200" b="1" dirty="0">
                <a:solidFill>
                  <a:srgbClr val="002060"/>
                </a:solidFill>
                <a:latin typeface="Arial" panose="020B0604020202020204" pitchFamily="34" charset="0"/>
                <a:cs typeface="Arial" panose="020B0604020202020204" pitchFamily="34" charset="0"/>
              </a:rPr>
              <a:t>Employee Turnover Analysis</a:t>
            </a:r>
          </a:p>
        </p:txBody>
      </p:sp>
      <p:sp>
        <p:nvSpPr>
          <p:cNvPr id="3" name="Content Placeholder 2">
            <a:extLst>
              <a:ext uri="{FF2B5EF4-FFF2-40B4-BE49-F238E27FC236}">
                <a16:creationId xmlns:a16="http://schemas.microsoft.com/office/drawing/2014/main" id="{635416D5-EFA6-2EA2-9FCE-EDC84176FE4B}"/>
              </a:ext>
            </a:extLst>
          </p:cNvPr>
          <p:cNvSpPr>
            <a:spLocks noGrp="1"/>
          </p:cNvSpPr>
          <p:nvPr>
            <p:ph idx="1"/>
          </p:nvPr>
        </p:nvSpPr>
        <p:spPr>
          <a:xfrm>
            <a:off x="711591" y="1037230"/>
            <a:ext cx="10515600" cy="5139733"/>
          </a:xfrm>
        </p:spPr>
        <p:txBody>
          <a:bodyPr>
            <a:normAutofit/>
          </a:bodyPr>
          <a:lstStyle/>
          <a:p>
            <a:pPr>
              <a:lnSpc>
                <a:spcPct val="150000"/>
              </a:lnSpc>
            </a:pPr>
            <a:r>
              <a:rPr lang="en-US" sz="1800" dirty="0">
                <a:latin typeface="Arial" panose="020B0604020202020204" pitchFamily="34" charset="0"/>
                <a:cs typeface="Arial" panose="020B0604020202020204" pitchFamily="34" charset="0"/>
              </a:rPr>
              <a:t>Currently, 207 employees continue to work at Legacies Group, while 104 employees have left the organization. Among the departures, 88 were voluntary resignations, and 16 were involuntary departures.</a:t>
            </a:r>
          </a:p>
          <a:p>
            <a:pPr>
              <a:lnSpc>
                <a:spcPct val="150000"/>
              </a:lnSpc>
            </a:pPr>
            <a:r>
              <a:rPr lang="en-US" sz="1800" dirty="0">
                <a:latin typeface="Arial" panose="020B0604020202020204" pitchFamily="34" charset="0"/>
                <a:cs typeface="Arial" panose="020B0604020202020204" pitchFamily="34" charset="0"/>
              </a:rPr>
              <a:t>Taking a closer look at the 88 voluntary resignations, the primary reason for leaving was the pursuit of another job opportunity, accounting for 20 individuals. Following closely, 14 employees cited unhappiness as their reason for departures. </a:t>
            </a:r>
          </a:p>
          <a:p>
            <a:pPr>
              <a:lnSpc>
                <a:spcPct val="150000"/>
              </a:lnSpc>
            </a:pPr>
            <a:r>
              <a:rPr lang="en-US" sz="1800" dirty="0">
                <a:latin typeface="Arial" panose="020B0604020202020204" pitchFamily="34" charset="0"/>
                <a:cs typeface="Arial" panose="020B0604020202020204" pitchFamily="34" charset="0"/>
              </a:rPr>
              <a:t>"Production" department had the highest percentage of voluntary resignations, comprising 85% of the total 88 employees who left Legacies Group voluntarily.</a:t>
            </a:r>
          </a:p>
        </p:txBody>
      </p:sp>
    </p:spTree>
    <p:extLst>
      <p:ext uri="{BB962C8B-B14F-4D97-AF65-F5344CB8AC3E}">
        <p14:creationId xmlns:p14="http://schemas.microsoft.com/office/powerpoint/2010/main" val="2604864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810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HR Insights at Legacies Group</vt:lpstr>
      <vt:lpstr>Introduction</vt:lpstr>
      <vt:lpstr>PowerPoint Presentation</vt:lpstr>
      <vt:lpstr>An Overview of Employee Dynamics at Legacies Group</vt:lpstr>
      <vt:lpstr> Demographic Profile of Employees </vt:lpstr>
      <vt:lpstr>Employee Recruitment Sources and Service Length Patterns</vt:lpstr>
      <vt:lpstr>Departmental Composition and Employee Roles </vt:lpstr>
      <vt:lpstr>Employee Performance and Satisfaction Analysis </vt:lpstr>
      <vt:lpstr>Employee Turnover Analysis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Analysis for Legacies Group</dc:title>
  <dc:creator>Adetutu Adejuyigbe</dc:creator>
  <cp:lastModifiedBy>Adetutu Adejuyigbe</cp:lastModifiedBy>
  <cp:revision>9</cp:revision>
  <dcterms:created xsi:type="dcterms:W3CDTF">2023-10-14T12:25:26Z</dcterms:created>
  <dcterms:modified xsi:type="dcterms:W3CDTF">2023-10-20T12:17:05Z</dcterms:modified>
</cp:coreProperties>
</file>