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7" r:id="rId2"/>
    <p:sldId id="256" r:id="rId3"/>
    <p:sldId id="257" r:id="rId4"/>
    <p:sldId id="259" r:id="rId5"/>
    <p:sldId id="260" r:id="rId6"/>
    <p:sldId id="270" r:id="rId7"/>
    <p:sldId id="271" r:id="rId8"/>
    <p:sldId id="262" r:id="rId9"/>
    <p:sldId id="263" r:id="rId10"/>
    <p:sldId id="274" r:id="rId11"/>
    <p:sldId id="272" r:id="rId12"/>
    <p:sldId id="266" r:id="rId13"/>
    <p:sldId id="27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2"/>
    <a:srgbClr val="000066"/>
    <a:srgbClr val="969696"/>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62CCF-774A-440E-94D8-6EDA27389E72}" type="datetimeFigureOut">
              <a:rPr lang="en-US" smtClean="0"/>
              <a:t>10/27/2023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553FC-D8BA-439D-9DAC-CDFC6B3F7CC2}" type="slidenum">
              <a:rPr lang="en-US" smtClean="0"/>
              <a:t>‹#›</a:t>
            </a:fld>
            <a:endParaRPr lang="en-US"/>
          </a:p>
        </p:txBody>
      </p:sp>
    </p:spTree>
    <p:extLst>
      <p:ext uri="{BB962C8B-B14F-4D97-AF65-F5344CB8AC3E}">
        <p14:creationId xmlns:p14="http://schemas.microsoft.com/office/powerpoint/2010/main" val="125497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SLIDES_API599774437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SLIDES_API599774437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270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51C3-1575-D7D6-3CA4-92FC756563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214F9A-4974-783A-880A-69B0300C6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DA441E-FFEC-CF11-6880-1CAE7A3A8CF6}"/>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5" name="Footer Placeholder 4">
            <a:extLst>
              <a:ext uri="{FF2B5EF4-FFF2-40B4-BE49-F238E27FC236}">
                <a16:creationId xmlns:a16="http://schemas.microsoft.com/office/drawing/2014/main" id="{DEAF1EFD-8274-AFAE-4569-4BA5A871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4DD1A-4B5A-5384-47A3-EE2DD4B21E2F}"/>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241442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96F9-B506-F061-D479-40C676E0D1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45269F-3E09-050B-781D-DBFF48097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3429B-D757-1AAA-9A82-E42B732CC460}"/>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5" name="Footer Placeholder 4">
            <a:extLst>
              <a:ext uri="{FF2B5EF4-FFF2-40B4-BE49-F238E27FC236}">
                <a16:creationId xmlns:a16="http://schemas.microsoft.com/office/drawing/2014/main" id="{BF392330-CB48-74B6-C2F5-6140EE144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E6EAA-5ACB-6B26-E68E-F8BDC8777BF0}"/>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202754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2C271-6CB1-7DE5-1839-00899613D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A2499F-5C3C-141A-C11A-20E8BE247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6147-D503-875F-21C8-5DA6D2D1BBC3}"/>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5" name="Footer Placeholder 4">
            <a:extLst>
              <a:ext uri="{FF2B5EF4-FFF2-40B4-BE49-F238E27FC236}">
                <a16:creationId xmlns:a16="http://schemas.microsoft.com/office/drawing/2014/main" id="{C3A5BD7A-8EBD-B307-4042-7DEF916E1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8A862-2BB0-D815-665E-5E4899DB8751}"/>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3113779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bullet-1 1">
  <p:cSld name="3-bullet-1 1">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609600" y="3148391"/>
            <a:ext cx="9150000" cy="1314800"/>
          </a:xfrm>
          <a:prstGeom prst="rect">
            <a:avLst/>
          </a:prstGeom>
        </p:spPr>
        <p:txBody>
          <a:bodyPr spcFirstLastPara="1" wrap="square" lIns="91425" tIns="91425" rIns="91425" bIns="91425" anchor="ctr" anchorCtr="0">
            <a:normAutofit/>
          </a:bodyPr>
          <a:lstStyle>
            <a:lvl1pPr marL="609585" lvl="0" indent="-423323">
              <a:spcBef>
                <a:spcPts val="0"/>
              </a:spcBef>
              <a:spcAft>
                <a:spcPts val="0"/>
              </a:spcAft>
              <a:buClr>
                <a:schemeClr val="dk1"/>
              </a:buClr>
              <a:buSzPts val="1400"/>
              <a:buChar char="•"/>
              <a:defRPr sz="1867">
                <a:solidFill>
                  <a:schemeClr val="dk1"/>
                </a:solidFill>
              </a:defRPr>
            </a:lvl1pPr>
            <a:lvl2pPr marL="1219170" lvl="1" indent="-423323">
              <a:spcBef>
                <a:spcPts val="1333"/>
              </a:spcBef>
              <a:spcAft>
                <a:spcPts val="0"/>
              </a:spcAft>
              <a:buClr>
                <a:schemeClr val="dk1"/>
              </a:buClr>
              <a:buSzPts val="1400"/>
              <a:buChar char="○"/>
              <a:defRPr>
                <a:solidFill>
                  <a:schemeClr val="dk1"/>
                </a:solidFill>
              </a:defRPr>
            </a:lvl2pPr>
            <a:lvl3pPr marL="1828754" lvl="2" indent="-423323">
              <a:spcBef>
                <a:spcPts val="1333"/>
              </a:spcBef>
              <a:spcAft>
                <a:spcPts val="0"/>
              </a:spcAft>
              <a:buClr>
                <a:schemeClr val="dk1"/>
              </a:buClr>
              <a:buSzPts val="1400"/>
              <a:buChar char="■"/>
              <a:defRPr>
                <a:solidFill>
                  <a:schemeClr val="dk1"/>
                </a:solidFill>
              </a:defRPr>
            </a:lvl3pPr>
            <a:lvl4pPr marL="2438339" lvl="3" indent="-423323">
              <a:spcBef>
                <a:spcPts val="1333"/>
              </a:spcBef>
              <a:spcAft>
                <a:spcPts val="0"/>
              </a:spcAft>
              <a:buClr>
                <a:schemeClr val="dk1"/>
              </a:buClr>
              <a:buSzPts val="1400"/>
              <a:buChar char="●"/>
              <a:defRPr>
                <a:solidFill>
                  <a:schemeClr val="dk1"/>
                </a:solidFill>
              </a:defRPr>
            </a:lvl4pPr>
            <a:lvl5pPr marL="3047924" lvl="4" indent="-423323">
              <a:spcBef>
                <a:spcPts val="1333"/>
              </a:spcBef>
              <a:spcAft>
                <a:spcPts val="0"/>
              </a:spcAft>
              <a:buClr>
                <a:schemeClr val="dk1"/>
              </a:buClr>
              <a:buSzPts val="1400"/>
              <a:buChar char="○"/>
              <a:defRPr>
                <a:solidFill>
                  <a:schemeClr val="dk1"/>
                </a:solidFill>
              </a:defRPr>
            </a:lvl5pPr>
            <a:lvl6pPr marL="3657509" lvl="5" indent="-423323">
              <a:spcBef>
                <a:spcPts val="1333"/>
              </a:spcBef>
              <a:spcAft>
                <a:spcPts val="0"/>
              </a:spcAft>
              <a:buClr>
                <a:schemeClr val="dk1"/>
              </a:buClr>
              <a:buSzPts val="1400"/>
              <a:buChar char="■"/>
              <a:defRPr>
                <a:solidFill>
                  <a:schemeClr val="dk1"/>
                </a:solidFill>
              </a:defRPr>
            </a:lvl6pPr>
            <a:lvl7pPr marL="4267093" lvl="6" indent="-423323">
              <a:spcBef>
                <a:spcPts val="1333"/>
              </a:spcBef>
              <a:spcAft>
                <a:spcPts val="0"/>
              </a:spcAft>
              <a:buClr>
                <a:schemeClr val="dk1"/>
              </a:buClr>
              <a:buSzPts val="1400"/>
              <a:buChar char="●"/>
              <a:defRPr>
                <a:solidFill>
                  <a:schemeClr val="dk1"/>
                </a:solidFill>
              </a:defRPr>
            </a:lvl7pPr>
            <a:lvl8pPr marL="4876678" lvl="7" indent="-423323">
              <a:spcBef>
                <a:spcPts val="1333"/>
              </a:spcBef>
              <a:spcAft>
                <a:spcPts val="0"/>
              </a:spcAft>
              <a:buClr>
                <a:schemeClr val="dk1"/>
              </a:buClr>
              <a:buSzPts val="1400"/>
              <a:buChar char="○"/>
              <a:defRPr>
                <a:solidFill>
                  <a:schemeClr val="dk1"/>
                </a:solidFill>
              </a:defRPr>
            </a:lvl8pPr>
            <a:lvl9pPr marL="5486263" lvl="8" indent="-423323">
              <a:spcBef>
                <a:spcPts val="1333"/>
              </a:spcBef>
              <a:spcAft>
                <a:spcPts val="1333"/>
              </a:spcAft>
              <a:buClr>
                <a:schemeClr val="dk1"/>
              </a:buClr>
              <a:buSzPts val="1400"/>
              <a:buChar char="■"/>
              <a:defRPr>
                <a:solidFill>
                  <a:schemeClr val="dk1"/>
                </a:solidFill>
              </a:defRPr>
            </a:lvl9pPr>
          </a:lstStyle>
          <a:p>
            <a:endParaRPr/>
          </a:p>
        </p:txBody>
      </p:sp>
      <p:sp>
        <p:nvSpPr>
          <p:cNvPr id="76" name="Google Shape;76;p19"/>
          <p:cNvSpPr txBox="1">
            <a:spLocks noGrp="1"/>
          </p:cNvSpPr>
          <p:nvPr>
            <p:ph type="body" idx="2"/>
          </p:nvPr>
        </p:nvSpPr>
        <p:spPr>
          <a:xfrm>
            <a:off x="609600" y="4776799"/>
            <a:ext cx="9150000" cy="1314800"/>
          </a:xfrm>
          <a:prstGeom prst="rect">
            <a:avLst/>
          </a:prstGeom>
        </p:spPr>
        <p:txBody>
          <a:bodyPr spcFirstLastPara="1" wrap="square" lIns="91425" tIns="91425" rIns="91425" bIns="91425" anchor="ctr" anchorCtr="0">
            <a:normAutofit/>
          </a:bodyPr>
          <a:lstStyle>
            <a:lvl1pPr marL="609585" lvl="0" indent="-423323">
              <a:spcBef>
                <a:spcPts val="0"/>
              </a:spcBef>
              <a:spcAft>
                <a:spcPts val="0"/>
              </a:spcAft>
              <a:buClr>
                <a:schemeClr val="dk1"/>
              </a:buClr>
              <a:buSzPts val="1400"/>
              <a:buChar char="•"/>
              <a:defRPr sz="1867">
                <a:solidFill>
                  <a:schemeClr val="dk1"/>
                </a:solidFill>
              </a:defRPr>
            </a:lvl1pPr>
            <a:lvl2pPr marL="1219170" lvl="1" indent="-423323">
              <a:spcBef>
                <a:spcPts val="1333"/>
              </a:spcBef>
              <a:spcAft>
                <a:spcPts val="0"/>
              </a:spcAft>
              <a:buClr>
                <a:schemeClr val="dk1"/>
              </a:buClr>
              <a:buSzPts val="1400"/>
              <a:buChar char="○"/>
              <a:defRPr>
                <a:solidFill>
                  <a:schemeClr val="dk1"/>
                </a:solidFill>
              </a:defRPr>
            </a:lvl2pPr>
            <a:lvl3pPr marL="1828754" lvl="2" indent="-423323">
              <a:spcBef>
                <a:spcPts val="1333"/>
              </a:spcBef>
              <a:spcAft>
                <a:spcPts val="0"/>
              </a:spcAft>
              <a:buClr>
                <a:schemeClr val="dk1"/>
              </a:buClr>
              <a:buSzPts val="1400"/>
              <a:buChar char="■"/>
              <a:defRPr>
                <a:solidFill>
                  <a:schemeClr val="dk1"/>
                </a:solidFill>
              </a:defRPr>
            </a:lvl3pPr>
            <a:lvl4pPr marL="2438339" lvl="3" indent="-423323">
              <a:spcBef>
                <a:spcPts val="1333"/>
              </a:spcBef>
              <a:spcAft>
                <a:spcPts val="0"/>
              </a:spcAft>
              <a:buClr>
                <a:schemeClr val="dk1"/>
              </a:buClr>
              <a:buSzPts val="1400"/>
              <a:buChar char="●"/>
              <a:defRPr>
                <a:solidFill>
                  <a:schemeClr val="dk1"/>
                </a:solidFill>
              </a:defRPr>
            </a:lvl4pPr>
            <a:lvl5pPr marL="3047924" lvl="4" indent="-423323">
              <a:spcBef>
                <a:spcPts val="1333"/>
              </a:spcBef>
              <a:spcAft>
                <a:spcPts val="0"/>
              </a:spcAft>
              <a:buClr>
                <a:schemeClr val="dk1"/>
              </a:buClr>
              <a:buSzPts val="1400"/>
              <a:buChar char="○"/>
              <a:defRPr>
                <a:solidFill>
                  <a:schemeClr val="dk1"/>
                </a:solidFill>
              </a:defRPr>
            </a:lvl5pPr>
            <a:lvl6pPr marL="3657509" lvl="5" indent="-423323">
              <a:spcBef>
                <a:spcPts val="1333"/>
              </a:spcBef>
              <a:spcAft>
                <a:spcPts val="0"/>
              </a:spcAft>
              <a:buClr>
                <a:schemeClr val="dk1"/>
              </a:buClr>
              <a:buSzPts val="1400"/>
              <a:buChar char="■"/>
              <a:defRPr>
                <a:solidFill>
                  <a:schemeClr val="dk1"/>
                </a:solidFill>
              </a:defRPr>
            </a:lvl6pPr>
            <a:lvl7pPr marL="4267093" lvl="6" indent="-423323">
              <a:spcBef>
                <a:spcPts val="1333"/>
              </a:spcBef>
              <a:spcAft>
                <a:spcPts val="0"/>
              </a:spcAft>
              <a:buClr>
                <a:schemeClr val="dk1"/>
              </a:buClr>
              <a:buSzPts val="1400"/>
              <a:buChar char="●"/>
              <a:defRPr>
                <a:solidFill>
                  <a:schemeClr val="dk1"/>
                </a:solidFill>
              </a:defRPr>
            </a:lvl7pPr>
            <a:lvl8pPr marL="4876678" lvl="7" indent="-423323">
              <a:spcBef>
                <a:spcPts val="1333"/>
              </a:spcBef>
              <a:spcAft>
                <a:spcPts val="0"/>
              </a:spcAft>
              <a:buClr>
                <a:schemeClr val="dk1"/>
              </a:buClr>
              <a:buSzPts val="1400"/>
              <a:buChar char="○"/>
              <a:defRPr>
                <a:solidFill>
                  <a:schemeClr val="dk1"/>
                </a:solidFill>
              </a:defRPr>
            </a:lvl8pPr>
            <a:lvl9pPr marL="5486263" lvl="8" indent="-423323">
              <a:spcBef>
                <a:spcPts val="1333"/>
              </a:spcBef>
              <a:spcAft>
                <a:spcPts val="1333"/>
              </a:spcAft>
              <a:buClr>
                <a:schemeClr val="dk1"/>
              </a:buClr>
              <a:buSzPts val="1400"/>
              <a:buChar char="■"/>
              <a:defRPr>
                <a:solidFill>
                  <a:schemeClr val="dk1"/>
                </a:solidFill>
              </a:defRPr>
            </a:lvl9pPr>
          </a:lstStyle>
          <a:p>
            <a:endParaRPr/>
          </a:p>
        </p:txBody>
      </p:sp>
      <p:sp>
        <p:nvSpPr>
          <p:cNvPr id="77" name="Google Shape;77;p19"/>
          <p:cNvSpPr txBox="1">
            <a:spLocks noGrp="1"/>
          </p:cNvSpPr>
          <p:nvPr>
            <p:ph type="title"/>
          </p:nvPr>
        </p:nvSpPr>
        <p:spPr>
          <a:xfrm>
            <a:off x="609600" y="593367"/>
            <a:ext cx="10972800" cy="763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78" name="Google Shape;78;p19"/>
          <p:cNvSpPr txBox="1">
            <a:spLocks noGrp="1"/>
          </p:cNvSpPr>
          <p:nvPr>
            <p:ph type="body" idx="3"/>
          </p:nvPr>
        </p:nvSpPr>
        <p:spPr>
          <a:xfrm>
            <a:off x="609600" y="1520000"/>
            <a:ext cx="9150000" cy="1314800"/>
          </a:xfrm>
          <a:prstGeom prst="rect">
            <a:avLst/>
          </a:prstGeom>
        </p:spPr>
        <p:txBody>
          <a:bodyPr spcFirstLastPara="1" wrap="square" lIns="91425" tIns="91425" rIns="91425" bIns="91425" anchor="ctr" anchorCtr="0">
            <a:normAutofit/>
          </a:bodyPr>
          <a:lstStyle>
            <a:lvl1pPr marL="609585" lvl="0" indent="-423323">
              <a:spcBef>
                <a:spcPts val="0"/>
              </a:spcBef>
              <a:spcAft>
                <a:spcPts val="0"/>
              </a:spcAft>
              <a:buClr>
                <a:schemeClr val="dk1"/>
              </a:buClr>
              <a:buSzPts val="1400"/>
              <a:buChar char="•"/>
              <a:defRPr sz="1867">
                <a:solidFill>
                  <a:schemeClr val="dk1"/>
                </a:solidFill>
              </a:defRPr>
            </a:lvl1pPr>
            <a:lvl2pPr marL="1219170" lvl="1" indent="-423323">
              <a:spcBef>
                <a:spcPts val="1333"/>
              </a:spcBef>
              <a:spcAft>
                <a:spcPts val="0"/>
              </a:spcAft>
              <a:buClr>
                <a:schemeClr val="dk1"/>
              </a:buClr>
              <a:buSzPts val="1400"/>
              <a:buChar char="○"/>
              <a:defRPr>
                <a:solidFill>
                  <a:schemeClr val="dk1"/>
                </a:solidFill>
              </a:defRPr>
            </a:lvl2pPr>
            <a:lvl3pPr marL="1828754" lvl="2" indent="-423323">
              <a:spcBef>
                <a:spcPts val="1333"/>
              </a:spcBef>
              <a:spcAft>
                <a:spcPts val="0"/>
              </a:spcAft>
              <a:buClr>
                <a:schemeClr val="dk1"/>
              </a:buClr>
              <a:buSzPts val="1400"/>
              <a:buChar char="■"/>
              <a:defRPr>
                <a:solidFill>
                  <a:schemeClr val="dk1"/>
                </a:solidFill>
              </a:defRPr>
            </a:lvl3pPr>
            <a:lvl4pPr marL="2438339" lvl="3" indent="-423323">
              <a:spcBef>
                <a:spcPts val="1333"/>
              </a:spcBef>
              <a:spcAft>
                <a:spcPts val="0"/>
              </a:spcAft>
              <a:buClr>
                <a:schemeClr val="dk1"/>
              </a:buClr>
              <a:buSzPts val="1400"/>
              <a:buChar char="●"/>
              <a:defRPr>
                <a:solidFill>
                  <a:schemeClr val="dk1"/>
                </a:solidFill>
              </a:defRPr>
            </a:lvl4pPr>
            <a:lvl5pPr marL="3047924" lvl="4" indent="-423323">
              <a:spcBef>
                <a:spcPts val="1333"/>
              </a:spcBef>
              <a:spcAft>
                <a:spcPts val="0"/>
              </a:spcAft>
              <a:buClr>
                <a:schemeClr val="dk1"/>
              </a:buClr>
              <a:buSzPts val="1400"/>
              <a:buChar char="○"/>
              <a:defRPr>
                <a:solidFill>
                  <a:schemeClr val="dk1"/>
                </a:solidFill>
              </a:defRPr>
            </a:lvl5pPr>
            <a:lvl6pPr marL="3657509" lvl="5" indent="-423323">
              <a:spcBef>
                <a:spcPts val="1333"/>
              </a:spcBef>
              <a:spcAft>
                <a:spcPts val="0"/>
              </a:spcAft>
              <a:buClr>
                <a:schemeClr val="dk1"/>
              </a:buClr>
              <a:buSzPts val="1400"/>
              <a:buChar char="■"/>
              <a:defRPr>
                <a:solidFill>
                  <a:schemeClr val="dk1"/>
                </a:solidFill>
              </a:defRPr>
            </a:lvl6pPr>
            <a:lvl7pPr marL="4267093" lvl="6" indent="-423323">
              <a:spcBef>
                <a:spcPts val="1333"/>
              </a:spcBef>
              <a:spcAft>
                <a:spcPts val="0"/>
              </a:spcAft>
              <a:buClr>
                <a:schemeClr val="dk1"/>
              </a:buClr>
              <a:buSzPts val="1400"/>
              <a:buChar char="●"/>
              <a:defRPr>
                <a:solidFill>
                  <a:schemeClr val="dk1"/>
                </a:solidFill>
              </a:defRPr>
            </a:lvl7pPr>
            <a:lvl8pPr marL="4876678" lvl="7" indent="-423323">
              <a:spcBef>
                <a:spcPts val="1333"/>
              </a:spcBef>
              <a:spcAft>
                <a:spcPts val="0"/>
              </a:spcAft>
              <a:buClr>
                <a:schemeClr val="dk1"/>
              </a:buClr>
              <a:buSzPts val="1400"/>
              <a:buChar char="○"/>
              <a:defRPr>
                <a:solidFill>
                  <a:schemeClr val="dk1"/>
                </a:solidFill>
              </a:defRPr>
            </a:lvl8pPr>
            <a:lvl9pPr marL="5486263" lvl="8" indent="-423323">
              <a:spcBef>
                <a:spcPts val="1333"/>
              </a:spcBef>
              <a:spcAft>
                <a:spcPts val="1333"/>
              </a:spcAft>
              <a:buClr>
                <a:schemeClr val="dk1"/>
              </a:buClr>
              <a:buSzPts val="1400"/>
              <a:buChar char="■"/>
              <a:defRPr>
                <a:solidFill>
                  <a:schemeClr val="dk1"/>
                </a:solidFill>
              </a:defRPr>
            </a:lvl9pPr>
          </a:lstStyle>
          <a:p>
            <a:endParaRPr/>
          </a:p>
        </p:txBody>
      </p:sp>
    </p:spTree>
    <p:extLst>
      <p:ext uri="{BB962C8B-B14F-4D97-AF65-F5344CB8AC3E}">
        <p14:creationId xmlns:p14="http://schemas.microsoft.com/office/powerpoint/2010/main" val="254742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2F31-6C71-F451-4687-111F11EFE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CE10B-6F9D-4731-3C3A-7A9505E547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948B5E-9B41-7485-7AAB-AEAEA9AD6D4B}"/>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5" name="Footer Placeholder 4">
            <a:extLst>
              <a:ext uri="{FF2B5EF4-FFF2-40B4-BE49-F238E27FC236}">
                <a16:creationId xmlns:a16="http://schemas.microsoft.com/office/drawing/2014/main" id="{046D2139-6EAE-140C-D30C-1C6226CD8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E4FD9-9188-EBAC-72F8-9F75078446AE}"/>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19587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AE1C-FFE8-222A-26F9-BD58D674BB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034423-82F1-C08B-5392-B197F525C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CEA3C-3F4A-9D9A-AA58-2D31805D458C}"/>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5" name="Footer Placeholder 4">
            <a:extLst>
              <a:ext uri="{FF2B5EF4-FFF2-40B4-BE49-F238E27FC236}">
                <a16:creationId xmlns:a16="http://schemas.microsoft.com/office/drawing/2014/main" id="{19F44FA5-6A98-CD16-2C58-8725B5E06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80751-8A37-68B0-CDC4-EEABDD35C640}"/>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338741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3382-339E-CF7B-4838-E4B9B7859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D212B-BE6A-1FE8-7A98-56FEAD7BA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DF894-DD8C-54B6-D80F-FC572FBEB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C350E-A489-8B64-56E0-77A8C8735138}"/>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6" name="Footer Placeholder 5">
            <a:extLst>
              <a:ext uri="{FF2B5EF4-FFF2-40B4-BE49-F238E27FC236}">
                <a16:creationId xmlns:a16="http://schemas.microsoft.com/office/drawing/2014/main" id="{DB320701-792F-30E1-5486-1AD1760F2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BF690-DCE5-6DD6-AD26-15B134FD814A}"/>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327985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14CE-74F3-0AE8-CE3A-F950644E93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0A850-B300-1BBF-74B2-88C3747D2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77F99-8EBA-48F4-7C59-221023110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C7171-C6FA-10C4-3C9E-064220D07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BD111-C616-0905-0F2F-238D57940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99C2AE-1DE5-2460-9A5A-C6686DC33065}"/>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8" name="Footer Placeholder 7">
            <a:extLst>
              <a:ext uri="{FF2B5EF4-FFF2-40B4-BE49-F238E27FC236}">
                <a16:creationId xmlns:a16="http://schemas.microsoft.com/office/drawing/2014/main" id="{CA5C2248-A9ED-88FA-269C-FECF25819B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8AB045-DCA3-5A6D-C659-35FD45F952FF}"/>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271998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77B5-661B-8BA8-50E6-ABF44A544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719240-32B3-36EB-2B2F-CDF7AA28BE4F}"/>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4" name="Footer Placeholder 3">
            <a:extLst>
              <a:ext uri="{FF2B5EF4-FFF2-40B4-BE49-F238E27FC236}">
                <a16:creationId xmlns:a16="http://schemas.microsoft.com/office/drawing/2014/main" id="{9EF6EE85-63B7-5753-1761-35763FE33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DE66E4-5628-D4B4-D907-AD62CF5317C1}"/>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312229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7756A-6337-E261-143E-46E714BFFBC9}"/>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3" name="Footer Placeholder 2">
            <a:extLst>
              <a:ext uri="{FF2B5EF4-FFF2-40B4-BE49-F238E27FC236}">
                <a16:creationId xmlns:a16="http://schemas.microsoft.com/office/drawing/2014/main" id="{1DA6BD37-2BDB-9FAF-E93A-DFF794098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F790D-EDAB-84F8-EDD5-D58C3DE9B181}"/>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157828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4102-626A-8C81-5296-08529A3DB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485EB-ACB5-32B2-5A8A-C4BAE5477E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6C0A3C-430E-0BFE-57EC-7CADF957F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BBC89-41EF-86BE-BE12-AF687BEED5D2}"/>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6" name="Footer Placeholder 5">
            <a:extLst>
              <a:ext uri="{FF2B5EF4-FFF2-40B4-BE49-F238E27FC236}">
                <a16:creationId xmlns:a16="http://schemas.microsoft.com/office/drawing/2014/main" id="{DAF987A2-5B72-1AEA-3DA0-F7679FAEF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591E9-85B4-EAB5-3A5F-7F958490F4C9}"/>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178406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0E43-FEA8-F708-EFB4-127F5A6C3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B8662-5846-000A-6195-1616E4835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B0D44-9B35-4D11-B7E6-E73AA0605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F9B84-FE6B-3977-0E66-613949AFE034}"/>
              </a:ext>
            </a:extLst>
          </p:cNvPr>
          <p:cNvSpPr>
            <a:spLocks noGrp="1"/>
          </p:cNvSpPr>
          <p:nvPr>
            <p:ph type="dt" sz="half" idx="10"/>
          </p:nvPr>
        </p:nvSpPr>
        <p:spPr/>
        <p:txBody>
          <a:bodyPr/>
          <a:lstStyle/>
          <a:p>
            <a:fld id="{68482405-3D8B-4B43-8783-397D9311DB5B}" type="datetimeFigureOut">
              <a:rPr lang="en-US" smtClean="0"/>
              <a:t>10/27/2023</a:t>
            </a:fld>
            <a:endParaRPr lang="en-US"/>
          </a:p>
        </p:txBody>
      </p:sp>
      <p:sp>
        <p:nvSpPr>
          <p:cNvPr id="6" name="Footer Placeholder 5">
            <a:extLst>
              <a:ext uri="{FF2B5EF4-FFF2-40B4-BE49-F238E27FC236}">
                <a16:creationId xmlns:a16="http://schemas.microsoft.com/office/drawing/2014/main" id="{FB8983F8-BDF0-0CE1-0B6F-FE55675FA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A26C5-A70C-AFBB-DC1E-F947A7430972}"/>
              </a:ext>
            </a:extLst>
          </p:cNvPr>
          <p:cNvSpPr>
            <a:spLocks noGrp="1"/>
          </p:cNvSpPr>
          <p:nvPr>
            <p:ph type="sldNum" sz="quarter" idx="12"/>
          </p:nvPr>
        </p:nvSpPr>
        <p:spPr/>
        <p:txBody>
          <a:bodyPr/>
          <a:lstStyle/>
          <a:p>
            <a:fld id="{E68D484B-169B-4820-BA26-7D628A2904B7}" type="slidenum">
              <a:rPr lang="en-US" smtClean="0"/>
              <a:t>‹#›</a:t>
            </a:fld>
            <a:endParaRPr lang="en-US"/>
          </a:p>
        </p:txBody>
      </p:sp>
    </p:spTree>
    <p:extLst>
      <p:ext uri="{BB962C8B-B14F-4D97-AF65-F5344CB8AC3E}">
        <p14:creationId xmlns:p14="http://schemas.microsoft.com/office/powerpoint/2010/main" val="77242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6CE12-2A59-B9C8-544A-C43E58864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8775C-31C2-E9F0-DE24-432D54A4D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478B0-3D0C-969E-64B9-4DB7B1494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82405-3D8B-4B43-8783-397D9311DB5B}" type="datetimeFigureOut">
              <a:rPr lang="en-US" smtClean="0"/>
              <a:t>10/27/2023</a:t>
            </a:fld>
            <a:endParaRPr lang="en-US"/>
          </a:p>
        </p:txBody>
      </p:sp>
      <p:sp>
        <p:nvSpPr>
          <p:cNvPr id="5" name="Footer Placeholder 4">
            <a:extLst>
              <a:ext uri="{FF2B5EF4-FFF2-40B4-BE49-F238E27FC236}">
                <a16:creationId xmlns:a16="http://schemas.microsoft.com/office/drawing/2014/main" id="{5232BF7F-51B5-6CB9-9F0A-8D585DD60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E169DA-C4B8-F634-E1FD-6302A9B01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484B-169B-4820-BA26-7D628A2904B7}" type="slidenum">
              <a:rPr lang="en-US" smtClean="0"/>
              <a:t>‹#›</a:t>
            </a:fld>
            <a:endParaRPr lang="en-US"/>
          </a:p>
        </p:txBody>
      </p:sp>
    </p:spTree>
    <p:extLst>
      <p:ext uri="{BB962C8B-B14F-4D97-AF65-F5344CB8AC3E}">
        <p14:creationId xmlns:p14="http://schemas.microsoft.com/office/powerpoint/2010/main" val="276996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77" name="Freeform: Shape 7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itle 1">
            <a:extLst>
              <a:ext uri="{FF2B5EF4-FFF2-40B4-BE49-F238E27FC236}">
                <a16:creationId xmlns:a16="http://schemas.microsoft.com/office/drawing/2014/main" id="{658531F5-F326-442C-8627-2DDD70D6C0A3}"/>
              </a:ext>
            </a:extLst>
          </p:cNvPr>
          <p:cNvSpPr>
            <a:spLocks noGrp="1"/>
          </p:cNvSpPr>
          <p:nvPr>
            <p:ph type="ctrTitle"/>
          </p:nvPr>
        </p:nvSpPr>
        <p:spPr>
          <a:xfrm>
            <a:off x="804672" y="1154685"/>
            <a:ext cx="8621435" cy="2880360"/>
          </a:xfrm>
        </p:spPr>
        <p:txBody>
          <a:bodyPr vert="horz" lIns="91440" tIns="45720" rIns="91440" bIns="45720" rtlCol="0" anchor="ctr">
            <a:normAutofit/>
          </a:bodyPr>
          <a:lstStyle/>
          <a:p>
            <a:pPr algn="l"/>
            <a:r>
              <a:rPr lang="en-US" sz="4000" b="1" kern="1200" dirty="0">
                <a:solidFill>
                  <a:srgbClr val="001132"/>
                </a:solidFill>
                <a:latin typeface="Arial" panose="020B0604020202020204" pitchFamily="34" charset="0"/>
                <a:ea typeface="+mj-ea"/>
                <a:cs typeface="Arial" panose="020B0604020202020204" pitchFamily="34" charset="0"/>
              </a:rPr>
              <a:t>Project X Business Performance Analysis </a:t>
            </a:r>
            <a:r>
              <a:rPr lang="en-US" sz="4400" b="1" kern="1200" dirty="0">
                <a:solidFill>
                  <a:srgbClr val="001132"/>
                </a:solidFill>
                <a:latin typeface="Arial" panose="020B0604020202020204" pitchFamily="34" charset="0"/>
                <a:ea typeface="+mj-ea"/>
                <a:cs typeface="Arial" panose="020B0604020202020204" pitchFamily="34" charset="0"/>
              </a:rPr>
              <a:t>Report</a:t>
            </a:r>
            <a:endParaRPr lang="en-US" sz="4000" b="1" kern="1200" dirty="0">
              <a:solidFill>
                <a:srgbClr val="001132"/>
              </a:solidFill>
              <a:latin typeface="Arial" panose="020B0604020202020204" pitchFamily="34" charset="0"/>
              <a:ea typeface="+mj-ea"/>
              <a:cs typeface="Arial" panose="020B0604020202020204" pitchFamily="34" charset="0"/>
            </a:endParaRPr>
          </a:p>
        </p:txBody>
      </p:sp>
      <p:sp>
        <p:nvSpPr>
          <p:cNvPr id="14" name="Google Shape;343;p57">
            <a:extLst>
              <a:ext uri="{FF2B5EF4-FFF2-40B4-BE49-F238E27FC236}">
                <a16:creationId xmlns:a16="http://schemas.microsoft.com/office/drawing/2014/main" id="{581BE2AB-411A-4B86-81F7-7B3606639DB2}"/>
              </a:ext>
            </a:extLst>
          </p:cNvPr>
          <p:cNvSpPr txBox="1"/>
          <p:nvPr/>
        </p:nvSpPr>
        <p:spPr>
          <a:xfrm>
            <a:off x="8389248" y="5703315"/>
            <a:ext cx="3224997" cy="508000"/>
          </a:xfrm>
          <a:prstGeom prst="rect">
            <a:avLst/>
          </a:prstGeom>
          <a:noFill/>
          <a:ln>
            <a:noFill/>
          </a:ln>
        </p:spPr>
        <p:txBody>
          <a:bodyPr spcFirstLastPara="1" wrap="square" lIns="121900" tIns="121900" rIns="121900" bIns="121900" anchor="ctr" anchorCtr="0">
            <a:noAutofit/>
          </a:bodyPr>
          <a:lstStyle/>
          <a:p>
            <a:r>
              <a:rPr lang="en" sz="2667" dirty="0">
                <a:solidFill>
                  <a:srgbClr val="001132"/>
                </a:solidFill>
                <a:latin typeface="Hanken Grotesk"/>
                <a:ea typeface="Hanken Grotesk"/>
                <a:cs typeface="Hanken Grotesk"/>
                <a:sym typeface="Hanken Grotesk"/>
              </a:rPr>
              <a:t>August 24, 2023</a:t>
            </a:r>
            <a:endParaRPr sz="2667" dirty="0">
              <a:solidFill>
                <a:srgbClr val="001132"/>
              </a:solidFill>
              <a:latin typeface="Hanken Grotesk"/>
              <a:ea typeface="Hanken Grotesk"/>
              <a:cs typeface="Hanken Grotesk"/>
              <a:sym typeface="Hanken Grotesk"/>
            </a:endParaRPr>
          </a:p>
        </p:txBody>
      </p:sp>
    </p:spTree>
    <p:extLst>
      <p:ext uri="{BB962C8B-B14F-4D97-AF65-F5344CB8AC3E}">
        <p14:creationId xmlns:p14="http://schemas.microsoft.com/office/powerpoint/2010/main" val="171595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56;p59">
            <a:extLst>
              <a:ext uri="{FF2B5EF4-FFF2-40B4-BE49-F238E27FC236}">
                <a16:creationId xmlns:a16="http://schemas.microsoft.com/office/drawing/2014/main" id="{FDB4D99A-D9D5-4B2B-A12E-42B7169058D4}"/>
              </a:ext>
            </a:extLst>
          </p:cNvPr>
          <p:cNvSpPr txBox="1">
            <a:spLocks/>
          </p:cNvSpPr>
          <p:nvPr/>
        </p:nvSpPr>
        <p:spPr>
          <a:xfrm>
            <a:off x="930237" y="929850"/>
            <a:ext cx="2822843" cy="3237106"/>
          </a:xfrm>
          <a:prstGeom prst="rect">
            <a:avLst/>
          </a:prstGeom>
          <a:noFill/>
          <a:ln w="28575">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The local payment method stands out as the most favored option, representing the highest transaction volume with 1,403 instances.</a:t>
            </a:r>
          </a:p>
          <a:p>
            <a:pPr marL="139700" indent="0">
              <a:lnSpc>
                <a:spcPct val="150000"/>
              </a:lnSpc>
              <a:buNone/>
            </a:pPr>
            <a:endParaRPr lang="en-US" sz="1600" b="1" dirty="0">
              <a:latin typeface="Arial" panose="020B0604020202020204" pitchFamily="34" charset="0"/>
              <a:cs typeface="Arial" panose="020B0604020202020204" pitchFamily="34" charset="0"/>
            </a:endParaRPr>
          </a:p>
        </p:txBody>
      </p:sp>
      <p:sp>
        <p:nvSpPr>
          <p:cNvPr id="6" name="Google Shape;356;p59">
            <a:extLst>
              <a:ext uri="{FF2B5EF4-FFF2-40B4-BE49-F238E27FC236}">
                <a16:creationId xmlns:a16="http://schemas.microsoft.com/office/drawing/2014/main" id="{B7EF0A22-B92E-4F21-8FFA-261DC8394534}"/>
              </a:ext>
            </a:extLst>
          </p:cNvPr>
          <p:cNvSpPr txBox="1">
            <a:spLocks/>
          </p:cNvSpPr>
          <p:nvPr/>
        </p:nvSpPr>
        <p:spPr>
          <a:xfrm>
            <a:off x="4270061" y="929851"/>
            <a:ext cx="2901901" cy="3221526"/>
          </a:xfrm>
          <a:prstGeom prst="rect">
            <a:avLst/>
          </a:prstGeom>
          <a:noFill/>
          <a:ln>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International payment method had a total of 351 transactions.</a:t>
            </a:r>
            <a:endParaRPr kumimoji="0" lang="en-US" sz="1800" i="0" u="none" strike="noStrike" kern="0" cap="none" spc="0" normalizeH="0" baseline="0" noProof="0" dirty="0">
              <a:ln>
                <a:noFill/>
              </a:ln>
              <a:solidFill>
                <a:schemeClr val="tx1"/>
              </a:solidFill>
              <a:effectLst/>
              <a:uLnTx/>
              <a:uFillTx/>
              <a:latin typeface="Inter"/>
              <a:ea typeface="Inter"/>
              <a:sym typeface="Inter"/>
            </a:endParaRPr>
          </a:p>
        </p:txBody>
      </p:sp>
      <p:sp>
        <p:nvSpPr>
          <p:cNvPr id="7" name="Google Shape;356;p59">
            <a:extLst>
              <a:ext uri="{FF2B5EF4-FFF2-40B4-BE49-F238E27FC236}">
                <a16:creationId xmlns:a16="http://schemas.microsoft.com/office/drawing/2014/main" id="{711DDE18-3935-4381-9700-747DE6BACD10}"/>
              </a:ext>
            </a:extLst>
          </p:cNvPr>
          <p:cNvSpPr txBox="1">
            <a:spLocks/>
          </p:cNvSpPr>
          <p:nvPr/>
        </p:nvSpPr>
        <p:spPr>
          <a:xfrm>
            <a:off x="7845351" y="929850"/>
            <a:ext cx="3508449" cy="3017789"/>
          </a:xfrm>
          <a:prstGeom prst="rect">
            <a:avLst/>
          </a:prstGeom>
          <a:noFill/>
          <a:ln>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The </a:t>
            </a:r>
            <a:r>
              <a:rPr lang="en-US" sz="1800" dirty="0" err="1">
                <a:latin typeface="Arial" panose="020B0604020202020204" pitchFamily="34" charset="0"/>
                <a:cs typeface="Arial" panose="020B0604020202020204" pitchFamily="34" charset="0"/>
              </a:rPr>
              <a:t>Eduloan</a:t>
            </a:r>
            <a:r>
              <a:rPr lang="en-US" sz="1800" dirty="0">
                <a:latin typeface="Arial" panose="020B0604020202020204" pitchFamily="34" charset="0"/>
                <a:cs typeface="Arial" panose="020B0604020202020204" pitchFamily="34" charset="0"/>
              </a:rPr>
              <a:t> payment method exhibited the lowest with 4 transactions</a:t>
            </a:r>
            <a:r>
              <a:rPr lang="en-US" sz="1800" b="1" dirty="0">
                <a:latin typeface="Arial" panose="020B0604020202020204" pitchFamily="34" charset="0"/>
                <a:cs typeface="Arial" panose="020B0604020202020204" pitchFamily="34" charset="0"/>
              </a:rPr>
              <a:t>.</a:t>
            </a:r>
          </a:p>
        </p:txBody>
      </p:sp>
      <p:cxnSp>
        <p:nvCxnSpPr>
          <p:cNvPr id="18" name="Google Shape;361;p59">
            <a:extLst>
              <a:ext uri="{FF2B5EF4-FFF2-40B4-BE49-F238E27FC236}">
                <a16:creationId xmlns:a16="http://schemas.microsoft.com/office/drawing/2014/main" id="{DF99BE23-615A-47D9-BFB3-F7224E14D332}"/>
              </a:ext>
            </a:extLst>
          </p:cNvPr>
          <p:cNvCxnSpPr>
            <a:cxnSpLocks/>
          </p:cNvCxnSpPr>
          <p:nvPr/>
        </p:nvCxnSpPr>
        <p:spPr>
          <a:xfrm>
            <a:off x="967399" y="1143984"/>
            <a:ext cx="0" cy="2803655"/>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sp>
        <p:nvSpPr>
          <p:cNvPr id="9" name="Title 1">
            <a:extLst>
              <a:ext uri="{FF2B5EF4-FFF2-40B4-BE49-F238E27FC236}">
                <a16:creationId xmlns:a16="http://schemas.microsoft.com/office/drawing/2014/main" id="{9AB1EBD0-843C-42FE-B273-18B7B8B308E2}"/>
              </a:ext>
            </a:extLst>
          </p:cNvPr>
          <p:cNvSpPr txBox="1">
            <a:spLocks/>
          </p:cNvSpPr>
          <p:nvPr/>
        </p:nvSpPr>
        <p:spPr>
          <a:xfrm>
            <a:off x="813816" y="196484"/>
            <a:ext cx="10539984" cy="6997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1132"/>
                </a:solidFill>
                <a:latin typeface="Arial" panose="020B0604020202020204" pitchFamily="34" charset="0"/>
                <a:cs typeface="Arial" panose="020B0604020202020204" pitchFamily="34" charset="0"/>
              </a:rPr>
              <a:t>Type and mode of payment </a:t>
            </a:r>
          </a:p>
        </p:txBody>
      </p:sp>
      <p:sp>
        <p:nvSpPr>
          <p:cNvPr id="3" name="TextBox 2">
            <a:extLst>
              <a:ext uri="{FF2B5EF4-FFF2-40B4-BE49-F238E27FC236}">
                <a16:creationId xmlns:a16="http://schemas.microsoft.com/office/drawing/2014/main" id="{656723B0-A3E1-4FCB-AD44-F84C17729178}"/>
              </a:ext>
            </a:extLst>
          </p:cNvPr>
          <p:cNvSpPr txBox="1"/>
          <p:nvPr/>
        </p:nvSpPr>
        <p:spPr>
          <a:xfrm>
            <a:off x="829264" y="4286867"/>
            <a:ext cx="9783494" cy="2446824"/>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Shifting our focus to the distribution of transaction currencies. The Naira takes the lead as the dominant currency, being the choice for approximately 78.05% of all transactions. The remaining transactions were in pounds, contributing to roughly 21.95% of the total transaction . This currency distribution insight provides valuable understanding into the currency preferences of our customers.</a:t>
            </a:r>
          </a:p>
          <a:p>
            <a:endParaRPr lang="en-US" dirty="0"/>
          </a:p>
        </p:txBody>
      </p:sp>
      <p:cxnSp>
        <p:nvCxnSpPr>
          <p:cNvPr id="12" name="Google Shape;361;p59">
            <a:extLst>
              <a:ext uri="{FF2B5EF4-FFF2-40B4-BE49-F238E27FC236}">
                <a16:creationId xmlns:a16="http://schemas.microsoft.com/office/drawing/2014/main" id="{95494E3D-7F38-4E78-9C4F-00AFF6926FF2}"/>
              </a:ext>
            </a:extLst>
          </p:cNvPr>
          <p:cNvCxnSpPr>
            <a:cxnSpLocks/>
          </p:cNvCxnSpPr>
          <p:nvPr/>
        </p:nvCxnSpPr>
        <p:spPr>
          <a:xfrm>
            <a:off x="4418731" y="1039162"/>
            <a:ext cx="0" cy="2724754"/>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cxnSp>
        <p:nvCxnSpPr>
          <p:cNvPr id="13" name="Google Shape;361;p59">
            <a:extLst>
              <a:ext uri="{FF2B5EF4-FFF2-40B4-BE49-F238E27FC236}">
                <a16:creationId xmlns:a16="http://schemas.microsoft.com/office/drawing/2014/main" id="{D5FE2F1C-F800-47F0-8C0E-F68BB8BE3319}"/>
              </a:ext>
            </a:extLst>
          </p:cNvPr>
          <p:cNvCxnSpPr>
            <a:cxnSpLocks/>
          </p:cNvCxnSpPr>
          <p:nvPr/>
        </p:nvCxnSpPr>
        <p:spPr>
          <a:xfrm>
            <a:off x="8049620" y="1039162"/>
            <a:ext cx="0" cy="2724754"/>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spTree>
    <p:extLst>
      <p:ext uri="{BB962C8B-B14F-4D97-AF65-F5344CB8AC3E}">
        <p14:creationId xmlns:p14="http://schemas.microsoft.com/office/powerpoint/2010/main" val="350469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A711-C41D-4690-AD11-156D0598FBCD}"/>
              </a:ext>
            </a:extLst>
          </p:cNvPr>
          <p:cNvSpPr>
            <a:spLocks noGrp="1"/>
          </p:cNvSpPr>
          <p:nvPr>
            <p:ph type="title"/>
          </p:nvPr>
        </p:nvSpPr>
        <p:spPr>
          <a:xfrm>
            <a:off x="715370" y="367139"/>
            <a:ext cx="10761260" cy="721980"/>
          </a:xfrm>
        </p:spPr>
        <p:txBody>
          <a:bodyPr>
            <a:normAutofit/>
          </a:bodyPr>
          <a:lstStyle/>
          <a:p>
            <a:r>
              <a:rPr lang="en-IN" sz="3200" b="1" dirty="0">
                <a:solidFill>
                  <a:srgbClr val="001132"/>
                </a:solidFill>
                <a:latin typeface="Arial" panose="020B0604020202020204" pitchFamily="34" charset="0"/>
                <a:cs typeface="Arial" panose="020B0604020202020204" pitchFamily="34" charset="0"/>
              </a:rPr>
              <a:t>Data Integrity Note</a:t>
            </a:r>
            <a:endParaRPr lang="en-US" sz="3200" dirty="0">
              <a:solidFill>
                <a:srgbClr val="00113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EB1DC9-40F1-4CFC-B44A-4E936FE243F9}"/>
              </a:ext>
            </a:extLst>
          </p:cNvPr>
          <p:cNvSpPr>
            <a:spLocks noGrp="1"/>
          </p:cNvSpPr>
          <p:nvPr>
            <p:ph idx="1"/>
          </p:nvPr>
        </p:nvSpPr>
        <p:spPr>
          <a:xfrm>
            <a:off x="715370" y="1072769"/>
            <a:ext cx="10515600" cy="4351338"/>
          </a:xfrm>
        </p:spPr>
        <p:txBody>
          <a:bodyPr>
            <a:normAutofit/>
          </a:bodyPr>
          <a:lstStyle/>
          <a:p>
            <a:pPr marL="0" indent="0" algn="just">
              <a:lnSpc>
                <a:spcPct val="150000"/>
              </a:lnSpc>
              <a:buNone/>
            </a:pPr>
            <a:r>
              <a:rPr lang="en-US" sz="1800" dirty="0">
                <a:latin typeface="Arial" panose="020B0604020202020204" pitchFamily="34" charset="0"/>
                <a:cs typeface="Arial" panose="020B0604020202020204" pitchFamily="34" charset="0"/>
              </a:rPr>
              <a:t>It's important to highlight that in our pursuit of accurate analysis, we removed three transactions amounting to £1,134 from consideration. These transactions lacked clear location data, which could have potentially skewed the results.</a:t>
            </a:r>
          </a:p>
        </p:txBody>
      </p:sp>
    </p:spTree>
    <p:extLst>
      <p:ext uri="{BB962C8B-B14F-4D97-AF65-F5344CB8AC3E}">
        <p14:creationId xmlns:p14="http://schemas.microsoft.com/office/powerpoint/2010/main" val="289203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845B-4BAB-7903-ADA7-FED8E8075AD3}"/>
              </a:ext>
            </a:extLst>
          </p:cNvPr>
          <p:cNvSpPr>
            <a:spLocks noGrp="1"/>
          </p:cNvSpPr>
          <p:nvPr>
            <p:ph type="title"/>
          </p:nvPr>
        </p:nvSpPr>
        <p:spPr>
          <a:xfrm>
            <a:off x="838200" y="173102"/>
            <a:ext cx="10515600" cy="686707"/>
          </a:xfrm>
        </p:spPr>
        <p:txBody>
          <a:bodyPr>
            <a:normAutofit/>
          </a:bodyPr>
          <a:lstStyle/>
          <a:p>
            <a:r>
              <a:rPr lang="en-US" sz="3200" b="1" dirty="0">
                <a:solidFill>
                  <a:srgbClr val="001132"/>
                </a:solidFill>
                <a:latin typeface="Arial" panose="020B0604020202020204" pitchFamily="34" charset="0"/>
                <a:cs typeface="Arial" panose="020B0604020202020204" pitchFamily="34" charset="0"/>
              </a:rPr>
              <a:t>Recommendation</a:t>
            </a:r>
          </a:p>
        </p:txBody>
      </p:sp>
      <p:sp>
        <p:nvSpPr>
          <p:cNvPr id="3" name="Content Placeholder 2">
            <a:extLst>
              <a:ext uri="{FF2B5EF4-FFF2-40B4-BE49-F238E27FC236}">
                <a16:creationId xmlns:a16="http://schemas.microsoft.com/office/drawing/2014/main" id="{4CFB8369-1827-C7F4-CD6E-234ADAA558F2}"/>
              </a:ext>
            </a:extLst>
          </p:cNvPr>
          <p:cNvSpPr>
            <a:spLocks noGrp="1"/>
          </p:cNvSpPr>
          <p:nvPr>
            <p:ph idx="1"/>
          </p:nvPr>
        </p:nvSpPr>
        <p:spPr>
          <a:xfrm>
            <a:off x="838200" y="859809"/>
            <a:ext cx="10610088" cy="5998191"/>
          </a:xfrm>
        </p:spPr>
        <p:txBody>
          <a:bodyPr>
            <a:normAutofit fontScale="25000" lnSpcReduction="20000"/>
          </a:bodyPr>
          <a:lstStyle/>
          <a:p>
            <a:pPr>
              <a:lnSpc>
                <a:spcPct val="150000"/>
              </a:lnSpc>
            </a:pPr>
            <a:r>
              <a:rPr lang="en-IN" sz="7200" dirty="0">
                <a:latin typeface="Arial" panose="020B0604020202020204" pitchFamily="34" charset="0"/>
                <a:cs typeface="Arial" panose="020B0604020202020204" pitchFamily="34" charset="0"/>
              </a:rPr>
              <a:t>Capitalize on the success observed in February, our highest sales month. Devote resources and marketing efforts to identify what factors contributed to this success and replicate them in other months.</a:t>
            </a:r>
          </a:p>
          <a:p>
            <a:pPr>
              <a:lnSpc>
                <a:spcPct val="150000"/>
              </a:lnSpc>
            </a:pPr>
            <a:r>
              <a:rPr lang="en-US" sz="7200" dirty="0">
                <a:latin typeface="Arial" panose="020B0604020202020204" pitchFamily="34" charset="0"/>
                <a:cs typeface="Arial" panose="020B0604020202020204" pitchFamily="34" charset="0"/>
              </a:rPr>
              <a:t>We should focus on making our best-selling products even better while improving those that aren't performing as well. </a:t>
            </a:r>
          </a:p>
          <a:p>
            <a:pPr>
              <a:lnSpc>
                <a:spcPct val="150000"/>
              </a:lnSpc>
            </a:pPr>
            <a:r>
              <a:rPr lang="en-IN" sz="7200" dirty="0">
                <a:latin typeface="Arial" panose="020B0604020202020204" pitchFamily="34" charset="0"/>
                <a:cs typeface="Arial" panose="020B0604020202020204" pitchFamily="34" charset="0"/>
              </a:rPr>
              <a:t>Leverage the observed patterns in weekday purchasing. Strategically plan promotions and campaigns, to enhance sales on these high-performing days. </a:t>
            </a:r>
          </a:p>
          <a:p>
            <a:pPr>
              <a:lnSpc>
                <a:spcPct val="150000"/>
              </a:lnSpc>
            </a:pPr>
            <a:r>
              <a:rPr lang="en-US" sz="7200" dirty="0">
                <a:latin typeface="Arial" panose="020B0604020202020204" pitchFamily="34" charset="0"/>
                <a:cs typeface="Arial" panose="020B0604020202020204" pitchFamily="34" charset="0"/>
              </a:rPr>
              <a:t>Developed an enhanced referral program prompting customers to specify sources, driving revenue. Sariah Bryan's exceptional referrals highlight potential; planning joint marketing efforts and tailored rewards to further collaboration. This strategy aims to boost revenue while nurturing high-value partnerships.</a:t>
            </a:r>
          </a:p>
          <a:p>
            <a:pPr>
              <a:lnSpc>
                <a:spcPct val="150000"/>
              </a:lnSpc>
            </a:pPr>
            <a:r>
              <a:rPr lang="en-US" sz="7200" dirty="0">
                <a:latin typeface="Arial" panose="020B0604020202020204" pitchFamily="34" charset="0"/>
                <a:cs typeface="Arial" panose="020B0604020202020204" pitchFamily="34" charset="0"/>
              </a:rPr>
              <a:t>Strategically plan initiatives to mitigate the lower sales months, such as August. Consider running targeted campaigns or offering unique incentives during these periods to boost customer engagement.</a:t>
            </a:r>
          </a:p>
          <a:p>
            <a:pPr>
              <a:lnSpc>
                <a:spcPct val="150000"/>
              </a:lnSpc>
            </a:pPr>
            <a:endParaRPr lang="en-US" sz="7200"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2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9C18-D246-49AB-958F-00B43963365D}"/>
              </a:ext>
            </a:extLst>
          </p:cNvPr>
          <p:cNvSpPr>
            <a:spLocks noGrp="1"/>
          </p:cNvSpPr>
          <p:nvPr>
            <p:ph type="title"/>
          </p:nvPr>
        </p:nvSpPr>
        <p:spPr>
          <a:xfrm>
            <a:off x="458724" y="300250"/>
            <a:ext cx="10515600" cy="832513"/>
          </a:xfrm>
        </p:spPr>
        <p:txBody>
          <a:bodyPr>
            <a:normAutofit/>
          </a:bodyPr>
          <a:lstStyle/>
          <a:p>
            <a:r>
              <a:rPr lang="en-US" sz="3200" b="1" dirty="0">
                <a:solidFill>
                  <a:srgbClr val="001132"/>
                </a:solidFill>
                <a:latin typeface="Arial" panose="020B0604020202020204" pitchFamily="34" charset="0"/>
                <a:cs typeface="Arial" panose="020B0604020202020204" pitchFamily="34" charset="0"/>
              </a:rPr>
              <a:t>Recommendation Cont.…</a:t>
            </a:r>
            <a:endParaRPr lang="en-US" sz="3200" dirty="0"/>
          </a:p>
        </p:txBody>
      </p:sp>
      <p:sp>
        <p:nvSpPr>
          <p:cNvPr id="3" name="Content Placeholder 2">
            <a:extLst>
              <a:ext uri="{FF2B5EF4-FFF2-40B4-BE49-F238E27FC236}">
                <a16:creationId xmlns:a16="http://schemas.microsoft.com/office/drawing/2014/main" id="{E6D3DD5A-D634-40EE-8A3A-536C6D31C0F6}"/>
              </a:ext>
            </a:extLst>
          </p:cNvPr>
          <p:cNvSpPr>
            <a:spLocks noGrp="1"/>
          </p:cNvSpPr>
          <p:nvPr>
            <p:ph idx="1"/>
          </p:nvPr>
        </p:nvSpPr>
        <p:spPr>
          <a:xfrm>
            <a:off x="458724" y="818867"/>
            <a:ext cx="11274552" cy="6039134"/>
          </a:xfrm>
        </p:spPr>
        <p:txBody>
          <a:bodyPr>
            <a:normAutofit fontScale="25000" lnSpcReduction="20000"/>
          </a:bodyPr>
          <a:lstStyle/>
          <a:p>
            <a:pPr>
              <a:lnSpc>
                <a:spcPct val="150000"/>
              </a:lnSpc>
            </a:pPr>
            <a:endParaRPr lang="en-US" dirty="0"/>
          </a:p>
          <a:p>
            <a:pPr>
              <a:lnSpc>
                <a:spcPct val="150000"/>
              </a:lnSpc>
            </a:pPr>
            <a:r>
              <a:rPr lang="en-US" sz="7200" dirty="0">
                <a:latin typeface="Arial" panose="020B0604020202020204" pitchFamily="34" charset="0"/>
                <a:cs typeface="Arial" panose="020B0604020202020204" pitchFamily="34" charset="0"/>
              </a:rPr>
              <a:t>Diversifying campaigns to target genders beyond males, potentially boosting their revenue generation..</a:t>
            </a:r>
          </a:p>
          <a:p>
            <a:pPr>
              <a:lnSpc>
                <a:spcPct val="150000"/>
              </a:lnSpc>
            </a:pPr>
            <a:r>
              <a:rPr lang="en-US" sz="7200" dirty="0">
                <a:latin typeface="Arial" panose="020B0604020202020204" pitchFamily="34" charset="0"/>
                <a:cs typeface="Arial" panose="020B0604020202020204" pitchFamily="34" charset="0"/>
              </a:rPr>
              <a:t>Address the issue of missing location data for transactions. Implement measures to ensure all transaction data is complete and accurate, as missing data can lead to distorted analysis and decision-making.</a:t>
            </a:r>
          </a:p>
          <a:p>
            <a:pPr>
              <a:lnSpc>
                <a:spcPct val="150000"/>
              </a:lnSpc>
            </a:pPr>
            <a:r>
              <a:rPr lang="en-US" sz="7200" dirty="0">
                <a:latin typeface="Arial" panose="020B0604020202020204" pitchFamily="34" charset="0"/>
                <a:cs typeface="Arial" panose="020B0604020202020204" pitchFamily="34" charset="0"/>
              </a:rPr>
              <a:t>Additionally, nurturing relationships in our top countries like Nigeria, the UK, and Canada is crucial, and we should also investigate expanding into new regions. </a:t>
            </a:r>
          </a:p>
          <a:p>
            <a:pPr>
              <a:lnSpc>
                <a:spcPct val="150000"/>
              </a:lnSpc>
            </a:pPr>
            <a:r>
              <a:rPr lang="en-US" sz="7200" dirty="0">
                <a:latin typeface="Arial" panose="020B0604020202020204" pitchFamily="34" charset="0"/>
                <a:cs typeface="Arial" panose="020B0604020202020204" pitchFamily="34" charset="0"/>
              </a:rPr>
              <a:t>It's essential to adjust our strategies in response to how our revenues are changing and what we predict for sales in the future. </a:t>
            </a:r>
          </a:p>
          <a:p>
            <a:pPr>
              <a:lnSpc>
                <a:spcPct val="150000"/>
              </a:lnSpc>
            </a:pPr>
            <a:r>
              <a:rPr lang="en-US" sz="7200" dirty="0">
                <a:latin typeface="Arial" panose="020B0604020202020204" pitchFamily="34" charset="0"/>
                <a:cs typeface="Arial" panose="020B0604020202020204" pitchFamily="34" charset="0"/>
              </a:rPr>
              <a:t>When it comes to payments, we should make sure both local and international options are user-friendly, and understanding what currencies our customers prefer can guide our communication efforts.</a:t>
            </a:r>
          </a:p>
          <a:p>
            <a:pPr marL="0" indent="0">
              <a:buNone/>
            </a:pPr>
            <a:endParaRPr lang="en-US" dirty="0"/>
          </a:p>
        </p:txBody>
      </p:sp>
    </p:spTree>
    <p:extLst>
      <p:ext uri="{BB962C8B-B14F-4D97-AF65-F5344CB8AC3E}">
        <p14:creationId xmlns:p14="http://schemas.microsoft.com/office/powerpoint/2010/main" val="163663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2848D1-05CB-4D3A-42C6-0D4BE8C4CCEC}"/>
              </a:ext>
            </a:extLst>
          </p:cNvPr>
          <p:cNvSpPr>
            <a:spLocks noGrp="1"/>
          </p:cNvSpPr>
          <p:nvPr>
            <p:ph type="title"/>
          </p:nvPr>
        </p:nvSpPr>
        <p:spPr>
          <a:xfrm>
            <a:off x="1203961" y="2967648"/>
            <a:ext cx="8717962" cy="1325563"/>
          </a:xfrm>
        </p:spPr>
        <p:txBody>
          <a:bodyPr>
            <a:normAutofit/>
          </a:bodyPr>
          <a:lstStyle/>
          <a:p>
            <a:pPr algn="ctr"/>
            <a:r>
              <a:rPr lang="en-US" sz="6000" b="1" dirty="0">
                <a:solidFill>
                  <a:srgbClr val="001132"/>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16351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Financial">
            <a:extLst>
              <a:ext uri="{FF2B5EF4-FFF2-40B4-BE49-F238E27FC236}">
                <a16:creationId xmlns:a16="http://schemas.microsoft.com/office/drawing/2014/main" id="{C89BC24E-3DAA-7727-FD7E-FB5A3B40E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Subtitle 2">
            <a:extLst>
              <a:ext uri="{FF2B5EF4-FFF2-40B4-BE49-F238E27FC236}">
                <a16:creationId xmlns:a16="http://schemas.microsoft.com/office/drawing/2014/main" id="{F0D99085-293F-DC3A-296C-A64FFA3FB6E8}"/>
              </a:ext>
            </a:extLst>
          </p:cNvPr>
          <p:cNvSpPr>
            <a:spLocks noGrp="1"/>
          </p:cNvSpPr>
          <p:nvPr>
            <p:ph type="subTitle" idx="1"/>
          </p:nvPr>
        </p:nvSpPr>
        <p:spPr>
          <a:xfrm>
            <a:off x="6090574" y="795528"/>
            <a:ext cx="5257130" cy="5265443"/>
          </a:xfrm>
        </p:spPr>
        <p:txBody>
          <a:bodyPr vert="horz" lIns="91440" tIns="45720" rIns="91440" bIns="45720" rtlCol="0" anchor="ctr">
            <a:normAutofit/>
          </a:bodyPr>
          <a:lstStyle/>
          <a:p>
            <a:pPr lvl="0" algn="l"/>
            <a:r>
              <a:rPr lang="en-US" sz="2000" b="1" dirty="0">
                <a:solidFill>
                  <a:srgbClr val="001132"/>
                </a:solidFill>
              </a:rPr>
              <a:t>By Group One</a:t>
            </a:r>
          </a:p>
          <a:p>
            <a:pPr marL="285750" lvl="0" indent="-228600" algn="l">
              <a:buFont typeface="Arial" panose="020B0604020202020204" pitchFamily="34" charset="0"/>
              <a:buChar char="•"/>
            </a:pPr>
            <a:r>
              <a:rPr lang="en-US" sz="2000" dirty="0">
                <a:solidFill>
                  <a:srgbClr val="001132"/>
                </a:solidFill>
              </a:rPr>
              <a:t>Adetutu Adejuyigbe – DA (Team Lead)</a:t>
            </a:r>
          </a:p>
          <a:p>
            <a:pPr marL="285750" lvl="0" indent="-228600" algn="l">
              <a:buFont typeface="Arial" panose="020B0604020202020204" pitchFamily="34" charset="0"/>
              <a:buChar char="•"/>
            </a:pPr>
            <a:r>
              <a:rPr lang="en-US" sz="2000" dirty="0">
                <a:solidFill>
                  <a:srgbClr val="001132"/>
                </a:solidFill>
              </a:rPr>
              <a:t>Deborah </a:t>
            </a:r>
            <a:r>
              <a:rPr lang="en-US" sz="2000" dirty="0" err="1">
                <a:solidFill>
                  <a:srgbClr val="001132"/>
                </a:solidFill>
              </a:rPr>
              <a:t>Tolulope</a:t>
            </a:r>
            <a:r>
              <a:rPr lang="en-US" sz="2000" dirty="0">
                <a:solidFill>
                  <a:srgbClr val="001132"/>
                </a:solidFill>
              </a:rPr>
              <a:t> </a:t>
            </a:r>
            <a:r>
              <a:rPr lang="en-US" sz="2000" dirty="0" err="1">
                <a:solidFill>
                  <a:srgbClr val="001132"/>
                </a:solidFill>
              </a:rPr>
              <a:t>Jesusolu-Enioluwalafe</a:t>
            </a:r>
            <a:r>
              <a:rPr lang="en-US" sz="2000" dirty="0">
                <a:solidFill>
                  <a:srgbClr val="001132"/>
                </a:solidFill>
              </a:rPr>
              <a:t> - DA</a:t>
            </a:r>
          </a:p>
          <a:p>
            <a:pPr marL="285750" lvl="0" indent="-228600" algn="l">
              <a:buFont typeface="Arial" panose="020B0604020202020204" pitchFamily="34" charset="0"/>
              <a:buChar char="•"/>
            </a:pPr>
            <a:r>
              <a:rPr lang="en-US" sz="2000" dirty="0">
                <a:solidFill>
                  <a:srgbClr val="001132"/>
                </a:solidFill>
              </a:rPr>
              <a:t>Faith Bello - DA</a:t>
            </a:r>
          </a:p>
          <a:p>
            <a:pPr marL="285750" lvl="0" indent="-228600" algn="l">
              <a:buFont typeface="Arial" panose="020B0604020202020204" pitchFamily="34" charset="0"/>
              <a:buChar char="•"/>
            </a:pPr>
            <a:r>
              <a:rPr lang="en-US" sz="2000" dirty="0" err="1">
                <a:solidFill>
                  <a:srgbClr val="001132"/>
                </a:solidFill>
              </a:rPr>
              <a:t>Obiora</a:t>
            </a:r>
            <a:r>
              <a:rPr lang="en-US" sz="2000" dirty="0">
                <a:solidFill>
                  <a:srgbClr val="001132"/>
                </a:solidFill>
              </a:rPr>
              <a:t> </a:t>
            </a:r>
            <a:r>
              <a:rPr lang="en-US" sz="2000" dirty="0" err="1">
                <a:solidFill>
                  <a:srgbClr val="001132"/>
                </a:solidFill>
              </a:rPr>
              <a:t>Kenechukwu</a:t>
            </a:r>
            <a:r>
              <a:rPr lang="en-US" sz="2000" dirty="0">
                <a:solidFill>
                  <a:srgbClr val="001132"/>
                </a:solidFill>
              </a:rPr>
              <a:t> - DA</a:t>
            </a:r>
          </a:p>
          <a:p>
            <a:pPr marL="285750" lvl="0" indent="-228600" algn="l">
              <a:buFont typeface="Arial" panose="020B0604020202020204" pitchFamily="34" charset="0"/>
              <a:buChar char="•"/>
            </a:pPr>
            <a:r>
              <a:rPr lang="en-US" sz="2000" dirty="0">
                <a:solidFill>
                  <a:srgbClr val="001132"/>
                </a:solidFill>
              </a:rPr>
              <a:t>Ayomide Oladele -HRA</a:t>
            </a:r>
          </a:p>
          <a:p>
            <a:pPr marL="285750" lvl="0" indent="-228600" algn="l">
              <a:buFont typeface="Arial" panose="020B0604020202020204" pitchFamily="34" charset="0"/>
              <a:buChar char="•"/>
            </a:pPr>
            <a:r>
              <a:rPr lang="en-US" sz="2000" dirty="0" err="1">
                <a:solidFill>
                  <a:srgbClr val="001132"/>
                </a:solidFill>
              </a:rPr>
              <a:t>Oghenekaro</a:t>
            </a:r>
            <a:r>
              <a:rPr lang="en-US" sz="2000" dirty="0">
                <a:solidFill>
                  <a:srgbClr val="001132"/>
                </a:solidFill>
              </a:rPr>
              <a:t> </a:t>
            </a:r>
            <a:r>
              <a:rPr lang="en-US" sz="2000" dirty="0" err="1">
                <a:solidFill>
                  <a:srgbClr val="001132"/>
                </a:solidFill>
              </a:rPr>
              <a:t>Ogon</a:t>
            </a:r>
            <a:r>
              <a:rPr lang="en-US" sz="2000" dirty="0">
                <a:solidFill>
                  <a:srgbClr val="001132"/>
                </a:solidFill>
              </a:rPr>
              <a:t> – HRA</a:t>
            </a:r>
          </a:p>
          <a:p>
            <a:pPr algn="l"/>
            <a:endParaRPr lang="en-US" sz="1800" dirty="0">
              <a:solidFill>
                <a:schemeClr val="tx2"/>
              </a:solidFill>
            </a:endParaRPr>
          </a:p>
        </p:txBody>
      </p:sp>
      <p:grpSp>
        <p:nvGrpSpPr>
          <p:cNvPr id="76" name="Group 7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77" name="Freeform: Shape 7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5410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BA8C-0762-4E72-79A8-8AA0107C0CAA}"/>
              </a:ext>
            </a:extLst>
          </p:cNvPr>
          <p:cNvSpPr>
            <a:spLocks noGrp="1"/>
          </p:cNvSpPr>
          <p:nvPr>
            <p:ph type="title"/>
          </p:nvPr>
        </p:nvSpPr>
        <p:spPr>
          <a:xfrm>
            <a:off x="838200" y="203363"/>
            <a:ext cx="10515600" cy="955344"/>
          </a:xfrm>
        </p:spPr>
        <p:txBody>
          <a:bodyPr>
            <a:normAutofit/>
          </a:bodyPr>
          <a:lstStyle/>
          <a:p>
            <a:r>
              <a:rPr lang="en-US" sz="3200" b="1" dirty="0">
                <a:solidFill>
                  <a:srgbClr val="001132"/>
                </a:solidFill>
                <a:latin typeface="Arial" panose="020B0604020202020204" pitchFamily="34" charset="0"/>
                <a:cs typeface="Arial" panose="020B0604020202020204" pitchFamily="34" charset="0"/>
              </a:rPr>
              <a:t>Introduction</a:t>
            </a:r>
            <a:endParaRPr lang="en-US" sz="3500" b="1" dirty="0">
              <a:solidFill>
                <a:srgbClr val="00113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EACCC71-B55A-72D4-2400-8B354FB5B9B4}"/>
              </a:ext>
            </a:extLst>
          </p:cNvPr>
          <p:cNvSpPr>
            <a:spLocks noGrp="1"/>
          </p:cNvSpPr>
          <p:nvPr>
            <p:ph idx="1"/>
          </p:nvPr>
        </p:nvSpPr>
        <p:spPr>
          <a:xfrm>
            <a:off x="838200" y="996288"/>
            <a:ext cx="10515600" cy="5235268"/>
          </a:xfrm>
        </p:spPr>
        <p:txBody>
          <a:bodyPr>
            <a:normAutofit fontScale="92500"/>
          </a:bodyPr>
          <a:lstStyle/>
          <a:p>
            <a:pPr marL="0" indent="0">
              <a:lnSpc>
                <a:spcPct val="150000"/>
              </a:lnSpc>
              <a:buNone/>
            </a:pPr>
            <a:r>
              <a:rPr lang="en-US" sz="1800" dirty="0">
                <a:latin typeface="Arial" panose="020B0604020202020204" pitchFamily="34" charset="0"/>
                <a:cs typeface="Arial" panose="020B0604020202020204" pitchFamily="34" charset="0"/>
              </a:rPr>
              <a:t>In today's digital era, data speaks volumes, and it is on this premise Project X has decided to be intentional with her data trends and patterns.</a:t>
            </a:r>
          </a:p>
          <a:p>
            <a:pPr marL="0" indent="0">
              <a:lnSpc>
                <a:spcPct val="150000"/>
              </a:lnSpc>
              <a:buNone/>
            </a:pPr>
            <a:r>
              <a:rPr lang="en-US" sz="1800" dirty="0">
                <a:latin typeface="Arial" panose="020B0604020202020204" pitchFamily="34" charset="0"/>
                <a:cs typeface="Arial" panose="020B0604020202020204" pitchFamily="34" charset="0"/>
              </a:rPr>
              <a:t>Project X is rapidly establishing itself as a dynamic educational system, dedicated to delivering unparalleled customer satisfaction on a global scale while simultaneously optimizing operational efficiency. </a:t>
            </a:r>
          </a:p>
          <a:p>
            <a:pPr marL="0" indent="0">
              <a:lnSpc>
                <a:spcPct val="150000"/>
              </a:lnSpc>
              <a:buNone/>
            </a:pPr>
            <a:r>
              <a:rPr lang="en-US" sz="1800" dirty="0">
                <a:latin typeface="Arial" panose="020B0604020202020204" pitchFamily="34" charset="0"/>
                <a:cs typeface="Arial" panose="020B0604020202020204" pitchFamily="34" charset="0"/>
              </a:rPr>
              <a:t>From the data gathered from Project X (24</a:t>
            </a:r>
            <a:r>
              <a:rPr lang="en-US" sz="1800" baseline="30000" dirty="0">
                <a:latin typeface="Arial" panose="020B0604020202020204" pitchFamily="34" charset="0"/>
                <a:cs typeface="Arial" panose="020B0604020202020204" pitchFamily="34" charset="0"/>
              </a:rPr>
              <a:t>th</a:t>
            </a:r>
            <a:r>
              <a:rPr lang="en-US" sz="1800" dirty="0">
                <a:latin typeface="Arial" panose="020B0604020202020204" pitchFamily="34" charset="0"/>
                <a:cs typeface="Arial" panose="020B0604020202020204" pitchFamily="34" charset="0"/>
              </a:rPr>
              <a:t> December 2022  to 4</a:t>
            </a:r>
            <a:r>
              <a:rPr lang="en-US" sz="1800" baseline="30000" dirty="0">
                <a:latin typeface="Arial" panose="020B0604020202020204" pitchFamily="34" charset="0"/>
                <a:cs typeface="Arial" panose="020B0604020202020204" pitchFamily="34" charset="0"/>
              </a:rPr>
              <a:t>th</a:t>
            </a:r>
            <a:r>
              <a:rPr lang="en-US" sz="1800" dirty="0">
                <a:latin typeface="Arial" panose="020B0604020202020204" pitchFamily="34" charset="0"/>
                <a:cs typeface="Arial" panose="020B0604020202020204" pitchFamily="34" charset="0"/>
              </a:rPr>
              <a:t> August 2023), we provided valuable insights into customer interactions with the company's products across diverse locations using a meticulous data evaluation process, which encompasses data cleaning and visualization techniques. </a:t>
            </a:r>
          </a:p>
          <a:p>
            <a:pPr marL="0" indent="0">
              <a:lnSpc>
                <a:spcPct val="150000"/>
              </a:lnSpc>
              <a:buNone/>
            </a:pPr>
            <a:r>
              <a:rPr lang="en-US" sz="1800" dirty="0">
                <a:latin typeface="Arial" panose="020B0604020202020204" pitchFamily="34" charset="0"/>
                <a:cs typeface="Arial" panose="020B0604020202020204" pitchFamily="34" charset="0"/>
              </a:rPr>
              <a:t>It is pertinent to note that the data collect was in both Naira (NGN) and Great British Pound (GBP) which was solely converted to Great British Pound (GBP) using the exchange rate found in </a:t>
            </a:r>
            <a:r>
              <a:rPr lang="en-US" sz="1800" u="sng" dirty="0">
                <a:solidFill>
                  <a:schemeClr val="accent1">
                    <a:lumMod val="75000"/>
                  </a:schemeClr>
                </a:solidFill>
                <a:latin typeface="Arial" panose="020B0604020202020204" pitchFamily="34" charset="0"/>
                <a:cs typeface="Arial" panose="020B0604020202020204" pitchFamily="34" charset="0"/>
              </a:rPr>
              <a:t>https://www.exchange-rates.org/exchange-rate-history/gbp-ngn-2023</a:t>
            </a:r>
            <a:r>
              <a:rPr lang="en-US" sz="1800" dirty="0">
                <a:latin typeface="Arial" panose="020B0604020202020204" pitchFamily="34" charset="0"/>
                <a:cs typeface="Arial" panose="020B0604020202020204" pitchFamily="34" charset="0"/>
              </a:rPr>
              <a:t>. </a:t>
            </a:r>
          </a:p>
          <a:p>
            <a:pPr marL="0" indent="0">
              <a:lnSpc>
                <a:spcPct val="150000"/>
              </a:lnSpc>
              <a:buNone/>
            </a:pPr>
            <a:r>
              <a:rPr lang="en-US" sz="1800" dirty="0">
                <a:latin typeface="Arial" panose="020B0604020202020204" pitchFamily="34" charset="0"/>
                <a:cs typeface="Arial" panose="020B0604020202020204" pitchFamily="34" charset="0"/>
              </a:rPr>
              <a:t>This comprehensive analysis stands as a foundational element in our pursuit of gaining a profound understanding of Project X's performance. </a:t>
            </a:r>
          </a:p>
        </p:txBody>
      </p:sp>
    </p:spTree>
    <p:extLst>
      <p:ext uri="{BB962C8B-B14F-4D97-AF65-F5344CB8AC3E}">
        <p14:creationId xmlns:p14="http://schemas.microsoft.com/office/powerpoint/2010/main" val="117523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dashboard">
            <a:extLst>
              <a:ext uri="{FF2B5EF4-FFF2-40B4-BE49-F238E27FC236}">
                <a16:creationId xmlns:a16="http://schemas.microsoft.com/office/drawing/2014/main" id="{9944EC9F-56EF-E701-4E47-8259C0EA1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4" y="150125"/>
            <a:ext cx="11873552" cy="6578221"/>
          </a:xfrm>
          <a:prstGeom prst="rect">
            <a:avLst/>
          </a:prstGeom>
        </p:spPr>
      </p:pic>
    </p:spTree>
    <p:extLst>
      <p:ext uri="{BB962C8B-B14F-4D97-AF65-F5344CB8AC3E}">
        <p14:creationId xmlns:p14="http://schemas.microsoft.com/office/powerpoint/2010/main" val="64733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4B74-4BB5-8F77-48C6-E77347C43D48}"/>
              </a:ext>
            </a:extLst>
          </p:cNvPr>
          <p:cNvSpPr>
            <a:spLocks noGrp="1"/>
          </p:cNvSpPr>
          <p:nvPr>
            <p:ph type="title"/>
          </p:nvPr>
        </p:nvSpPr>
        <p:spPr>
          <a:xfrm>
            <a:off x="838200" y="94184"/>
            <a:ext cx="10515600" cy="1173708"/>
          </a:xfrm>
        </p:spPr>
        <p:txBody>
          <a:bodyPr>
            <a:normAutofit/>
          </a:bodyPr>
          <a:lstStyle/>
          <a:p>
            <a:r>
              <a:rPr lang="en-US" sz="3200" b="1" dirty="0">
                <a:solidFill>
                  <a:srgbClr val="001132"/>
                </a:solidFill>
                <a:latin typeface="Arial" panose="020B0604020202020204" pitchFamily="34" charset="0"/>
                <a:cs typeface="Arial" panose="020B0604020202020204" pitchFamily="34" charset="0"/>
              </a:rPr>
              <a:t>Revenue Trend For The Period In View</a:t>
            </a:r>
          </a:p>
        </p:txBody>
      </p:sp>
      <p:sp>
        <p:nvSpPr>
          <p:cNvPr id="5" name="Google Shape;356;p59">
            <a:extLst>
              <a:ext uri="{FF2B5EF4-FFF2-40B4-BE49-F238E27FC236}">
                <a16:creationId xmlns:a16="http://schemas.microsoft.com/office/drawing/2014/main" id="{FDB4D99A-D9D5-4B2B-A12E-42B7169058D4}"/>
              </a:ext>
            </a:extLst>
          </p:cNvPr>
          <p:cNvSpPr txBox="1">
            <a:spLocks/>
          </p:cNvSpPr>
          <p:nvPr/>
        </p:nvSpPr>
        <p:spPr>
          <a:xfrm>
            <a:off x="761605" y="1155190"/>
            <a:ext cx="2661700" cy="3455934"/>
          </a:xfrm>
          <a:prstGeom prst="rect">
            <a:avLst/>
          </a:prstGeom>
          <a:noFill/>
          <a:ln w="28575">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Total number of transaction was 2,196 </a:t>
            </a:r>
          </a:p>
          <a:p>
            <a:pPr marL="139700" indent="0">
              <a:lnSpc>
                <a:spcPct val="150000"/>
              </a:lnSpc>
              <a:buNone/>
            </a:pPr>
            <a:endParaRPr lang="en-US" sz="1800" dirty="0">
              <a:latin typeface="Arial" panose="020B0604020202020204" pitchFamily="34" charset="0"/>
              <a:cs typeface="Arial" panose="020B0604020202020204" pitchFamily="34" charset="0"/>
            </a:endParaRPr>
          </a:p>
          <a:p>
            <a:pPr marL="139700" indent="0">
              <a:lnSpc>
                <a:spcPct val="150000"/>
              </a:lnSpc>
              <a:buNone/>
            </a:pPr>
            <a:r>
              <a:rPr lang="en-US" sz="1800" dirty="0">
                <a:latin typeface="Arial" panose="020B0604020202020204" pitchFamily="34" charset="0"/>
                <a:cs typeface="Arial" panose="020B0604020202020204" pitchFamily="34" charset="0"/>
              </a:rPr>
              <a:t>Total revenue was around £1.14 million </a:t>
            </a:r>
          </a:p>
        </p:txBody>
      </p:sp>
      <p:sp>
        <p:nvSpPr>
          <p:cNvPr id="6" name="Google Shape;356;p59">
            <a:extLst>
              <a:ext uri="{FF2B5EF4-FFF2-40B4-BE49-F238E27FC236}">
                <a16:creationId xmlns:a16="http://schemas.microsoft.com/office/drawing/2014/main" id="{B7EF0A22-B92E-4F21-8FFA-261DC8394534}"/>
              </a:ext>
            </a:extLst>
          </p:cNvPr>
          <p:cNvSpPr txBox="1">
            <a:spLocks/>
          </p:cNvSpPr>
          <p:nvPr/>
        </p:nvSpPr>
        <p:spPr>
          <a:xfrm>
            <a:off x="4231549" y="1133587"/>
            <a:ext cx="3065362" cy="5212622"/>
          </a:xfrm>
          <a:prstGeom prst="rect">
            <a:avLst/>
          </a:prstGeom>
          <a:noFill/>
          <a:ln>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February 2023 stood out with the highest revenue, reaching roughly £222k. </a:t>
            </a:r>
          </a:p>
          <a:p>
            <a:pPr marL="139700" indent="0">
              <a:lnSpc>
                <a:spcPct val="150000"/>
              </a:lnSpc>
              <a:buNone/>
            </a:pPr>
            <a:endParaRPr lang="en-US" sz="1800" dirty="0">
              <a:latin typeface="Arial" panose="020B0604020202020204" pitchFamily="34" charset="0"/>
              <a:cs typeface="Arial" panose="020B0604020202020204" pitchFamily="34" charset="0"/>
            </a:endParaRPr>
          </a:p>
          <a:p>
            <a:pPr marL="139700" indent="0">
              <a:lnSpc>
                <a:spcPct val="150000"/>
              </a:lnSpc>
              <a:buNone/>
            </a:pPr>
            <a:r>
              <a:rPr lang="en-US" sz="1800" dirty="0">
                <a:latin typeface="Arial" panose="020B0604020202020204" pitchFamily="34" charset="0"/>
                <a:cs typeface="Arial" panose="020B0604020202020204" pitchFamily="34" charset="0"/>
              </a:rPr>
              <a:t>Notably, August recorded the lowest revenue, around £30k, but this can be attributed to the fact that its data collection spanned only half a month.</a:t>
            </a:r>
          </a:p>
        </p:txBody>
      </p:sp>
      <p:sp>
        <p:nvSpPr>
          <p:cNvPr id="7" name="Google Shape;356;p59">
            <a:extLst>
              <a:ext uri="{FF2B5EF4-FFF2-40B4-BE49-F238E27FC236}">
                <a16:creationId xmlns:a16="http://schemas.microsoft.com/office/drawing/2014/main" id="{711DDE18-3935-4381-9700-747DE6BACD10}"/>
              </a:ext>
            </a:extLst>
          </p:cNvPr>
          <p:cNvSpPr txBox="1">
            <a:spLocks/>
          </p:cNvSpPr>
          <p:nvPr/>
        </p:nvSpPr>
        <p:spPr>
          <a:xfrm>
            <a:off x="7921940" y="1132764"/>
            <a:ext cx="3197164" cy="5631052"/>
          </a:xfrm>
          <a:prstGeom prst="rect">
            <a:avLst/>
          </a:prstGeom>
          <a:noFill/>
          <a:ln>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If the current business trend for "Project X" persists, the average sales projection for the remaining 2023 ranges approximately between £90 and £710. </a:t>
            </a:r>
          </a:p>
          <a:p>
            <a:pPr marL="139700" indent="0">
              <a:lnSpc>
                <a:spcPct val="150000"/>
              </a:lnSpc>
              <a:buNone/>
            </a:pPr>
            <a:endParaRPr lang="en-US" sz="1800" dirty="0">
              <a:latin typeface="Arial" panose="020B0604020202020204" pitchFamily="34" charset="0"/>
              <a:cs typeface="Arial" panose="020B0604020202020204" pitchFamily="34" charset="0"/>
            </a:endParaRPr>
          </a:p>
          <a:p>
            <a:pPr marL="139700" indent="0">
              <a:lnSpc>
                <a:spcPct val="150000"/>
              </a:lnSpc>
              <a:buNone/>
            </a:pPr>
            <a:r>
              <a:rPr lang="en-US" sz="1800" dirty="0">
                <a:latin typeface="Arial" panose="020B0604020202020204" pitchFamily="34" charset="0"/>
                <a:cs typeface="Arial" panose="020B0604020202020204" pitchFamily="34" charset="0"/>
              </a:rPr>
              <a:t>However, it's important to recognize that this projection might undergo adjustments due to factors beyond our control and other variables.</a:t>
            </a:r>
          </a:p>
        </p:txBody>
      </p:sp>
      <p:cxnSp>
        <p:nvCxnSpPr>
          <p:cNvPr id="10" name="Google Shape;361;p59">
            <a:extLst>
              <a:ext uri="{FF2B5EF4-FFF2-40B4-BE49-F238E27FC236}">
                <a16:creationId xmlns:a16="http://schemas.microsoft.com/office/drawing/2014/main" id="{943DB9BC-2F5F-4E59-8A35-2BB52F34C7DC}"/>
              </a:ext>
            </a:extLst>
          </p:cNvPr>
          <p:cNvCxnSpPr>
            <a:cxnSpLocks/>
          </p:cNvCxnSpPr>
          <p:nvPr/>
        </p:nvCxnSpPr>
        <p:spPr>
          <a:xfrm>
            <a:off x="7993018" y="1267892"/>
            <a:ext cx="0" cy="4639132"/>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cxnSp>
        <p:nvCxnSpPr>
          <p:cNvPr id="21" name="Google Shape;361;p59">
            <a:extLst>
              <a:ext uri="{FF2B5EF4-FFF2-40B4-BE49-F238E27FC236}">
                <a16:creationId xmlns:a16="http://schemas.microsoft.com/office/drawing/2014/main" id="{BEE3AB60-754D-4451-A675-4C430FDF6786}"/>
              </a:ext>
            </a:extLst>
          </p:cNvPr>
          <p:cNvCxnSpPr>
            <a:cxnSpLocks/>
          </p:cNvCxnSpPr>
          <p:nvPr/>
        </p:nvCxnSpPr>
        <p:spPr>
          <a:xfrm>
            <a:off x="927566" y="1374572"/>
            <a:ext cx="0" cy="4639132"/>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cxnSp>
        <p:nvCxnSpPr>
          <p:cNvPr id="22" name="Google Shape;361;p59">
            <a:extLst>
              <a:ext uri="{FF2B5EF4-FFF2-40B4-BE49-F238E27FC236}">
                <a16:creationId xmlns:a16="http://schemas.microsoft.com/office/drawing/2014/main" id="{1BD6D1B4-567A-4A61-87E1-F4AF7816D3BE}"/>
              </a:ext>
            </a:extLst>
          </p:cNvPr>
          <p:cNvCxnSpPr>
            <a:cxnSpLocks/>
          </p:cNvCxnSpPr>
          <p:nvPr/>
        </p:nvCxnSpPr>
        <p:spPr>
          <a:xfrm>
            <a:off x="4390094" y="1267892"/>
            <a:ext cx="0" cy="4639132"/>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spTree>
    <p:extLst>
      <p:ext uri="{BB962C8B-B14F-4D97-AF65-F5344CB8AC3E}">
        <p14:creationId xmlns:p14="http://schemas.microsoft.com/office/powerpoint/2010/main" val="114464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4B74-4BB5-8F77-48C6-E77347C43D48}"/>
              </a:ext>
            </a:extLst>
          </p:cNvPr>
          <p:cNvSpPr>
            <a:spLocks noGrp="1"/>
          </p:cNvSpPr>
          <p:nvPr>
            <p:ph type="title"/>
          </p:nvPr>
        </p:nvSpPr>
        <p:spPr>
          <a:xfrm>
            <a:off x="838200" y="94184"/>
            <a:ext cx="10515600" cy="1173708"/>
          </a:xfrm>
        </p:spPr>
        <p:txBody>
          <a:bodyPr>
            <a:normAutofit/>
          </a:bodyPr>
          <a:lstStyle/>
          <a:p>
            <a:r>
              <a:rPr lang="en-US" sz="3200" b="1" dirty="0">
                <a:solidFill>
                  <a:srgbClr val="001132"/>
                </a:solidFill>
                <a:latin typeface="Arial" panose="020B0604020202020204" pitchFamily="34" charset="0"/>
                <a:cs typeface="Arial" panose="020B0604020202020204" pitchFamily="34" charset="0"/>
              </a:rPr>
              <a:t>Quarterly Performance</a:t>
            </a:r>
          </a:p>
        </p:txBody>
      </p:sp>
      <p:sp>
        <p:nvSpPr>
          <p:cNvPr id="5" name="Google Shape;356;p59">
            <a:extLst>
              <a:ext uri="{FF2B5EF4-FFF2-40B4-BE49-F238E27FC236}">
                <a16:creationId xmlns:a16="http://schemas.microsoft.com/office/drawing/2014/main" id="{FDB4D99A-D9D5-4B2B-A12E-42B7169058D4}"/>
              </a:ext>
            </a:extLst>
          </p:cNvPr>
          <p:cNvSpPr txBox="1">
            <a:spLocks/>
          </p:cNvSpPr>
          <p:nvPr/>
        </p:nvSpPr>
        <p:spPr>
          <a:xfrm>
            <a:off x="819713" y="1116719"/>
            <a:ext cx="2661700" cy="3339949"/>
          </a:xfrm>
          <a:prstGeom prst="rect">
            <a:avLst/>
          </a:prstGeom>
          <a:noFill/>
          <a:ln w="28575">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The first quarter amounted to about £546k and the transaction count of 1,060.</a:t>
            </a:r>
          </a:p>
        </p:txBody>
      </p:sp>
      <p:sp>
        <p:nvSpPr>
          <p:cNvPr id="6" name="Google Shape;356;p59">
            <a:extLst>
              <a:ext uri="{FF2B5EF4-FFF2-40B4-BE49-F238E27FC236}">
                <a16:creationId xmlns:a16="http://schemas.microsoft.com/office/drawing/2014/main" id="{B7EF0A22-B92E-4F21-8FFA-261DC8394534}"/>
              </a:ext>
            </a:extLst>
          </p:cNvPr>
          <p:cNvSpPr txBox="1">
            <a:spLocks/>
          </p:cNvSpPr>
          <p:nvPr/>
        </p:nvSpPr>
        <p:spPr>
          <a:xfrm>
            <a:off x="4231549" y="1155190"/>
            <a:ext cx="2901901" cy="3237106"/>
          </a:xfrm>
          <a:prstGeom prst="rect">
            <a:avLst/>
          </a:prstGeom>
          <a:noFill/>
          <a:ln>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The second quarter had a decline of about £434k with the transaction count of 784.</a:t>
            </a:r>
            <a:endParaRPr kumimoji="0" lang="en-US" sz="1800" i="0" u="none" strike="noStrike" kern="0" cap="none" spc="0" normalizeH="0" baseline="0" noProof="0" dirty="0">
              <a:ln>
                <a:noFill/>
              </a:ln>
              <a:solidFill>
                <a:schemeClr val="tx1"/>
              </a:solidFill>
              <a:effectLst/>
              <a:uLnTx/>
              <a:uFillTx/>
              <a:latin typeface="Inter"/>
              <a:ea typeface="Inter"/>
              <a:sym typeface="Inter"/>
            </a:endParaRPr>
          </a:p>
        </p:txBody>
      </p:sp>
      <p:sp>
        <p:nvSpPr>
          <p:cNvPr id="7" name="Google Shape;356;p59">
            <a:extLst>
              <a:ext uri="{FF2B5EF4-FFF2-40B4-BE49-F238E27FC236}">
                <a16:creationId xmlns:a16="http://schemas.microsoft.com/office/drawing/2014/main" id="{711DDE18-3935-4381-9700-747DE6BACD10}"/>
              </a:ext>
            </a:extLst>
          </p:cNvPr>
          <p:cNvSpPr txBox="1">
            <a:spLocks/>
          </p:cNvSpPr>
          <p:nvPr/>
        </p:nvSpPr>
        <p:spPr>
          <a:xfrm>
            <a:off x="7921940" y="1133587"/>
            <a:ext cx="3508449" cy="3088376"/>
          </a:xfrm>
          <a:prstGeom prst="rect">
            <a:avLst/>
          </a:prstGeom>
          <a:noFill/>
          <a:ln>
            <a:noFill/>
          </a:ln>
        </p:spPr>
        <p:txBody>
          <a:bodyPr spcFirstLastPara="1" wrap="square" lIns="137150" tIns="91425" rIns="13715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10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1000"/>
              </a:spcBef>
              <a:spcAft>
                <a:spcPts val="10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lnSpc>
                <a:spcPct val="150000"/>
              </a:lnSpc>
              <a:buNone/>
            </a:pPr>
            <a:r>
              <a:rPr lang="en-US" sz="1800" dirty="0">
                <a:latin typeface="Arial" panose="020B0604020202020204" pitchFamily="34" charset="0"/>
                <a:cs typeface="Arial" panose="020B0604020202020204" pitchFamily="34" charset="0"/>
              </a:rPr>
              <a:t>The third quarter which is still ongoing had a total of £122k with the transaction count of 295.</a:t>
            </a:r>
          </a:p>
        </p:txBody>
      </p:sp>
      <p:cxnSp>
        <p:nvCxnSpPr>
          <p:cNvPr id="10" name="Google Shape;361;p59">
            <a:extLst>
              <a:ext uri="{FF2B5EF4-FFF2-40B4-BE49-F238E27FC236}">
                <a16:creationId xmlns:a16="http://schemas.microsoft.com/office/drawing/2014/main" id="{943DB9BC-2F5F-4E59-8A35-2BB52F34C7DC}"/>
              </a:ext>
            </a:extLst>
          </p:cNvPr>
          <p:cNvCxnSpPr>
            <a:cxnSpLocks/>
          </p:cNvCxnSpPr>
          <p:nvPr/>
        </p:nvCxnSpPr>
        <p:spPr>
          <a:xfrm>
            <a:off x="8072078" y="1267892"/>
            <a:ext cx="0" cy="3742306"/>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cxnSp>
        <p:nvCxnSpPr>
          <p:cNvPr id="18" name="Google Shape;361;p59">
            <a:extLst>
              <a:ext uri="{FF2B5EF4-FFF2-40B4-BE49-F238E27FC236}">
                <a16:creationId xmlns:a16="http://schemas.microsoft.com/office/drawing/2014/main" id="{DF99BE23-615A-47D9-BFB3-F7224E14D332}"/>
              </a:ext>
            </a:extLst>
          </p:cNvPr>
          <p:cNvCxnSpPr>
            <a:cxnSpLocks/>
          </p:cNvCxnSpPr>
          <p:nvPr/>
        </p:nvCxnSpPr>
        <p:spPr>
          <a:xfrm>
            <a:off x="969850" y="1338577"/>
            <a:ext cx="0" cy="3742306"/>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cxnSp>
        <p:nvCxnSpPr>
          <p:cNvPr id="19" name="Google Shape;361;p59">
            <a:extLst>
              <a:ext uri="{FF2B5EF4-FFF2-40B4-BE49-F238E27FC236}">
                <a16:creationId xmlns:a16="http://schemas.microsoft.com/office/drawing/2014/main" id="{CAD0527A-B876-4E74-AE59-BDAC3D03108F}"/>
              </a:ext>
            </a:extLst>
          </p:cNvPr>
          <p:cNvCxnSpPr>
            <a:cxnSpLocks/>
          </p:cNvCxnSpPr>
          <p:nvPr/>
        </p:nvCxnSpPr>
        <p:spPr>
          <a:xfrm>
            <a:off x="4445895" y="1267892"/>
            <a:ext cx="0" cy="3742306"/>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spTree>
    <p:extLst>
      <p:ext uri="{BB962C8B-B14F-4D97-AF65-F5344CB8AC3E}">
        <p14:creationId xmlns:p14="http://schemas.microsoft.com/office/powerpoint/2010/main" val="100165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1"/>
          <p:cNvSpPr txBox="1">
            <a:spLocks noGrp="1"/>
          </p:cNvSpPr>
          <p:nvPr>
            <p:ph type="body" idx="2"/>
          </p:nvPr>
        </p:nvSpPr>
        <p:spPr>
          <a:xfrm>
            <a:off x="609600" y="4626592"/>
            <a:ext cx="9150000" cy="1344648"/>
          </a:xfrm>
          <a:prstGeom prst="rect">
            <a:avLst/>
          </a:prstGeom>
        </p:spPr>
        <p:txBody>
          <a:bodyPr spcFirstLastPara="1" vert="horz" wrap="square" lIns="121900" tIns="121900" rIns="121900" bIns="121900" rtlCol="0" anchor="ctr" anchorCtr="0">
            <a:noAutofit/>
          </a:bodyPr>
          <a:lstStyle/>
          <a:p>
            <a:pPr marL="0" indent="0">
              <a:lnSpc>
                <a:spcPct val="105000"/>
              </a:lnSpc>
              <a:spcAft>
                <a:spcPts val="1333"/>
              </a:spcAft>
              <a:buNone/>
            </a:pPr>
            <a:r>
              <a:rPr lang="en-US" sz="1800" b="1" dirty="0">
                <a:solidFill>
                  <a:schemeClr val="tx1"/>
                </a:solidFill>
                <a:latin typeface="Arial" panose="020B0604020202020204" pitchFamily="34" charset="0"/>
                <a:cs typeface="Arial" panose="020B0604020202020204" pitchFamily="34" charset="0"/>
              </a:rPr>
              <a:t>'Knowledge Sharing’ </a:t>
            </a:r>
            <a:r>
              <a:rPr lang="en-US" sz="1800" dirty="0">
                <a:solidFill>
                  <a:schemeClr val="tx1"/>
                </a:solidFill>
                <a:latin typeface="Arial" panose="020B0604020202020204" pitchFamily="34" charset="0"/>
                <a:cs typeface="Arial" panose="020B0604020202020204" pitchFamily="34" charset="0"/>
              </a:rPr>
              <a:t>recorded the lowest transaction count at </a:t>
            </a:r>
            <a:r>
              <a:rPr lang="en-US" sz="1800" b="1" dirty="0">
                <a:solidFill>
                  <a:schemeClr val="tx1"/>
                </a:solidFill>
                <a:latin typeface="Arial" panose="020B0604020202020204" pitchFamily="34" charset="0"/>
                <a:cs typeface="Arial" panose="020B0604020202020204" pitchFamily="34" charset="0"/>
              </a:rPr>
              <a:t>49</a:t>
            </a:r>
            <a:r>
              <a:rPr lang="en-US" sz="1800" dirty="0">
                <a:solidFill>
                  <a:schemeClr val="tx1"/>
                </a:solidFill>
                <a:latin typeface="Arial" panose="020B0604020202020204" pitchFamily="34" charset="0"/>
                <a:cs typeface="Arial" panose="020B0604020202020204" pitchFamily="34" charset="0"/>
              </a:rPr>
              <a:t>, resulting in revenue totaling approximately £25k. Interestingly, </a:t>
            </a:r>
            <a:r>
              <a:rPr lang="en-US" sz="1800" b="1" dirty="0">
                <a:solidFill>
                  <a:schemeClr val="tx1"/>
                </a:solidFill>
                <a:latin typeface="Arial" panose="020B0604020202020204" pitchFamily="34" charset="0"/>
                <a:cs typeface="Arial" panose="020B0604020202020204" pitchFamily="34" charset="0"/>
              </a:rPr>
              <a:t>'Investment Banking</a:t>
            </a:r>
            <a:r>
              <a:rPr lang="en-US" sz="1800" dirty="0">
                <a:solidFill>
                  <a:schemeClr val="tx1"/>
                </a:solidFill>
                <a:latin typeface="Arial" panose="020B0604020202020204" pitchFamily="34" charset="0"/>
                <a:cs typeface="Arial" panose="020B0604020202020204" pitchFamily="34" charset="0"/>
              </a:rPr>
              <a:t>,' despite having </a:t>
            </a:r>
            <a:r>
              <a:rPr lang="en-US" sz="1800" b="1" dirty="0">
                <a:solidFill>
                  <a:schemeClr val="tx1"/>
                </a:solidFill>
                <a:latin typeface="Arial" panose="020B0604020202020204" pitchFamily="34" charset="0"/>
                <a:cs typeface="Arial" panose="020B0604020202020204" pitchFamily="34" charset="0"/>
              </a:rPr>
              <a:t>64 </a:t>
            </a:r>
            <a:r>
              <a:rPr lang="en-US" sz="1800" dirty="0">
                <a:solidFill>
                  <a:schemeClr val="tx1"/>
                </a:solidFill>
                <a:latin typeface="Arial" panose="020B0604020202020204" pitchFamily="34" charset="0"/>
                <a:cs typeface="Arial" panose="020B0604020202020204" pitchFamily="34" charset="0"/>
              </a:rPr>
              <a:t>transactions, generated a comparably lower revenue of around £22k. This suggests there's room for improvement within this category.</a:t>
            </a:r>
            <a:endParaRPr sz="1800" dirty="0">
              <a:solidFill>
                <a:schemeClr val="tx1"/>
              </a:solidFill>
              <a:latin typeface="Arial" panose="020B0604020202020204" pitchFamily="34" charset="0"/>
              <a:cs typeface="Arial" panose="020B0604020202020204" pitchFamily="34" charset="0"/>
            </a:endParaRPr>
          </a:p>
        </p:txBody>
      </p:sp>
      <p:sp>
        <p:nvSpPr>
          <p:cNvPr id="386" name="Google Shape;386;p61"/>
          <p:cNvSpPr txBox="1">
            <a:spLocks noGrp="1"/>
          </p:cNvSpPr>
          <p:nvPr>
            <p:ph type="body" idx="1"/>
          </p:nvPr>
        </p:nvSpPr>
        <p:spPr>
          <a:xfrm>
            <a:off x="609600" y="3309176"/>
            <a:ext cx="9150000" cy="871600"/>
          </a:xfrm>
          <a:prstGeom prst="rect">
            <a:avLst/>
          </a:prstGeom>
        </p:spPr>
        <p:txBody>
          <a:bodyPr spcFirstLastPara="1" vert="horz" wrap="square" lIns="121900" tIns="121900" rIns="121900" bIns="121900" rtlCol="0" anchor="ctr" anchorCtr="0">
            <a:noAutofit/>
          </a:bodyPr>
          <a:lstStyle/>
          <a:p>
            <a:pPr marL="0" indent="0">
              <a:spcAft>
                <a:spcPts val="1333"/>
              </a:spcAft>
              <a:buNone/>
            </a:pPr>
            <a:r>
              <a:rPr lang="en" sz="1800" dirty="0">
                <a:solidFill>
                  <a:schemeClr val="tx1"/>
                </a:solidFill>
                <a:latin typeface="Arial" panose="020B0604020202020204" pitchFamily="34" charset="0"/>
                <a:cs typeface="Arial" panose="020B0604020202020204" pitchFamily="34" charset="0"/>
              </a:rPr>
              <a:t>'</a:t>
            </a:r>
            <a:r>
              <a:rPr lang="en" sz="1800" b="1" dirty="0">
                <a:solidFill>
                  <a:schemeClr val="tx1"/>
                </a:solidFill>
                <a:latin typeface="Arial" panose="020B0604020202020204" pitchFamily="34" charset="0"/>
                <a:cs typeface="Arial" panose="020B0604020202020204" pitchFamily="34" charset="0"/>
              </a:rPr>
              <a:t>Accounting</a:t>
            </a:r>
            <a:r>
              <a:rPr lang="en" sz="1800" dirty="0">
                <a:solidFill>
                  <a:schemeClr val="tx1"/>
                </a:solidFill>
                <a:latin typeface="Arial" panose="020B0604020202020204" pitchFamily="34" charset="0"/>
                <a:cs typeface="Arial" panose="020B0604020202020204" pitchFamily="34" charset="0"/>
              </a:rPr>
              <a:t>' follows closely behind with </a:t>
            </a:r>
            <a:r>
              <a:rPr lang="en" sz="1800" b="1" dirty="0">
                <a:solidFill>
                  <a:schemeClr val="tx1"/>
                </a:solidFill>
                <a:latin typeface="Arial" panose="020B0604020202020204" pitchFamily="34" charset="0"/>
                <a:cs typeface="Arial" panose="020B0604020202020204" pitchFamily="34" charset="0"/>
              </a:rPr>
              <a:t>524</a:t>
            </a:r>
            <a:r>
              <a:rPr lang="en" sz="1800" dirty="0">
                <a:solidFill>
                  <a:schemeClr val="tx1"/>
                </a:solidFill>
                <a:latin typeface="Arial" panose="020B0604020202020204" pitchFamily="34" charset="0"/>
                <a:cs typeface="Arial" panose="020B0604020202020204" pitchFamily="34" charset="0"/>
              </a:rPr>
              <a:t> transactions, showing its significant presence </a:t>
            </a:r>
            <a:r>
              <a:rPr lang="en-US" sz="1800" dirty="0">
                <a:solidFill>
                  <a:schemeClr val="tx1"/>
                </a:solidFill>
                <a:latin typeface="Arial" panose="020B0604020202020204" pitchFamily="34" charset="0"/>
                <a:cs typeface="Arial" panose="020B0604020202020204" pitchFamily="34" charset="0"/>
              </a:rPr>
              <a:t>with revenue amounting to approximately</a:t>
            </a:r>
            <a:r>
              <a:rPr lang="en" sz="1800" dirty="0">
                <a:solidFill>
                  <a:schemeClr val="tx1"/>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£281k</a:t>
            </a:r>
            <a:r>
              <a:rPr lang="en" sz="1800" dirty="0">
                <a:solidFill>
                  <a:schemeClr val="tx1"/>
                </a:solidFill>
                <a:latin typeface="Arial" panose="020B0604020202020204" pitchFamily="34" charset="0"/>
                <a:cs typeface="Arial" panose="020B0604020202020204" pitchFamily="34" charset="0"/>
              </a:rPr>
              <a:t>.</a:t>
            </a:r>
            <a:endParaRPr sz="1800" dirty="0">
              <a:solidFill>
                <a:schemeClr val="tx1"/>
              </a:solidFill>
              <a:latin typeface="Arial" panose="020B0604020202020204" pitchFamily="34" charset="0"/>
              <a:cs typeface="Arial" panose="020B0604020202020204" pitchFamily="34" charset="0"/>
            </a:endParaRPr>
          </a:p>
        </p:txBody>
      </p:sp>
      <p:sp>
        <p:nvSpPr>
          <p:cNvPr id="387" name="Google Shape;387;p61"/>
          <p:cNvSpPr txBox="1">
            <a:spLocks noGrp="1"/>
          </p:cNvSpPr>
          <p:nvPr>
            <p:ph type="body" idx="3"/>
          </p:nvPr>
        </p:nvSpPr>
        <p:spPr>
          <a:xfrm>
            <a:off x="609600" y="1666367"/>
            <a:ext cx="9150000" cy="1238000"/>
          </a:xfrm>
          <a:prstGeom prst="rect">
            <a:avLst/>
          </a:prstGeom>
        </p:spPr>
        <p:txBody>
          <a:bodyPr spcFirstLastPara="1" vert="horz" wrap="square" lIns="121900" tIns="121900" rIns="121900" bIns="121900" rtlCol="0" anchor="ctr" anchorCtr="0">
            <a:noAutofit/>
          </a:bodyPr>
          <a:lstStyle/>
          <a:p>
            <a:pPr marL="0" indent="0">
              <a:lnSpc>
                <a:spcPct val="105000"/>
              </a:lnSpc>
              <a:spcAft>
                <a:spcPts val="1333"/>
              </a:spcAft>
              <a:buSzPts val="1018"/>
              <a:buNone/>
            </a:pPr>
            <a:r>
              <a:rPr lang="en" sz="1800" dirty="0">
                <a:solidFill>
                  <a:schemeClr val="tx1"/>
                </a:solidFill>
                <a:latin typeface="Arial" panose="020B0604020202020204" pitchFamily="34" charset="0"/>
                <a:cs typeface="Arial" panose="020B0604020202020204" pitchFamily="34" charset="0"/>
              </a:rPr>
              <a:t>'</a:t>
            </a:r>
            <a:r>
              <a:rPr lang="en" sz="1800" b="1" dirty="0">
                <a:solidFill>
                  <a:schemeClr val="tx1"/>
                </a:solidFill>
                <a:latin typeface="Arial" panose="020B0604020202020204" pitchFamily="34" charset="0"/>
                <a:cs typeface="Arial" panose="020B0604020202020204" pitchFamily="34" charset="0"/>
              </a:rPr>
              <a:t>Strategy</a:t>
            </a:r>
            <a:r>
              <a:rPr lang="en" sz="1800" dirty="0">
                <a:solidFill>
                  <a:schemeClr val="tx1"/>
                </a:solidFill>
                <a:latin typeface="Arial" panose="020B0604020202020204" pitchFamily="34" charset="0"/>
                <a:cs typeface="Arial" panose="020B0604020202020204" pitchFamily="34" charset="0"/>
              </a:rPr>
              <a:t>' is the most popular product </a:t>
            </a:r>
            <a:r>
              <a:rPr lang="en-US" sz="1800" dirty="0">
                <a:solidFill>
                  <a:schemeClr val="tx1"/>
                </a:solidFill>
                <a:latin typeface="Arial" panose="020B0604020202020204" pitchFamily="34" charset="0"/>
                <a:cs typeface="Arial" panose="020B0604020202020204" pitchFamily="34" charset="0"/>
              </a:rPr>
              <a:t>amongst all the 8 categories of products</a:t>
            </a:r>
            <a:r>
              <a:rPr lang="en" sz="1800" dirty="0">
                <a:solidFill>
                  <a:schemeClr val="tx1"/>
                </a:solidFill>
                <a:latin typeface="Arial" panose="020B0604020202020204" pitchFamily="34" charset="0"/>
                <a:cs typeface="Arial" panose="020B0604020202020204" pitchFamily="34" charset="0"/>
              </a:rPr>
              <a:t>, with </a:t>
            </a:r>
            <a:r>
              <a:rPr lang="en" sz="1800" b="1" dirty="0">
                <a:solidFill>
                  <a:schemeClr val="tx1"/>
                </a:solidFill>
                <a:latin typeface="Arial" panose="020B0604020202020204" pitchFamily="34" charset="0"/>
                <a:cs typeface="Arial" panose="020B0604020202020204" pitchFamily="34" charset="0"/>
              </a:rPr>
              <a:t>803</a:t>
            </a:r>
            <a:r>
              <a:rPr lang="en" sz="1800" dirty="0">
                <a:solidFill>
                  <a:schemeClr val="tx1"/>
                </a:solidFill>
                <a:latin typeface="Arial" panose="020B0604020202020204" pitchFamily="34" charset="0"/>
                <a:cs typeface="Arial" panose="020B0604020202020204" pitchFamily="34" charset="0"/>
              </a:rPr>
              <a:t> transactions </a:t>
            </a:r>
            <a:r>
              <a:rPr lang="en-US" sz="1800" dirty="0">
                <a:solidFill>
                  <a:schemeClr val="tx1"/>
                </a:solidFill>
                <a:latin typeface="Arial" panose="020B0604020202020204" pitchFamily="34" charset="0"/>
                <a:cs typeface="Arial" panose="020B0604020202020204" pitchFamily="34" charset="0"/>
              </a:rPr>
              <a:t>and revenue amounting to approximately </a:t>
            </a:r>
            <a:r>
              <a:rPr lang="en-US" sz="1800" dirty="0">
                <a:latin typeface="Arial" panose="020B0604020202020204" pitchFamily="34" charset="0"/>
                <a:cs typeface="Arial" panose="020B0604020202020204" pitchFamily="34" charset="0"/>
              </a:rPr>
              <a:t>£437k.</a:t>
            </a:r>
            <a:endParaRPr sz="1800" dirty="0">
              <a:solidFill>
                <a:schemeClr val="tx1"/>
              </a:solidFill>
              <a:latin typeface="Arial" panose="020B0604020202020204" pitchFamily="34" charset="0"/>
              <a:cs typeface="Arial" panose="020B0604020202020204" pitchFamily="34" charset="0"/>
            </a:endParaRPr>
          </a:p>
        </p:txBody>
      </p:sp>
      <p:sp>
        <p:nvSpPr>
          <p:cNvPr id="388" name="Google Shape;388;p61"/>
          <p:cNvSpPr txBox="1">
            <a:spLocks noGrp="1"/>
          </p:cNvSpPr>
          <p:nvPr>
            <p:ph type="title"/>
          </p:nvPr>
        </p:nvSpPr>
        <p:spPr>
          <a:xfrm>
            <a:off x="609600" y="600502"/>
            <a:ext cx="10972800" cy="798737"/>
          </a:xfrm>
          <a:prstGeom prst="rect">
            <a:avLst/>
          </a:prstGeom>
        </p:spPr>
        <p:txBody>
          <a:bodyPr spcFirstLastPara="1" vert="horz" wrap="square" lIns="121900" tIns="121900" rIns="121900" bIns="121900" rtlCol="0" anchor="ctr" anchorCtr="0">
            <a:noAutofit/>
          </a:bodyPr>
          <a:lstStyle/>
          <a:p>
            <a:pPr>
              <a:buSzPts val="990"/>
            </a:pPr>
            <a:r>
              <a:rPr lang="en-US" sz="3200" dirty="0">
                <a:solidFill>
                  <a:srgbClr val="001132"/>
                </a:solidFill>
                <a:latin typeface="Arial" panose="020B0604020202020204" pitchFamily="34" charset="0"/>
                <a:ea typeface="+mj-ea"/>
                <a:cs typeface="Arial" panose="020B0604020202020204" pitchFamily="34" charset="0"/>
              </a:rPr>
              <a:t>Product Performance</a:t>
            </a:r>
            <a:endParaRPr sz="3200" dirty="0">
              <a:solidFill>
                <a:srgbClr val="001132"/>
              </a:solidFill>
            </a:endParaRPr>
          </a:p>
        </p:txBody>
      </p:sp>
      <p:cxnSp>
        <p:nvCxnSpPr>
          <p:cNvPr id="389" name="Google Shape;389;p61"/>
          <p:cNvCxnSpPr/>
          <p:nvPr/>
        </p:nvCxnSpPr>
        <p:spPr>
          <a:xfrm>
            <a:off x="609600" y="3052148"/>
            <a:ext cx="10360800" cy="0"/>
          </a:xfrm>
          <a:prstGeom prst="straightConnector1">
            <a:avLst/>
          </a:prstGeom>
          <a:noFill/>
          <a:ln w="19050" cap="flat" cmpd="sng">
            <a:solidFill>
              <a:schemeClr val="dk1"/>
            </a:solidFill>
            <a:prstDash val="solid"/>
            <a:round/>
            <a:headEnd type="none" w="med" len="med"/>
            <a:tailEnd type="none" w="med" len="med"/>
          </a:ln>
        </p:spPr>
      </p:cxnSp>
      <p:cxnSp>
        <p:nvCxnSpPr>
          <p:cNvPr id="390" name="Google Shape;390;p61"/>
          <p:cNvCxnSpPr/>
          <p:nvPr/>
        </p:nvCxnSpPr>
        <p:spPr>
          <a:xfrm>
            <a:off x="609600" y="4328558"/>
            <a:ext cx="10360800" cy="0"/>
          </a:xfrm>
          <a:prstGeom prst="straightConnector1">
            <a:avLst/>
          </a:prstGeom>
          <a:noFill/>
          <a:ln w="19050" cap="flat" cmpd="sng">
            <a:solidFill>
              <a:schemeClr val="dk1"/>
            </a:solidFill>
            <a:prstDash val="solid"/>
            <a:round/>
            <a:headEnd type="none" w="med" len="med"/>
            <a:tailEnd type="none" w="med" len="med"/>
          </a:ln>
        </p:spPr>
      </p:cxnSp>
      <p:cxnSp>
        <p:nvCxnSpPr>
          <p:cNvPr id="391" name="Google Shape;391;p61"/>
          <p:cNvCxnSpPr/>
          <p:nvPr/>
        </p:nvCxnSpPr>
        <p:spPr>
          <a:xfrm>
            <a:off x="609600" y="1532867"/>
            <a:ext cx="10360800" cy="0"/>
          </a:xfrm>
          <a:prstGeom prst="straightConnector1">
            <a:avLst/>
          </a:prstGeom>
          <a:noFill/>
          <a:ln w="19050" cap="flat" cmpd="sng">
            <a:solidFill>
              <a:schemeClr val="dk1"/>
            </a:solidFill>
            <a:prstDash val="solid"/>
            <a:round/>
            <a:headEnd type="none" w="med" len="med"/>
            <a:tailEnd type="none" w="med" len="med"/>
          </a:ln>
        </p:spPr>
      </p:cxnSp>
      <p:cxnSp>
        <p:nvCxnSpPr>
          <p:cNvPr id="392" name="Google Shape;392;p61"/>
          <p:cNvCxnSpPr/>
          <p:nvPr/>
        </p:nvCxnSpPr>
        <p:spPr>
          <a:xfrm>
            <a:off x="609600" y="6104867"/>
            <a:ext cx="103608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8917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A5EB-785A-FDAE-61B7-B53A9D0AAD99}"/>
              </a:ext>
            </a:extLst>
          </p:cNvPr>
          <p:cNvSpPr>
            <a:spLocks noGrp="1"/>
          </p:cNvSpPr>
          <p:nvPr>
            <p:ph type="title"/>
          </p:nvPr>
        </p:nvSpPr>
        <p:spPr>
          <a:xfrm>
            <a:off x="838200" y="204715"/>
            <a:ext cx="10515600" cy="846162"/>
          </a:xfrm>
        </p:spPr>
        <p:txBody>
          <a:bodyPr>
            <a:normAutofit/>
          </a:bodyPr>
          <a:lstStyle/>
          <a:p>
            <a:r>
              <a:rPr lang="en-US" sz="3200" b="1" dirty="0">
                <a:solidFill>
                  <a:srgbClr val="001132"/>
                </a:solidFill>
                <a:latin typeface="Arial" panose="020B0604020202020204" pitchFamily="34" charset="0"/>
                <a:cs typeface="Arial" panose="020B0604020202020204" pitchFamily="34" charset="0"/>
              </a:rPr>
              <a:t>Customer’s Behavior</a:t>
            </a:r>
          </a:p>
        </p:txBody>
      </p:sp>
      <p:sp>
        <p:nvSpPr>
          <p:cNvPr id="3" name="Content Placeholder 2">
            <a:extLst>
              <a:ext uri="{FF2B5EF4-FFF2-40B4-BE49-F238E27FC236}">
                <a16:creationId xmlns:a16="http://schemas.microsoft.com/office/drawing/2014/main" id="{86E1258E-8E64-6F0F-8BD3-1C0946231BD8}"/>
              </a:ext>
            </a:extLst>
          </p:cNvPr>
          <p:cNvSpPr>
            <a:spLocks noGrp="1"/>
          </p:cNvSpPr>
          <p:nvPr>
            <p:ph idx="1"/>
          </p:nvPr>
        </p:nvSpPr>
        <p:spPr>
          <a:xfrm>
            <a:off x="838200" y="1050877"/>
            <a:ext cx="10515600" cy="4995755"/>
          </a:xfrm>
        </p:spPr>
        <p:txBody>
          <a:bodyPr>
            <a:normAutofit/>
          </a:bodyPr>
          <a:lstStyle/>
          <a:p>
            <a:pPr>
              <a:lnSpc>
                <a:spcPct val="150000"/>
              </a:lnSpc>
            </a:pPr>
            <a:r>
              <a:rPr lang="en-US" sz="1800" dirty="0">
                <a:latin typeface="Arial" panose="020B0604020202020204" pitchFamily="34" charset="0"/>
                <a:cs typeface="Arial" panose="020B0604020202020204" pitchFamily="34" charset="0"/>
              </a:rPr>
              <a:t>Based on our analysis, we've identified a total customer count of 1,730. Among these, the male demographic constitutes the largest share at approximately 53%, followed closely by females at approximately 47%. The "preferred not to say" category comprises the smallest segment, accounting for about 0.17% of the total.</a:t>
            </a:r>
          </a:p>
          <a:p>
            <a:pPr>
              <a:lnSpc>
                <a:spcPct val="150000"/>
              </a:lnSpc>
            </a:pPr>
            <a:r>
              <a:rPr lang="en-US" sz="1800" dirty="0">
                <a:latin typeface="Arial" panose="020B0604020202020204" pitchFamily="34" charset="0"/>
                <a:cs typeface="Arial" panose="020B0604020202020204" pitchFamily="34" charset="0"/>
              </a:rPr>
              <a:t>In assessing the impact of referral sources, it's intriguing to note that a substantial portion of customers, 1,153 in total, generated £590k in sales without specifying whether they were referred or not. On the other hand, customers who indicated that they were referred accounted for £216k in sales. Notably, Sariah Bryan played a significant role as a referral source, contributing a total of £103k in sales.</a:t>
            </a:r>
          </a:p>
          <a:p>
            <a:pPr marL="0" indent="0">
              <a:lnSpc>
                <a:spcPct val="150000"/>
              </a:lnSpc>
              <a:buNone/>
            </a:pPr>
            <a:endParaRPr lang="en-US" sz="1800" dirty="0">
              <a:latin typeface="Arial" panose="020B0604020202020204" pitchFamily="34" charset="0"/>
              <a:cs typeface="Arial" panose="020B0604020202020204" pitchFamily="34" charset="0"/>
            </a:endParaRPr>
          </a:p>
          <a:p>
            <a:pPr marL="0" indent="0">
              <a:lnSpc>
                <a:spcPct val="150000"/>
              </a:lnSpc>
              <a:buNone/>
            </a:pPr>
            <a:endParaRPr lang="en-US" sz="1800" dirty="0">
              <a:latin typeface="Arial" panose="020B0604020202020204" pitchFamily="34" charset="0"/>
              <a:cs typeface="Arial" panose="020B0604020202020204" pitchFamily="34" charset="0"/>
            </a:endParaRPr>
          </a:p>
          <a:p>
            <a:pPr marL="0" indent="0">
              <a:lnSpc>
                <a:spcPct val="150000"/>
              </a:lnSpc>
              <a:buNone/>
            </a:pPr>
            <a:endParaRPr lang="en-US" sz="1800" dirty="0">
              <a:latin typeface="Arial" panose="020B0604020202020204" pitchFamily="34" charset="0"/>
              <a:cs typeface="Arial" panose="020B0604020202020204" pitchFamily="34" charset="0"/>
            </a:endParaRPr>
          </a:p>
          <a:p>
            <a:pPr marL="0" indent="0">
              <a:lnSpc>
                <a:spcPct val="150000"/>
              </a:lnSpc>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876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8442-16D1-D258-7506-C1B33B1245F2}"/>
              </a:ext>
            </a:extLst>
          </p:cNvPr>
          <p:cNvSpPr>
            <a:spLocks noGrp="1"/>
          </p:cNvSpPr>
          <p:nvPr>
            <p:ph type="title"/>
          </p:nvPr>
        </p:nvSpPr>
        <p:spPr>
          <a:xfrm>
            <a:off x="838200" y="300252"/>
            <a:ext cx="10515600" cy="682387"/>
          </a:xfrm>
        </p:spPr>
        <p:txBody>
          <a:bodyPr>
            <a:normAutofit fontScale="90000"/>
          </a:bodyPr>
          <a:lstStyle/>
          <a:p>
            <a:br>
              <a:rPr lang="en-US" sz="3500" b="1" dirty="0">
                <a:solidFill>
                  <a:srgbClr val="001132"/>
                </a:solidFill>
                <a:latin typeface="Arial" panose="020B0604020202020204" pitchFamily="34" charset="0"/>
                <a:cs typeface="Arial" panose="020B0604020202020204" pitchFamily="34" charset="0"/>
              </a:rPr>
            </a:br>
            <a:r>
              <a:rPr lang="en-US" sz="3500" b="1" dirty="0">
                <a:solidFill>
                  <a:srgbClr val="001132"/>
                </a:solidFill>
                <a:latin typeface="Arial" panose="020B0604020202020204" pitchFamily="34" charset="0"/>
                <a:cs typeface="Arial" panose="020B0604020202020204" pitchFamily="34" charset="0"/>
              </a:rPr>
              <a:t>Location</a:t>
            </a:r>
            <a:br>
              <a:rPr lang="en-US" dirty="0"/>
            </a:br>
            <a:endParaRPr lang="en-US" dirty="0"/>
          </a:p>
        </p:txBody>
      </p:sp>
      <p:sp>
        <p:nvSpPr>
          <p:cNvPr id="3" name="Content Placeholder 2">
            <a:extLst>
              <a:ext uri="{FF2B5EF4-FFF2-40B4-BE49-F238E27FC236}">
                <a16:creationId xmlns:a16="http://schemas.microsoft.com/office/drawing/2014/main" id="{F9BAA3C3-41FA-46D9-C93B-488C95FCCE5D}"/>
              </a:ext>
            </a:extLst>
          </p:cNvPr>
          <p:cNvSpPr>
            <a:spLocks noGrp="1"/>
          </p:cNvSpPr>
          <p:nvPr>
            <p:ph idx="1"/>
          </p:nvPr>
        </p:nvSpPr>
        <p:spPr>
          <a:xfrm>
            <a:off x="838200" y="1076819"/>
            <a:ext cx="10515600" cy="5480929"/>
          </a:xfrm>
        </p:spPr>
        <p:txBody>
          <a:bodyPr>
            <a:normAutofit/>
          </a:bodyPr>
          <a:lstStyle/>
          <a:p>
            <a:pPr>
              <a:lnSpc>
                <a:spcPct val="150000"/>
              </a:lnSpc>
            </a:pPr>
            <a:r>
              <a:rPr lang="en-US" sz="1800" dirty="0">
                <a:latin typeface="Arial" panose="020B0604020202020204" pitchFamily="34" charset="0"/>
                <a:cs typeface="Arial" panose="020B0604020202020204" pitchFamily="34" charset="0"/>
              </a:rPr>
              <a:t>We observed that among our diverse customer base spread across the globe, the three leading countries in terms of customer numbers are Nigeria, followed by the United Kingdom, and then Canada, ranked in descending order. These three countries have customer counts of 822, 511, and 156, respectively.</a:t>
            </a:r>
          </a:p>
          <a:p>
            <a:pPr>
              <a:lnSpc>
                <a:spcPct val="150000"/>
              </a:lnSpc>
            </a:pPr>
            <a:r>
              <a:rPr lang="en-US" sz="1800" dirty="0">
                <a:latin typeface="Arial" panose="020B0604020202020204" pitchFamily="34" charset="0"/>
                <a:cs typeface="Arial" panose="020B0604020202020204" pitchFamily="34" charset="0"/>
              </a:rPr>
              <a:t>The revenue generated by customers in Nigeria, the United Kingdom, and Canada collectively comprises around 84.9% of the total revenue, indicating their substantial contribution to our overall financial performance compared to customers from other locations.</a:t>
            </a:r>
          </a:p>
          <a:p>
            <a:pPr marL="0" indent="0">
              <a:lnSpc>
                <a:spcPct val="150000"/>
              </a:lnSpc>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9744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1158</Words>
  <Application>Microsoft Office PowerPoint</Application>
  <PresentationFormat>Widescreen</PresentationFormat>
  <Paragraphs>62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Hanken Grotesk</vt:lpstr>
      <vt:lpstr>Inter</vt:lpstr>
      <vt:lpstr>Office Theme</vt:lpstr>
      <vt:lpstr>Project X Business Performance Analysis Report</vt:lpstr>
      <vt:lpstr>PowerPoint Presentation</vt:lpstr>
      <vt:lpstr>Introduction</vt:lpstr>
      <vt:lpstr>PowerPoint Presentation</vt:lpstr>
      <vt:lpstr>Revenue Trend For The Period In View</vt:lpstr>
      <vt:lpstr>Quarterly Performance</vt:lpstr>
      <vt:lpstr>Product Performance</vt:lpstr>
      <vt:lpstr>Customer’s Behavior</vt:lpstr>
      <vt:lpstr> Location </vt:lpstr>
      <vt:lpstr>PowerPoint Presentation</vt:lpstr>
      <vt:lpstr>Data Integrity Note</vt:lpstr>
      <vt:lpstr>Recommendation</vt:lpstr>
      <vt:lpstr>Recommendation 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report on business performance  on Project X</dc:title>
  <dc:creator>Adetutu Adejuyigbe</dc:creator>
  <cp:lastModifiedBy>Adetutu Adejuyigbe</cp:lastModifiedBy>
  <cp:revision>38</cp:revision>
  <dcterms:created xsi:type="dcterms:W3CDTF">2023-08-22T21:10:30Z</dcterms:created>
  <dcterms:modified xsi:type="dcterms:W3CDTF">2023-10-28T00:27:22Z</dcterms:modified>
</cp:coreProperties>
</file>