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59" r:id="rId6"/>
    <p:sldId id="261" r:id="rId7"/>
    <p:sldId id="263" r:id="rId8"/>
    <p:sldId id="264" r:id="rId9"/>
    <p:sldId id="279" r:id="rId10"/>
    <p:sldId id="265" r:id="rId11"/>
    <p:sldId id="284" r:id="rId12"/>
    <p:sldId id="278" r:id="rId13"/>
    <p:sldId id="282" r:id="rId14"/>
    <p:sldId id="283" r:id="rId15"/>
    <p:sldId id="280" r:id="rId16"/>
    <p:sldId id="267" r:id="rId17"/>
    <p:sldId id="266" r:id="rId18"/>
    <p:sldId id="281" r:id="rId19"/>
    <p:sldId id="275" r:id="rId20"/>
    <p:sldId id="271" r:id="rId21"/>
    <p:sldId id="276" r:id="rId22"/>
    <p:sldId id="272" r:id="rId23"/>
    <p:sldId id="269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300" d="100"/>
          <a:sy n="300" d="100"/>
        </p:scale>
        <p:origin x="-80" y="43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9-C9D7-4176-A46A-574491BEA432}" type="datetimeFigureOut">
              <a:rPr lang="es-ES" smtClean="0"/>
              <a:t>22/06/16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F307-2489-4E59-8F9A-1631F36BF0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83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9-C9D7-4176-A46A-574491BEA432}" type="datetimeFigureOut">
              <a:rPr lang="es-ES" smtClean="0"/>
              <a:t>22/06/16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F307-2489-4E59-8F9A-1631F36BF0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14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9-C9D7-4176-A46A-574491BEA432}" type="datetimeFigureOut">
              <a:rPr lang="es-ES" smtClean="0"/>
              <a:t>22/06/16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F307-2489-4E59-8F9A-1631F36BF0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06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9-C9D7-4176-A46A-574491BEA432}" type="datetimeFigureOut">
              <a:rPr lang="es-ES" smtClean="0"/>
              <a:t>22/06/16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F307-2489-4E59-8F9A-1631F36BF0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95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9-C9D7-4176-A46A-574491BEA432}" type="datetimeFigureOut">
              <a:rPr lang="es-ES" smtClean="0"/>
              <a:t>22/06/16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F307-2489-4E59-8F9A-1631F36BF0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255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9-C9D7-4176-A46A-574491BEA432}" type="datetimeFigureOut">
              <a:rPr lang="es-ES" smtClean="0"/>
              <a:t>22/06/16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F307-2489-4E59-8F9A-1631F36BF0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930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9-C9D7-4176-A46A-574491BEA432}" type="datetimeFigureOut">
              <a:rPr lang="es-ES" smtClean="0"/>
              <a:t>22/06/16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F307-2489-4E59-8F9A-1631F36BF0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112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9-C9D7-4176-A46A-574491BEA432}" type="datetimeFigureOut">
              <a:rPr lang="es-ES" smtClean="0"/>
              <a:t>22/06/16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F307-2489-4E59-8F9A-1631F36BF0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99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9-C9D7-4176-A46A-574491BEA432}" type="datetimeFigureOut">
              <a:rPr lang="es-ES" smtClean="0"/>
              <a:t>22/06/16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F307-2489-4E59-8F9A-1631F36BF0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87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9-C9D7-4176-A46A-574491BEA432}" type="datetimeFigureOut">
              <a:rPr lang="es-ES" smtClean="0"/>
              <a:t>22/06/16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F307-2489-4E59-8F9A-1631F36BF0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313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9-C9D7-4176-A46A-574491BEA432}" type="datetimeFigureOut">
              <a:rPr lang="es-ES" smtClean="0"/>
              <a:t>22/06/16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F307-2489-4E59-8F9A-1631F36BF0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8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0F8F9-C9D7-4176-A46A-574491BEA432}" type="datetimeFigureOut">
              <a:rPr lang="es-ES" smtClean="0"/>
              <a:t>22/06/16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BF307-2489-4E59-8F9A-1631F36BF0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967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/>
          <a:lstStyle/>
          <a:p>
            <a:r>
              <a:rPr lang="es-ES" b="1" dirty="0" smtClean="0"/>
              <a:t>ADHD Project</a:t>
            </a:r>
            <a:br>
              <a:rPr lang="es-ES" b="1" dirty="0" smtClean="0"/>
            </a:br>
            <a:endParaRPr lang="es-E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3260576"/>
            <a:ext cx="7848872" cy="1752600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 to </a:t>
            </a:r>
            <a:r>
              <a:rPr lang="en-US" dirty="0"/>
              <a:t>D</a:t>
            </a:r>
            <a:r>
              <a:rPr lang="en-US" dirty="0" smtClean="0"/>
              <a:t>ata science and Big Data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1" y="7937"/>
            <a:ext cx="4731926" cy="149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5" descr="Resultado de imagen de starla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479" y="5710437"/>
            <a:ext cx="40767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81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PCA</a:t>
            </a:r>
            <a:endParaRPr lang="es-ES" dirty="0"/>
          </a:p>
        </p:txBody>
      </p:sp>
      <p:pic>
        <p:nvPicPr>
          <p:cNvPr id="2" name="Picture 1" descr="fig-PCA-cums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7627776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02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ig-PCA-componen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7" r="318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02445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Kmeans</a:t>
            </a:r>
            <a:r>
              <a:rPr lang="en-US" dirty="0" smtClean="0"/>
              <a:t> (K=2 max silhouette)</a:t>
            </a:r>
            <a:endParaRPr lang="en-US" dirty="0"/>
          </a:p>
        </p:txBody>
      </p:sp>
      <p:pic>
        <p:nvPicPr>
          <p:cNvPr id="4" name="Content Placeholder 3" descr="fig-silhouett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3" b="87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25679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GMM (K=2 max </a:t>
            </a:r>
            <a:r>
              <a:rPr lang="en-US" dirty="0" err="1" smtClean="0"/>
              <a:t>silhouette,tied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Marcador de contenido 6" descr="gmm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5" b="11835"/>
          <a:stretch>
            <a:fillRect/>
          </a:stretch>
        </p:blipFill>
        <p:spPr>
          <a:xfrm>
            <a:off x="457200" y="1600200"/>
            <a:ext cx="8229600" cy="4565104"/>
          </a:xfrm>
        </p:spPr>
      </p:pic>
    </p:spTree>
    <p:extLst>
      <p:ext uri="{BB962C8B-B14F-4D97-AF65-F5344CB8AC3E}">
        <p14:creationId xmlns:p14="http://schemas.microsoft.com/office/powerpoint/2010/main" val="2583675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Bayesian</a:t>
            </a:r>
            <a:r>
              <a:rPr lang="es-ES" dirty="0" smtClean="0"/>
              <a:t> </a:t>
            </a:r>
            <a:r>
              <a:rPr lang="es-ES" dirty="0" err="1" smtClean="0"/>
              <a:t>information</a:t>
            </a:r>
            <a:r>
              <a:rPr lang="es-ES" dirty="0" smtClean="0"/>
              <a:t> </a:t>
            </a:r>
            <a:r>
              <a:rPr lang="es-ES" dirty="0" err="1" smtClean="0"/>
              <a:t>criteria</a:t>
            </a:r>
            <a:r>
              <a:rPr lang="es-ES" dirty="0" smtClean="0"/>
              <a:t> per </a:t>
            </a:r>
            <a:r>
              <a:rPr lang="es-ES" dirty="0" err="1" smtClean="0"/>
              <a:t>model</a:t>
            </a:r>
            <a:endParaRPr lang="es-ES" dirty="0"/>
          </a:p>
        </p:txBody>
      </p:sp>
      <p:pic>
        <p:nvPicPr>
          <p:cNvPr id="4" name="Marcador de contenido 3" descr="GMM_BIC_barpl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8" b="11738"/>
          <a:stretch>
            <a:fillRect/>
          </a:stretch>
        </p:blipFill>
        <p:spPr>
          <a:xfrm>
            <a:off x="251520" y="1772816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983428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K=2 spectra</a:t>
            </a:r>
            <a:endParaRPr lang="en-US" dirty="0"/>
          </a:p>
        </p:txBody>
      </p:sp>
      <p:pic>
        <p:nvPicPr>
          <p:cNvPr id="4" name="Picture 3" descr="fig-C4spectraExp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17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28800"/>
            <a:ext cx="4448652" cy="4409728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41" y="1484784"/>
            <a:ext cx="4739228" cy="4697760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err="1" smtClean="0"/>
              <a:t>Clustering</a:t>
            </a:r>
            <a:r>
              <a:rPr lang="es-ES" b="1" dirty="0" smtClean="0"/>
              <a:t> </a:t>
            </a:r>
            <a:r>
              <a:rPr lang="es-ES" b="1" dirty="0" err="1" smtClean="0"/>
              <a:t>Exp</a:t>
            </a:r>
            <a:r>
              <a:rPr lang="es-ES" b="1" dirty="0" smtClean="0"/>
              <a:t> A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876209" y="130011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K </a:t>
            </a:r>
            <a:r>
              <a:rPr lang="es-ES" dirty="0" err="1" smtClean="0"/>
              <a:t>means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5320162" y="144413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Hierarchical</a:t>
            </a:r>
            <a:r>
              <a:rPr lang="es-ES" dirty="0" smtClean="0"/>
              <a:t> </a:t>
            </a:r>
            <a:r>
              <a:rPr lang="es-ES" dirty="0" err="1" smtClean="0"/>
              <a:t>clustering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39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6" t="-1459" r="9533" b="1459"/>
          <a:stretch/>
        </p:blipFill>
        <p:spPr>
          <a:xfrm>
            <a:off x="-167951" y="1335498"/>
            <a:ext cx="9311951" cy="5261854"/>
          </a:xfrm>
          <a:prstGeom prst="rect">
            <a:avLst/>
          </a:prstGeom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err="1" smtClean="0"/>
              <a:t>Hierarchical</a:t>
            </a:r>
            <a:r>
              <a:rPr lang="es-ES" b="1" dirty="0" smtClean="0"/>
              <a:t> </a:t>
            </a:r>
            <a:r>
              <a:rPr lang="es-ES" b="1" dirty="0" err="1" smtClean="0"/>
              <a:t>clustering</a:t>
            </a:r>
            <a:r>
              <a:rPr lang="es-ES" b="1" dirty="0" smtClean="0"/>
              <a:t> </a:t>
            </a:r>
            <a:r>
              <a:rPr lang="es-ES" b="1" dirty="0" err="1" smtClean="0"/>
              <a:t>Exp</a:t>
            </a:r>
            <a:r>
              <a:rPr lang="es-ES" b="1" dirty="0" smtClean="0"/>
              <a:t> 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8460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-C4spectraExpA-K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8184909" cy="61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9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err="1" smtClean="0"/>
              <a:t>Clustering</a:t>
            </a:r>
            <a:r>
              <a:rPr lang="es-ES" b="1" dirty="0" smtClean="0"/>
              <a:t> </a:t>
            </a:r>
            <a:r>
              <a:rPr lang="es-ES" b="1" dirty="0" err="1" smtClean="0"/>
              <a:t>Exp</a:t>
            </a:r>
            <a:r>
              <a:rPr lang="es-ES" b="1" dirty="0" smtClean="0"/>
              <a:t> B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876209" y="130011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K </a:t>
            </a:r>
            <a:r>
              <a:rPr lang="es-ES" dirty="0" err="1" smtClean="0"/>
              <a:t>means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5320162" y="119675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Hierarchical</a:t>
            </a:r>
            <a:r>
              <a:rPr lang="es-ES" dirty="0" smtClean="0"/>
              <a:t> </a:t>
            </a:r>
            <a:r>
              <a:rPr lang="es-ES" dirty="0" err="1" smtClean="0"/>
              <a:t>clustering</a:t>
            </a: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5" y="1803304"/>
            <a:ext cx="4920940" cy="4877884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503" y="1988840"/>
            <a:ext cx="4557646" cy="451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52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Carga, análisis, comprensión </a:t>
            </a:r>
            <a:r>
              <a:rPr lang="es-ES" dirty="0"/>
              <a:t>y visualización </a:t>
            </a:r>
            <a:r>
              <a:rPr lang="es-ES" dirty="0" smtClean="0"/>
              <a:t>inicial de los datos</a:t>
            </a:r>
          </a:p>
          <a:p>
            <a:endParaRPr lang="es-ES" dirty="0" smtClean="0"/>
          </a:p>
          <a:p>
            <a:r>
              <a:rPr lang="es-ES" dirty="0" smtClean="0"/>
              <a:t>Clasificadores</a:t>
            </a:r>
            <a:r>
              <a:rPr lang="es-ES" dirty="0"/>
              <a:t>: </a:t>
            </a:r>
            <a:r>
              <a:rPr lang="es-ES" dirty="0" err="1" smtClean="0"/>
              <a:t>Clustering</a:t>
            </a:r>
            <a:r>
              <a:rPr lang="es-ES" dirty="0" smtClean="0"/>
              <a:t> (</a:t>
            </a:r>
            <a:r>
              <a:rPr lang="es-ES" dirty="0" err="1" smtClean="0"/>
              <a:t>Kmeans</a:t>
            </a:r>
            <a:r>
              <a:rPr lang="es-ES" dirty="0" err="1" smtClean="0"/>
              <a:t>,GMM</a:t>
            </a:r>
            <a:r>
              <a:rPr lang="es-ES" dirty="0" smtClean="0"/>
              <a:t> </a:t>
            </a:r>
            <a:r>
              <a:rPr lang="es-ES" dirty="0" err="1"/>
              <a:t>Hierarchical</a:t>
            </a:r>
            <a:r>
              <a:rPr lang="es-ES" dirty="0"/>
              <a:t> </a:t>
            </a:r>
            <a:r>
              <a:rPr lang="es-ES" dirty="0" err="1" smtClean="0"/>
              <a:t>clustering</a:t>
            </a:r>
            <a:r>
              <a:rPr lang="es-ES" dirty="0" smtClean="0"/>
              <a:t>) y PCA</a:t>
            </a:r>
          </a:p>
          <a:p>
            <a:endParaRPr lang="es-ES" dirty="0" smtClean="0"/>
          </a:p>
          <a:p>
            <a:r>
              <a:rPr lang="es-ES" dirty="0" smtClean="0"/>
              <a:t>Próximos pasos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693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err="1" smtClean="0"/>
              <a:t>Hierarchical</a:t>
            </a:r>
            <a:r>
              <a:rPr lang="es-ES" b="1" dirty="0" smtClean="0"/>
              <a:t> </a:t>
            </a:r>
            <a:r>
              <a:rPr lang="es-ES" b="1" dirty="0" err="1" smtClean="0"/>
              <a:t>clustering</a:t>
            </a:r>
            <a:r>
              <a:rPr lang="es-ES" b="1" dirty="0" smtClean="0"/>
              <a:t> </a:t>
            </a:r>
            <a:r>
              <a:rPr lang="es-ES" b="1" dirty="0" err="1" smtClean="0"/>
              <a:t>Exp</a:t>
            </a:r>
            <a:r>
              <a:rPr lang="es-ES" b="1" dirty="0" smtClean="0"/>
              <a:t> B</a:t>
            </a:r>
            <a:endParaRPr lang="es-ES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1" r="8497"/>
          <a:stretch/>
        </p:blipFill>
        <p:spPr>
          <a:xfrm>
            <a:off x="107504" y="1556792"/>
            <a:ext cx="8957388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46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err="1" smtClean="0"/>
              <a:t>Clustering</a:t>
            </a:r>
            <a:r>
              <a:rPr lang="es-ES" b="1" dirty="0" smtClean="0"/>
              <a:t> </a:t>
            </a:r>
            <a:r>
              <a:rPr lang="es-ES" b="1" dirty="0" err="1" smtClean="0"/>
              <a:t>Exp</a:t>
            </a:r>
            <a:r>
              <a:rPr lang="es-ES" b="1" dirty="0" smtClean="0"/>
              <a:t> C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876209" y="130011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K </a:t>
            </a:r>
            <a:r>
              <a:rPr lang="es-ES" dirty="0" err="1" smtClean="0"/>
              <a:t>means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5320162" y="144413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Hierarchical</a:t>
            </a:r>
            <a:r>
              <a:rPr lang="es-ES" dirty="0" smtClean="0"/>
              <a:t> </a:t>
            </a:r>
            <a:r>
              <a:rPr lang="es-ES" dirty="0" err="1" smtClean="0"/>
              <a:t>clustering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934" y="1782050"/>
            <a:ext cx="4873066" cy="483042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78" y="1947132"/>
            <a:ext cx="4723102" cy="468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52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err="1" smtClean="0"/>
              <a:t>Hierarchical</a:t>
            </a:r>
            <a:r>
              <a:rPr lang="es-ES" b="1" dirty="0" smtClean="0"/>
              <a:t> </a:t>
            </a:r>
            <a:r>
              <a:rPr lang="es-ES" b="1" dirty="0" err="1" smtClean="0"/>
              <a:t>clustering</a:t>
            </a:r>
            <a:r>
              <a:rPr lang="es-ES" b="1" dirty="0" smtClean="0"/>
              <a:t> </a:t>
            </a:r>
            <a:r>
              <a:rPr lang="es-ES" b="1" dirty="0" err="1" smtClean="0"/>
              <a:t>Exp</a:t>
            </a:r>
            <a:r>
              <a:rPr lang="es-ES" b="1" dirty="0" smtClean="0"/>
              <a:t> C</a:t>
            </a:r>
            <a:endParaRPr lang="es-ES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" r="7692"/>
          <a:stretch/>
        </p:blipFill>
        <p:spPr>
          <a:xfrm>
            <a:off x="179512" y="1437897"/>
            <a:ext cx="9053534" cy="498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46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Próximos pasos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Si se corrobora que los </a:t>
            </a:r>
            <a:r>
              <a:rPr lang="es-ES" i="1" dirty="0" err="1"/>
              <a:t>labels</a:t>
            </a:r>
            <a:r>
              <a:rPr lang="es-ES" dirty="0"/>
              <a:t> extraídos en </a:t>
            </a:r>
            <a:r>
              <a:rPr lang="es-ES" dirty="0" err="1"/>
              <a:t>clustering</a:t>
            </a:r>
            <a:r>
              <a:rPr lang="es-ES" dirty="0"/>
              <a:t> son correctos se implementará un clasificador supervisado</a:t>
            </a:r>
            <a:r>
              <a:rPr lang="es-ES" dirty="0" smtClean="0"/>
              <a:t>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 </a:t>
            </a:r>
            <a:r>
              <a:rPr lang="es-ES" dirty="0" err="1" smtClean="0"/>
              <a:t>Spectral</a:t>
            </a:r>
            <a:r>
              <a:rPr lang="es-ES" dirty="0" smtClean="0"/>
              <a:t> </a:t>
            </a:r>
            <a:r>
              <a:rPr lang="es-ES" dirty="0" err="1" smtClean="0"/>
              <a:t>clustering</a:t>
            </a:r>
            <a:endParaRPr lang="es-ES" dirty="0"/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Se mejorará la visualización en función de los resultados obtenidos.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Con el </a:t>
            </a:r>
            <a:r>
              <a:rPr lang="es-ES" dirty="0" err="1"/>
              <a:t>feedback</a:t>
            </a:r>
            <a:r>
              <a:rPr lang="es-ES" dirty="0"/>
              <a:t> obtenido de la reunión se pensarán e implementarán nuevas </a:t>
            </a:r>
            <a:r>
              <a:rPr lang="es-ES" dirty="0" smtClean="0"/>
              <a:t>visualizaciones, incluyendo grafos.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958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/>
              <a:t>Carga, análisis y comprensión de los datos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Para cargar los datos se ha utilizado la librería </a:t>
            </a:r>
            <a:r>
              <a:rPr lang="es-ES" i="1" dirty="0" err="1" smtClean="0"/>
              <a:t>Spicy</a:t>
            </a:r>
            <a:r>
              <a:rPr lang="es-ES" dirty="0" smtClean="0"/>
              <a:t>. </a:t>
            </a:r>
            <a:endParaRPr lang="es-ES" i="1" dirty="0" smtClean="0"/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Se </a:t>
            </a:r>
            <a:r>
              <a:rPr lang="es-ES" dirty="0" smtClean="0"/>
              <a:t>ha han </a:t>
            </a:r>
            <a:r>
              <a:rPr lang="es-ES" b="1" dirty="0" smtClean="0"/>
              <a:t>calculado medias, varianzas y cuartiles con distintas agrupaciones </a:t>
            </a:r>
            <a:r>
              <a:rPr lang="es-ES" dirty="0" smtClean="0"/>
              <a:t>(por experimento, por electrodo, por banda, etc.)</a:t>
            </a:r>
          </a:p>
        </p:txBody>
      </p:sp>
    </p:spTree>
    <p:extLst>
      <p:ext uri="{BB962C8B-B14F-4D97-AF65-F5344CB8AC3E}">
        <p14:creationId xmlns:p14="http://schemas.microsoft.com/office/powerpoint/2010/main" val="2468359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/>
              <a:t>Carga, análisis y comprensión de los datos 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1" r="8481"/>
          <a:stretch/>
        </p:blipFill>
        <p:spPr>
          <a:xfrm>
            <a:off x="0" y="1494880"/>
            <a:ext cx="8999578" cy="5174480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Se han visto grandes similitudes entre los experimento A y C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6086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7" r="6221"/>
          <a:stretch/>
        </p:blipFill>
        <p:spPr>
          <a:xfrm>
            <a:off x="139700" y="1832783"/>
            <a:ext cx="9004300" cy="496591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/>
              <a:t>Carga, análisis y comprensión de los datos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Se han visto grandes similitudes entre los experimento A y C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514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" r="7195"/>
          <a:stretch/>
        </p:blipFill>
        <p:spPr>
          <a:xfrm>
            <a:off x="1712" y="1734072"/>
            <a:ext cx="9106792" cy="501931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/>
              <a:t>Carga, análisis y comprensión de los datos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Se han visto grandes similitudes entre los experimento A y C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7734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64704"/>
            <a:ext cx="5976664" cy="597666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15616" y="260648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s-ES" sz="2400" dirty="0" smtClean="0"/>
              <a:t>Correlaciones entre componentes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553450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6" t="11319" r="15796"/>
          <a:stretch/>
        </p:blipFill>
        <p:spPr>
          <a:xfrm>
            <a:off x="282374" y="332656"/>
            <a:ext cx="8579252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err="1"/>
              <a:t>Clustering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Se ha hecho un </a:t>
            </a:r>
            <a:r>
              <a:rPr lang="es-ES" b="1" dirty="0"/>
              <a:t>PCA por experimento </a:t>
            </a:r>
            <a:r>
              <a:rPr lang="es-ES" dirty="0"/>
              <a:t>y se ha visto que </a:t>
            </a:r>
            <a:r>
              <a:rPr lang="es-ES" dirty="0" smtClean="0"/>
              <a:t>menos de  </a:t>
            </a:r>
            <a:r>
              <a:rPr lang="es-ES" dirty="0"/>
              <a:t>20 componentes de las 64 que se tienen son necesarias para explicar el modelo. 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Se ha hecho un </a:t>
            </a:r>
            <a:r>
              <a:rPr lang="es-ES" b="1" dirty="0" err="1"/>
              <a:t>clustering</a:t>
            </a:r>
            <a:r>
              <a:rPr lang="es-ES" b="1" dirty="0"/>
              <a:t> con el total de los datos </a:t>
            </a:r>
            <a:r>
              <a:rPr lang="es-ES" dirty="0"/>
              <a:t>para diferenciar entre experimentos. El resultado ha sido no concluyente. </a:t>
            </a:r>
            <a:endParaRPr lang="es-ES" dirty="0" smtClean="0"/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Para</a:t>
            </a:r>
            <a:r>
              <a:rPr lang="es-ES" b="1" dirty="0" smtClean="0"/>
              <a:t> </a:t>
            </a:r>
            <a:r>
              <a:rPr lang="es-ES" b="1" dirty="0"/>
              <a:t>cada </a:t>
            </a:r>
            <a:r>
              <a:rPr lang="es-ES" dirty="0"/>
              <a:t>uno de los </a:t>
            </a:r>
            <a:r>
              <a:rPr lang="es-ES" b="1" dirty="0"/>
              <a:t>experimentos </a:t>
            </a:r>
            <a:r>
              <a:rPr lang="es-ES" dirty="0"/>
              <a:t>se ha hecho </a:t>
            </a:r>
            <a:r>
              <a:rPr lang="es-ES" b="1" dirty="0"/>
              <a:t>un </a:t>
            </a:r>
            <a:r>
              <a:rPr lang="es-ES" b="1" dirty="0" err="1"/>
              <a:t>clustering</a:t>
            </a:r>
            <a:r>
              <a:rPr lang="es-ES" b="1" dirty="0"/>
              <a:t> </a:t>
            </a:r>
            <a:r>
              <a:rPr lang="es-ES" dirty="0"/>
              <a:t>con la expectativa de diferenciar entre pacientes sanos y enfermos.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i="1" u="sng" dirty="0"/>
              <a:t>K-</a:t>
            </a:r>
            <a:r>
              <a:rPr lang="es-ES" i="1" u="sng" dirty="0" err="1"/>
              <a:t>Means</a:t>
            </a:r>
            <a:r>
              <a:rPr lang="es-ES" dirty="0"/>
              <a:t> con diferentes tipos de inicialización: </a:t>
            </a:r>
            <a:r>
              <a:rPr lang="es-ES" i="1" dirty="0"/>
              <a:t>K-</a:t>
            </a:r>
            <a:r>
              <a:rPr lang="es-ES" i="1" dirty="0" err="1"/>
              <a:t>Means</a:t>
            </a:r>
            <a:r>
              <a:rPr lang="es-ES" i="1" dirty="0"/>
              <a:t> ++</a:t>
            </a:r>
            <a:r>
              <a:rPr lang="es-ES" dirty="0"/>
              <a:t>, </a:t>
            </a:r>
            <a:r>
              <a:rPr lang="es-ES" i="1" dirty="0" err="1"/>
              <a:t>random</a:t>
            </a:r>
            <a:r>
              <a:rPr lang="es-ES" dirty="0"/>
              <a:t> y </a:t>
            </a:r>
            <a:r>
              <a:rPr lang="es-ES" i="1" dirty="0"/>
              <a:t>PCA</a:t>
            </a:r>
            <a:r>
              <a:rPr lang="es-ES" dirty="0"/>
              <a:t>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i="1" u="sng" dirty="0" err="1"/>
              <a:t>Hierarchical</a:t>
            </a:r>
            <a:r>
              <a:rPr lang="es-ES" i="1" u="sng" dirty="0"/>
              <a:t> </a:t>
            </a:r>
            <a:r>
              <a:rPr lang="es-ES" i="1" u="sng" dirty="0" err="1" smtClean="0"/>
              <a:t>clustering</a:t>
            </a:r>
            <a:endParaRPr lang="es-ES" i="1" u="sng" dirty="0" smtClean="0"/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i="1" u="sng" dirty="0" err="1" smtClean="0"/>
              <a:t>Gaussian</a:t>
            </a:r>
            <a:r>
              <a:rPr lang="es-ES" i="1" u="sng" dirty="0" smtClean="0"/>
              <a:t> </a:t>
            </a:r>
            <a:r>
              <a:rPr lang="es-ES" i="1" u="sng" dirty="0" err="1" smtClean="0"/>
              <a:t>clustering</a:t>
            </a:r>
            <a:r>
              <a:rPr lang="es-ES" i="1" u="sng" dirty="0" smtClean="0"/>
              <a:t> (</a:t>
            </a:r>
            <a:r>
              <a:rPr lang="es-ES" i="1" u="sng" dirty="0" err="1" smtClean="0"/>
              <a:t>Gaussian</a:t>
            </a:r>
            <a:r>
              <a:rPr lang="es-ES" i="1" u="sng" dirty="0" smtClean="0"/>
              <a:t> mixture </a:t>
            </a:r>
            <a:r>
              <a:rPr lang="es-ES" i="1" u="sng" dirty="0" err="1" smtClean="0"/>
              <a:t>model</a:t>
            </a:r>
            <a:r>
              <a:rPr lang="es-ES" i="1" u="sng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2468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354</Words>
  <Application>Microsoft Macintosh PowerPoint</Application>
  <PresentationFormat>On-screen Show (4:3)</PresentationFormat>
  <Paragraphs>49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Tema de Office</vt:lpstr>
      <vt:lpstr>ADHD Project </vt:lpstr>
      <vt:lpstr>Objetivos</vt:lpstr>
      <vt:lpstr>Carga, análisis y comprensión de los datos</vt:lpstr>
      <vt:lpstr>Carga, análisis y comprensión de los datos </vt:lpstr>
      <vt:lpstr>Carga, análisis y comprensión de los datos</vt:lpstr>
      <vt:lpstr>Carga, análisis y comprensión de los datos</vt:lpstr>
      <vt:lpstr>PowerPoint Presentation</vt:lpstr>
      <vt:lpstr>PowerPoint Presentation</vt:lpstr>
      <vt:lpstr>Clustering</vt:lpstr>
      <vt:lpstr>PCA</vt:lpstr>
      <vt:lpstr>PowerPoint Presentation</vt:lpstr>
      <vt:lpstr>Kmeans (K=2 max silhouette)</vt:lpstr>
      <vt:lpstr>GMM (K=2 max silhouette,tied)</vt:lpstr>
      <vt:lpstr>Bayesian information criteria per model</vt:lpstr>
      <vt:lpstr>Example K=2 spectra</vt:lpstr>
      <vt:lpstr>Clustering Exp A</vt:lpstr>
      <vt:lpstr>Hierarchical clustering Exp A</vt:lpstr>
      <vt:lpstr>PowerPoint Presentation</vt:lpstr>
      <vt:lpstr>Clustering Exp B</vt:lpstr>
      <vt:lpstr>Hierarchical clustering Exp B</vt:lpstr>
      <vt:lpstr>Clustering Exp C</vt:lpstr>
      <vt:lpstr>Hierarchical clustering Exp C</vt:lpstr>
      <vt:lpstr>Próximos pasos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ADHD Project </dc:title>
  <dc:subject/>
  <dc:creator>Ainhoa</dc:creator>
  <cp:keywords/>
  <dc:description/>
  <cp:lastModifiedBy>Bob</cp:lastModifiedBy>
  <cp:revision>39</cp:revision>
  <dcterms:created xsi:type="dcterms:W3CDTF">2016-06-21T07:33:41Z</dcterms:created>
  <dcterms:modified xsi:type="dcterms:W3CDTF">2016-06-23T07:32:56Z</dcterms:modified>
  <cp:category/>
</cp:coreProperties>
</file>