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90" r:id="rId2"/>
    <p:sldId id="265" r:id="rId3"/>
    <p:sldId id="258" r:id="rId4"/>
    <p:sldId id="259" r:id="rId5"/>
    <p:sldId id="291" r:id="rId6"/>
    <p:sldId id="274" r:id="rId7"/>
    <p:sldId id="275" r:id="rId8"/>
    <p:sldId id="276" r:id="rId9"/>
    <p:sldId id="278" r:id="rId10"/>
    <p:sldId id="299" r:id="rId11"/>
    <p:sldId id="298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94" r:id="rId21"/>
    <p:sldId id="295" r:id="rId22"/>
    <p:sldId id="296" r:id="rId23"/>
    <p:sldId id="297" r:id="rId24"/>
    <p:sldId id="293" r:id="rId25"/>
    <p:sldId id="292" r:id="rId26"/>
    <p:sldId id="289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A. Yoder" initials="ma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8" autoAdjust="0"/>
  </p:normalViewPr>
  <p:slideViewPr>
    <p:cSldViewPr>
      <p:cViewPr varScale="1">
        <p:scale>
          <a:sx n="94" d="100"/>
          <a:sy n="94" d="100"/>
        </p:scale>
        <p:origin x="7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D151AB-1AE8-4A03-90CA-F18D7EF997D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96D6FB-E44E-46D9-AA67-A831DB80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5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75692" fontAlgn="base">
              <a:spcBef>
                <a:spcPct val="0"/>
              </a:spcBef>
              <a:spcAft>
                <a:spcPct val="0"/>
              </a:spcAft>
              <a:defRPr/>
            </a:pPr>
            <a:fld id="{32F51BFC-ADC0-4C92-A2D5-E795B6186161}" type="slidenum">
              <a:rPr lang="en-US"/>
              <a:pPr defTabSz="1075692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5782ED-F943-409C-9D6C-97293ECE2F8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5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5782ED-F943-409C-9D6C-97293ECE2F8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6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5782ED-F943-409C-9D6C-97293ECE2F8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5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5782ED-F943-409C-9D6C-97293ECE2F8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6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713BB6-7ECC-4A8B-AB1C-D2CF68207FE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43454D8-4698-4E5C-AE6D-06EABA8DB1F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Blinking an LED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…. The hard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37911"/>
              </p:ext>
            </p:extLst>
          </p:nvPr>
        </p:nvGraphicFramePr>
        <p:xfrm>
          <a:off x="1600199" y="1600198"/>
          <a:ext cx="6096000" cy="45478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972279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8325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112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40457403"/>
                    </a:ext>
                  </a:extLst>
                </a:gridCol>
              </a:tblGrid>
              <a:tr h="68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JST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gpio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gpio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Black Header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44465"/>
                  </a:ext>
                </a:extLst>
              </a:tr>
              <a:tr h="38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GP0_3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gpio1_25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893032"/>
                  </a:ext>
                </a:extLst>
              </a:tr>
              <a:tr h="38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GP0_4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gpio1_17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P9_23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9973812"/>
                  </a:ext>
                </a:extLst>
              </a:tr>
              <a:tr h="38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GP0_5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gpio3_20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P9_41B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000324"/>
                  </a:ext>
                </a:extLst>
              </a:tr>
              <a:tr h="38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GP0_6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gpio3_17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P9_28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4145299"/>
                  </a:ext>
                </a:extLst>
              </a:tr>
              <a:tr h="380678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020215"/>
                  </a:ext>
                </a:extLst>
              </a:tr>
              <a:tr h="38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GP1_3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gpio3_20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248622"/>
                  </a:ext>
                </a:extLst>
              </a:tr>
              <a:tr h="38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GP1_4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gpio3_17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112994"/>
                  </a:ext>
                </a:extLst>
              </a:tr>
              <a:tr h="380678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770116"/>
                  </a:ext>
                </a:extLst>
              </a:tr>
              <a:tr h="38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PAUSE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gpio2_5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P8_9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984778"/>
                  </a:ext>
                </a:extLst>
              </a:tr>
              <a:tr h="38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MODE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gpio2_4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P8_10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34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50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Blinking an External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gpio</a:t>
            </a:r>
            <a:r>
              <a:rPr lang="en-US" dirty="0" smtClean="0"/>
              <a:t> pins are accessed through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/sys/class/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gpio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Earlier we used </a:t>
            </a:r>
            <a:r>
              <a:rPr lang="en-US" dirty="0" err="1" smtClean="0"/>
              <a:t>gpio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P9_14</a:t>
            </a:r>
          </a:p>
          <a:p>
            <a:r>
              <a:rPr lang="en-US" dirty="0" smtClean="0"/>
              <a:t>The table shows which </a:t>
            </a:r>
            <a:r>
              <a:rPr lang="en-US" dirty="0" err="1" smtClean="0"/>
              <a:t>gpio</a:t>
            </a:r>
            <a:r>
              <a:rPr lang="en-US" dirty="0" smtClean="0"/>
              <a:t> pin it’s assigned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3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 descr="http://beagleboard.org/static/images/cape-headers-digit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6"/>
          <a:stretch/>
        </p:blipFill>
        <p:spPr bwMode="auto">
          <a:xfrm>
            <a:off x="1295400" y="1276350"/>
            <a:ext cx="80518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340100" y="2419350"/>
            <a:ext cx="1981200" cy="6858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2250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an External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Here’s how you turn it on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cd 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sys/class/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gpio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export gpiochip0 gpiochip32 gpiochip64 gpiochip96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unexport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No </a:t>
            </a:r>
            <a:r>
              <a:rPr lang="en-US" dirty="0" err="1" smtClean="0"/>
              <a:t>gpio</a:t>
            </a:r>
            <a:r>
              <a:rPr lang="en-US" dirty="0" smtClean="0"/>
              <a:t> pins are </a:t>
            </a:r>
            <a:r>
              <a:rPr lang="en-US" dirty="0" smtClean="0"/>
              <a:t>visible. Use GP0_4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49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gpio57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gpiochip0 gpiochip32 gpiochip64 …</a:t>
            </a:r>
          </a:p>
          <a:p>
            <a:r>
              <a:rPr lang="en-US" dirty="0" smtClean="0"/>
              <a:t>Notice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gpio49</a:t>
            </a:r>
            <a:r>
              <a:rPr lang="en-US" dirty="0" smtClean="0"/>
              <a:t> </a:t>
            </a:r>
            <a:r>
              <a:rPr lang="en-US" dirty="0" smtClean="0"/>
              <a:t>has appeared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an External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in a take control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gpio49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active_low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direction  edge  power  subsystem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uevent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value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out 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direction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 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value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Your LED should be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you know how to control an LED, reading a switch is easy</a:t>
            </a:r>
          </a:p>
          <a:p>
            <a:r>
              <a:rPr lang="en-US" dirty="0" smtClean="0"/>
              <a:t>A switch is wired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GP0_3</a:t>
            </a:r>
            <a:r>
              <a:rPr lang="en-US" dirty="0" smtClean="0"/>
              <a:t>.  Which </a:t>
            </a:r>
            <a:r>
              <a:rPr lang="en-US" dirty="0" err="1" smtClean="0"/>
              <a:t>gpio</a:t>
            </a:r>
            <a:r>
              <a:rPr lang="en-US" dirty="0" smtClean="0"/>
              <a:t> is this?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cd 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sys/class/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gpio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57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gpio57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echo in 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direction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 not pushed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 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/>
              <a:t>Button pushed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 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read the switch over and over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#!/bin/bash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/sys/class/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gpio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[ 1 ]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gpio57/value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sleep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0.25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done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3000" y="5410200"/>
            <a:ext cx="3980688" cy="36933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'\n' '\r' &lt;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gpio57/value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895600" y="990600"/>
            <a:ext cx="3124200" cy="1219200"/>
          </a:xfrm>
          <a:prstGeom prst="wedgeEllipseCallout">
            <a:avLst>
              <a:gd name="adj1" fmla="val -36178"/>
              <a:gd name="adj2" fmla="val 135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are important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2895600" y="990600"/>
            <a:ext cx="3124200" cy="1219200"/>
          </a:xfrm>
          <a:prstGeom prst="wedgeEllipseCallout">
            <a:avLst>
              <a:gd name="adj1" fmla="val -19410"/>
              <a:gd name="adj2" fmla="val 139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Spaces are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6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The Bone has several Analog Inputs</a:t>
            </a:r>
            <a:endParaRPr lang="en-US" dirty="0"/>
          </a:p>
        </p:txBody>
      </p:sp>
      <p:pic>
        <p:nvPicPr>
          <p:cNvPr id="2050" name="Picture 2" descr="http://beagleboard.org/static/images/cape-headers-analo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9"/>
          <a:stretch/>
        </p:blipFill>
        <p:spPr bwMode="auto">
          <a:xfrm>
            <a:off x="990600" y="1414394"/>
            <a:ext cx="8102908" cy="498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219200" y="4495800"/>
            <a:ext cx="3886200" cy="12954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Input voltage range is 0 to 1.8V.</a:t>
            </a:r>
          </a:p>
          <a:p>
            <a:r>
              <a:rPr lang="en-US" dirty="0" smtClean="0"/>
              <a:t>These are accessed much link the </a:t>
            </a:r>
            <a:r>
              <a:rPr lang="en-US" dirty="0" err="1" smtClean="0"/>
              <a:t>gpio</a:t>
            </a:r>
            <a:endParaRPr lang="en-US" dirty="0" smtClean="0"/>
          </a:p>
          <a:p>
            <a:pPr marL="82296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SLOTS="/sys/devices/platform/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bone_capemgr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/slots"</a:t>
            </a:r>
            <a:endParaRPr lang="en-US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BB-ADC &gt; $SLOTS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cd /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sys/bus/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iio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/devices/iio:device0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ls -F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buffer/          in_voltage1_raw  in_voltage4_raw  name     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scan_elements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dev              in_voltage2_raw  in_voltage5_raw 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of_node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@  subsystem@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in_voltage0_raw  in_voltage3_raw  in_voltage6_raw  power/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uevent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cat in_voltage0_raw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3936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ctrTitle"/>
          </p:nvPr>
        </p:nvSpPr>
        <p:spPr>
          <a:xfrm>
            <a:off x="1435966" y="435629"/>
            <a:ext cx="7406409" cy="1472172"/>
          </a:xfrm>
        </p:spPr>
        <p:txBody>
          <a:bodyPr lIns="82058" tIns="41029" rIns="82058" bIns="41029"/>
          <a:lstStyle/>
          <a:p>
            <a:pPr marL="342860" indent="-34286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 Linux, everything is a file</a:t>
            </a:r>
          </a:p>
        </p:txBody>
      </p:sp>
      <p:sp>
        <p:nvSpPr>
          <p:cNvPr id="44034" name="Subtitle 1"/>
          <p:cNvSpPr>
            <a:spLocks noGrp="1"/>
          </p:cNvSpPr>
          <p:nvPr>
            <p:ph type="subTitle" idx="1"/>
          </p:nvPr>
        </p:nvSpPr>
        <p:spPr>
          <a:xfrm>
            <a:off x="1329171" y="2222968"/>
            <a:ext cx="7406409" cy="1213037"/>
          </a:xfrm>
        </p:spPr>
        <p:txBody>
          <a:bodyPr>
            <a:normAutofit/>
          </a:bodyPr>
          <a:lstStyle/>
          <a:p>
            <a:pPr fontAlgn="auto">
              <a:lnSpc>
                <a:spcPts val="3000"/>
              </a:lnSpc>
              <a:spcAft>
                <a:spcPts val="0"/>
              </a:spcAft>
              <a:defRPr/>
            </a:pPr>
            <a:r>
              <a:rPr lang="en-US" dirty="0" smtClean="0"/>
              <a:t>Learning about Linux through SYSFS</a:t>
            </a: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3581978" y="6306110"/>
            <a:ext cx="2133023" cy="476250"/>
          </a:xfrm>
          <a:ln>
            <a:miter lim="800000"/>
            <a:headEnd/>
            <a:tailEnd/>
          </a:ln>
        </p:spPr>
        <p:txBody>
          <a:bodyPr lIns="82058" tIns="41029" rIns="82058" bIns="41029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55466" y="4902574"/>
            <a:ext cx="3353955" cy="45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defTabSz="9142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Thanks to Bill Gatliff</a:t>
            </a:r>
          </a:p>
        </p:txBody>
      </p:sp>
    </p:spTree>
    <p:extLst>
      <p:ext uri="{BB962C8B-B14F-4D97-AF65-F5344CB8AC3E}">
        <p14:creationId xmlns:p14="http://schemas.microsoft.com/office/powerpoint/2010/main" val="4650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 -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did I figure this out?</a:t>
            </a:r>
          </a:p>
          <a:p>
            <a:r>
              <a:rPr lang="en-US" dirty="0" smtClean="0"/>
              <a:t>The variable NODE_PATH tells where the node modules are kept</a:t>
            </a:r>
          </a:p>
          <a:p>
            <a:pPr marL="82296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$NODE_PATH </a:t>
            </a:r>
          </a:p>
          <a:p>
            <a:pPr marL="82296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/local/lib/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See what’s there</a:t>
            </a:r>
          </a:p>
          <a:p>
            <a:pPr marL="82296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$NODE_PATH</a:t>
            </a:r>
          </a:p>
          <a:p>
            <a:pPr marL="82296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i2c       node-red-node-bb-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serialport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blessed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mraa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node-red-node-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beaglebone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request    socket.io</a:t>
            </a:r>
          </a:p>
          <a:p>
            <a:pPr marL="82296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bonescript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node-red  node-red-node-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sensortag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winston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35608" y="5410200"/>
            <a:ext cx="1231392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</a:t>
            </a:r>
            <a:r>
              <a:rPr lang="en-US" dirty="0"/>
              <a:t> -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$NODE_PATH/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bonescript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marL="82296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autorun.js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bonescript.version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LICENSE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server.js  test</a:t>
            </a:r>
          </a:p>
          <a:p>
            <a:pPr marL="82296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bonescript.node_version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main.js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bonescript.npm_version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README.md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marL="82296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autorun.js     eeprom.js       hw_oldkernel.js  index.js         serial.js</a:t>
            </a:r>
          </a:p>
          <a:p>
            <a:pPr marL="82296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bone.js        functions.js    hw_simulator.js  my.js            server.js</a:t>
            </a:r>
          </a:p>
          <a:p>
            <a:pPr marL="82296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bonescript.js  hw_capemgr.js   hw_universal.js  parse.js         socket_handlers.js</a:t>
            </a:r>
          </a:p>
          <a:p>
            <a:pPr marL="82296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constants.js   hw_mainline.js  iic.js           rewrite_bone.js</a:t>
            </a:r>
          </a:p>
          <a:p>
            <a:r>
              <a:rPr lang="en-US" dirty="0" smtClean="0"/>
              <a:t>What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</a:t>
            </a:r>
            <a:r>
              <a:rPr lang="en-US" dirty="0"/>
              <a:t> -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analog *</a:t>
            </a:r>
          </a:p>
          <a:p>
            <a:pPr marL="82296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8229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f.analogRead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function(pin, callback)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 in index.js</a:t>
            </a:r>
          </a:p>
          <a:p>
            <a:pPr marL="8229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hw.readAIN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(pin,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callback);</a:t>
            </a:r>
          </a:p>
          <a:p>
            <a:pPr marL="8229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8229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hw_mainline.js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exports.readAIN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function(pin,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callback) {</a:t>
            </a:r>
          </a:p>
          <a:p>
            <a:pPr marL="82296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35608" y="2514600"/>
            <a:ext cx="145999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35608" y="4724400"/>
            <a:ext cx="2450592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 -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hw_mainline.js</a:t>
            </a:r>
            <a:r>
              <a:rPr lang="en-US" dirty="0" smtClean="0"/>
              <a:t> you find:</a:t>
            </a:r>
          </a:p>
          <a:p>
            <a:pPr marL="82296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ainPrefix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"/sys/bus/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/devices/iio:device0";</a:t>
            </a:r>
          </a:p>
          <a:p>
            <a:pPr marL="82296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SLOTS = "/sys/devices/platform/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bone_capemgr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/slots";</a:t>
            </a:r>
          </a:p>
          <a:p>
            <a:pPr marL="82296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"BB-ADC";</a:t>
            </a:r>
          </a:p>
          <a:p>
            <a:endParaRPr lang="en-US" dirty="0" smtClean="0"/>
          </a:p>
          <a:p>
            <a:pPr marL="82296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SLOTS="/sys/devices/platform/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bone_capemgr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/slots"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BB-ADC &gt; $SLOTS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cd /sys/bus/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iio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/devices/iio:device0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345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voltage range is 0 to 1.8V.</a:t>
            </a:r>
          </a:p>
          <a:p>
            <a:r>
              <a:rPr lang="en-US" dirty="0" smtClean="0"/>
              <a:t>These are accessed much like the </a:t>
            </a:r>
            <a:r>
              <a:rPr lang="en-US" dirty="0" err="1" smtClean="0"/>
              <a:t>gpio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cd /sys/devices/ocp.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/helper.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</a:t>
            </a:r>
            <a:endParaRPr lang="en-US" sz="2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AIN0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AIN2 AIN4 AIN6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driver power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uevent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AIN1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AIN3 AIN5 AIN7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modalias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subsystem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AIN6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1185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voltage range is 0 to 1.8V.</a:t>
            </a:r>
          </a:p>
          <a:p>
            <a:r>
              <a:rPr lang="en-US" dirty="0" smtClean="0"/>
              <a:t>These are accessed much like the </a:t>
            </a:r>
            <a:r>
              <a:rPr lang="en-US" dirty="0" err="1" smtClean="0"/>
              <a:t>gpio</a:t>
            </a:r>
            <a:endParaRPr lang="en-US" dirty="0" smtClean="0"/>
          </a:p>
          <a:p>
            <a:pPr marL="0" lvl="0" indent="0">
              <a:buNone/>
            </a:pP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SLOTS=/sys/devices/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bone_capemgr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.*/slots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cape-bone-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iio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$SLOTS</a:t>
            </a:r>
            <a:r>
              <a:rPr lang="en-US" altLang="en-US" sz="2200" dirty="0"/>
              <a:t>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cd /sys/devices/ocp.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/helper.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</a:t>
            </a:r>
            <a:endParaRPr lang="en-US" sz="2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AIN0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AIN2 AIN4 AIN6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driver power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uevent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AIN1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AIN3 AIN5 AIN7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modalias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subsystem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AIN6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1185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1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r>
              <a:rPr lang="en-US" dirty="0" smtClean="0"/>
              <a:t>You can keep reading the input using</a:t>
            </a:r>
          </a:p>
          <a:p>
            <a:pPr marL="0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[ 1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tr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'\n' '\r'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in_voltage0_raw </a:t>
            </a:r>
          </a:p>
          <a:p>
            <a:pPr marL="0" indent="0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done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966" y="0"/>
            <a:ext cx="7497329" cy="1143000"/>
          </a:xfrm>
        </p:spPr>
        <p:txBody>
          <a:bodyPr lIns="82058" tIns="41029" rIns="82058" bIns="41029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file interface abstraction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984250" y="1448361"/>
            <a:ext cx="7949045" cy="4800320"/>
          </a:xfrm>
        </p:spPr>
        <p:txBody>
          <a:bodyPr/>
          <a:lstStyle/>
          <a:p>
            <a:pPr eaLnBrk="1" hangingPunct="1"/>
            <a:r>
              <a:rPr lang="en-US" dirty="0" smtClean="0"/>
              <a:t>What can we do with files?</a:t>
            </a:r>
          </a:p>
          <a:p>
            <a:pPr lvl="1" eaLnBrk="1" hangingPunct="1"/>
            <a:r>
              <a:rPr lang="en-US" dirty="0" smtClean="0"/>
              <a:t>open, read, write, close, delete</a:t>
            </a:r>
          </a:p>
          <a:p>
            <a:r>
              <a:rPr lang="en-US" dirty="0" smtClean="0"/>
              <a:t>What is an ‘</a:t>
            </a:r>
            <a:r>
              <a:rPr lang="en-US" dirty="0" err="1" smtClean="0"/>
              <a:t>ioctl</a:t>
            </a:r>
            <a:r>
              <a:rPr lang="en-US" dirty="0" smtClean="0"/>
              <a:t>’?</a:t>
            </a:r>
          </a:p>
          <a:p>
            <a:pPr lvl="1"/>
            <a:r>
              <a:rPr lang="en-US" dirty="0" smtClean="0"/>
              <a:t>Gets you to the hardware!</a:t>
            </a:r>
          </a:p>
          <a:p>
            <a:pPr eaLnBrk="1" hangingPunct="1"/>
            <a:r>
              <a:rPr lang="en-US" dirty="0" smtClean="0"/>
              <a:t>What is a virtual file system?</a:t>
            </a:r>
          </a:p>
          <a:p>
            <a:pPr lvl="1" eaLnBrk="1" hangingPunct="1"/>
            <a:r>
              <a:rPr lang="en-US" dirty="0" smtClean="0"/>
              <a:t>Looks like a file, but executes code in the driver</a:t>
            </a:r>
          </a:p>
          <a:p>
            <a:pPr lvl="1" eaLnBrk="1" hangingPunct="1"/>
            <a:r>
              <a:rPr lang="en-US" dirty="0" smtClean="0"/>
              <a:t>Not really storing anything to media</a:t>
            </a:r>
          </a:p>
          <a:p>
            <a:pPr lvl="1" eaLnBrk="1" hangingPunct="1"/>
            <a:r>
              <a:rPr lang="en-US" dirty="0" smtClean="0"/>
              <a:t>A bit like a “ram disk”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6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966" y="0"/>
            <a:ext cx="7497329" cy="1143000"/>
          </a:xfrm>
        </p:spPr>
        <p:txBody>
          <a:bodyPr lIns="82058" tIns="41029" rIns="82058" bIns="41029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What is SYSFS?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1467716" y="1152806"/>
            <a:ext cx="7497329" cy="4800319"/>
          </a:xfrm>
        </p:spPr>
        <p:txBody>
          <a:bodyPr/>
          <a:lstStyle/>
          <a:p>
            <a:pPr eaLnBrk="1" hangingPunct="1"/>
            <a:r>
              <a:rPr lang="en-US" dirty="0" smtClean="0"/>
              <a:t>Virtual file system that exposes drivers to </a:t>
            </a:r>
            <a:r>
              <a:rPr lang="en-US" dirty="0" err="1" smtClean="0"/>
              <a:t>userspace</a:t>
            </a:r>
            <a:endParaRPr lang="en-US" dirty="0" smtClean="0"/>
          </a:p>
          <a:p>
            <a:pPr eaLnBrk="1" hangingPunct="1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/sys/devices </a:t>
            </a:r>
            <a:r>
              <a:rPr lang="en-US" dirty="0" smtClean="0">
                <a:sym typeface="Wingdings" pitchFamily="2" charset="2"/>
              </a:rPr>
              <a:t> driver hierarchy</a:t>
            </a:r>
            <a:endParaRPr lang="en-US" dirty="0" smtClean="0"/>
          </a:p>
          <a:p>
            <a:pPr eaLnBrk="1" hangingPunct="1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/sys/class </a:t>
            </a:r>
            <a:r>
              <a:rPr lang="en-US" dirty="0" smtClean="0">
                <a:sym typeface="Wingdings" pitchFamily="2" charset="2"/>
              </a:rPr>
              <a:t> common interfaces</a:t>
            </a:r>
          </a:p>
          <a:p>
            <a:pPr eaLnBrk="1" hangingPunct="1"/>
            <a:endParaRPr lang="en-US" dirty="0" smtClean="0">
              <a:sym typeface="Wingdings" pitchFamily="2" charset="2"/>
            </a:endParaRPr>
          </a:p>
          <a:p>
            <a:pPr eaLnBrk="1" hangingPunct="1"/>
            <a:r>
              <a:rPr lang="en-US" dirty="0" smtClean="0">
                <a:sym typeface="Wingdings" pitchFamily="2" charset="2"/>
              </a:rPr>
              <a:t>Let’s go thru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5016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966" y="0"/>
            <a:ext cx="7497329" cy="1143000"/>
          </a:xfrm>
        </p:spPr>
        <p:txBody>
          <a:bodyPr lIns="82058" tIns="41029" rIns="82058" bIns="41029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What is SYSFS?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1467716" y="1152806"/>
            <a:ext cx="7497329" cy="4800319"/>
          </a:xfrm>
        </p:spPr>
        <p:txBody>
          <a:bodyPr/>
          <a:lstStyle/>
          <a:p>
            <a:pPr eaLnBrk="1" hangingPunct="1"/>
            <a:r>
              <a:rPr lang="en-US" dirty="0" smtClean="0"/>
              <a:t>Virtual file system that exposes drivers to </a:t>
            </a:r>
            <a:r>
              <a:rPr lang="en-US" dirty="0" err="1" smtClean="0"/>
              <a:t>userspace</a:t>
            </a:r>
            <a:endParaRPr lang="en-US" dirty="0" smtClean="0"/>
          </a:p>
          <a:p>
            <a:pPr eaLnBrk="1" hangingPunct="1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/sys/devices </a:t>
            </a:r>
            <a:r>
              <a:rPr lang="en-US" dirty="0" smtClean="0">
                <a:sym typeface="Wingdings" pitchFamily="2" charset="2"/>
              </a:rPr>
              <a:t> driver hierarchy</a:t>
            </a:r>
            <a:endParaRPr lang="en-US" dirty="0" smtClean="0"/>
          </a:p>
          <a:p>
            <a:pPr eaLnBrk="1" hangingPunct="1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/sys/bus </a:t>
            </a:r>
            <a:r>
              <a:rPr lang="en-US" dirty="0" smtClean="0">
                <a:sym typeface="Wingdings" pitchFamily="2" charset="2"/>
              </a:rPr>
              <a:t> links to bus owners</a:t>
            </a:r>
            <a:endParaRPr lang="en-US" dirty="0" smtClean="0"/>
          </a:p>
          <a:p>
            <a:pPr eaLnBrk="1" hangingPunct="1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/sys/class </a:t>
            </a:r>
            <a:r>
              <a:rPr lang="en-US" dirty="0" smtClean="0">
                <a:sym typeface="Wingdings" pitchFamily="2" charset="2"/>
              </a:rPr>
              <a:t> common interfaces</a:t>
            </a:r>
          </a:p>
          <a:p>
            <a:pPr eaLnBrk="1" hangingPunct="1"/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/sys/block </a:t>
            </a:r>
            <a:r>
              <a:rPr lang="en-US" dirty="0" smtClean="0">
                <a:sym typeface="Wingdings" pitchFamily="2" charset="2"/>
              </a:rPr>
              <a:t> block interface</a:t>
            </a:r>
          </a:p>
          <a:p>
            <a:pPr eaLnBrk="1" hangingPunct="1"/>
            <a:endParaRPr lang="en-US" dirty="0" smtClean="0">
              <a:sym typeface="Wingdings" pitchFamily="2" charset="2"/>
            </a:endParaRPr>
          </a:p>
          <a:p>
            <a:pPr eaLnBrk="1" hangingPunct="1"/>
            <a:r>
              <a:rPr lang="en-US" dirty="0" smtClean="0">
                <a:sym typeface="Wingdings" pitchFamily="2" charset="2"/>
              </a:rPr>
              <a:t>Let’s go thru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301762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966" y="0"/>
            <a:ext cx="7497329" cy="1143000"/>
          </a:xfrm>
        </p:spPr>
        <p:txBody>
          <a:bodyPr lIns="82058" tIns="41029" rIns="82058" bIns="41029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What is SYSFS?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1467716" y="1152806"/>
            <a:ext cx="7497329" cy="4800319"/>
          </a:xfrm>
        </p:spPr>
        <p:txBody>
          <a:bodyPr/>
          <a:lstStyle/>
          <a:p>
            <a:pPr eaLnBrk="1" hangingPunct="1"/>
            <a:r>
              <a:rPr lang="en-US" dirty="0" smtClean="0"/>
              <a:t>Virtual file system that exposes drivers to </a:t>
            </a:r>
            <a:r>
              <a:rPr lang="en-US" dirty="0" err="1" smtClean="0"/>
              <a:t>userspace</a:t>
            </a:r>
            <a:endParaRPr lang="en-US" dirty="0" smtClean="0"/>
          </a:p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bone$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cd /sys/class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bone$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82550" indent="0" eaLnBrk="1" hangingPunct="1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backlight  firmware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lcd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net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scsi_device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tty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82550" indent="0" eaLnBrk="1" hangingPunct="1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bdi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gpio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power_supply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scsi_disk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udc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82550" indent="0" eaLnBrk="1" hangingPunct="1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block      graphics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mbox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pwm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scsi_generic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usb_device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82550" indent="0" eaLnBrk="1" hangingPunct="1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bluetooth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hwmon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mdio_bus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regulator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scsi_host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vc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82550" indent="0" eaLnBrk="1" hangingPunct="1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bsg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i2c-adapter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rfkill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sound         video4linux</a:t>
            </a:r>
          </a:p>
          <a:p>
            <a:pPr marL="82550" indent="0" eaLnBrk="1" hangingPunct="1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devfreq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i2c-dev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misc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rtc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spi_master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vtconsole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82550" indent="0" eaLnBrk="1" hangingPunct="1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display    input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mmc_host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scsi_changer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spidev</a:t>
            </a:r>
            <a:endParaRPr lang="en-US" dirty="0" smtClean="0">
              <a:sym typeface="Wingdings" pitchFamily="2" charset="2"/>
            </a:endParaRPr>
          </a:p>
          <a:p>
            <a:pPr eaLnBrk="1" hangingPunct="1"/>
            <a:r>
              <a:rPr lang="en-US" dirty="0" smtClean="0">
                <a:sym typeface="Wingdings" pitchFamily="2" charset="2"/>
              </a:rPr>
              <a:t>Let’s go through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35389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Blinking an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Everything is a file in Linux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cd /sys/class/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leds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-F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bat100  beaglebone:green:usr0  green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bat25   beaglebone:green:usr1  red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bat50   beaglebone:green:usr2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wifi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bat75   beaglebone:green:usr3  wl18xx_bt_en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beaglebone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\:green\:usr0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ls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brightness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max_brightness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subsystem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uevent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device      power           trigger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Blinking an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trigger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none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-disk mmc0 timer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oneshot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[heartbeat]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backlight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gpio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cpu0 default-on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transient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echo none &gt; trigger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echo 1 &gt; brightness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echo 0 &gt; brightness</a:t>
            </a:r>
          </a:p>
        </p:txBody>
      </p:sp>
    </p:spTree>
    <p:extLst>
      <p:ext uri="{BB962C8B-B14F-4D97-AF65-F5344CB8AC3E}">
        <p14:creationId xmlns:p14="http://schemas.microsoft.com/office/powerpoint/2010/main" val="12015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Blinking an External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gpio</a:t>
            </a:r>
            <a:r>
              <a:rPr lang="en-US" dirty="0" smtClean="0"/>
              <a:t> pins are accessed through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/sys/class/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gpio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Earlier we used </a:t>
            </a:r>
            <a:r>
              <a:rPr lang="en-US" dirty="0" err="1" smtClean="0"/>
              <a:t>gpio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GP0_3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table shows which </a:t>
            </a:r>
            <a:r>
              <a:rPr lang="en-US" dirty="0" err="1" smtClean="0"/>
              <a:t>gpio</a:t>
            </a:r>
            <a:r>
              <a:rPr lang="en-US" dirty="0" smtClean="0"/>
              <a:t> pin it’s assigned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539</TotalTime>
  <Words>965</Words>
  <Application>Microsoft Office PowerPoint</Application>
  <PresentationFormat>On-screen Show (4:3)</PresentationFormat>
  <Paragraphs>232</Paragraphs>
  <Slides>26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Gill Sans MT</vt:lpstr>
      <vt:lpstr>Verdana</vt:lpstr>
      <vt:lpstr>Wingdings</vt:lpstr>
      <vt:lpstr>Wingdings 2</vt:lpstr>
      <vt:lpstr>Solstice</vt:lpstr>
      <vt:lpstr>Blinking an LED</vt:lpstr>
      <vt:lpstr>In Linux, everything is a file</vt:lpstr>
      <vt:lpstr>The file interface abstraction</vt:lpstr>
      <vt:lpstr>What is SYSFS?</vt:lpstr>
      <vt:lpstr>What is SYSFS?</vt:lpstr>
      <vt:lpstr>What is SYSFS?</vt:lpstr>
      <vt:lpstr>Blinking an LED</vt:lpstr>
      <vt:lpstr>Blinking an LED</vt:lpstr>
      <vt:lpstr>Blinking an External LED</vt:lpstr>
      <vt:lpstr>PowerPoint Presentation</vt:lpstr>
      <vt:lpstr>Blinking an External LED</vt:lpstr>
      <vt:lpstr> </vt:lpstr>
      <vt:lpstr>Blinking an External LED</vt:lpstr>
      <vt:lpstr>Blinking an External LED</vt:lpstr>
      <vt:lpstr>Reading a switch</vt:lpstr>
      <vt:lpstr>Reading a Switch</vt:lpstr>
      <vt:lpstr>Read in a Loop</vt:lpstr>
      <vt:lpstr>Analog In</vt:lpstr>
      <vt:lpstr>Analog In</vt:lpstr>
      <vt:lpstr>Analog In - Explore</vt:lpstr>
      <vt:lpstr>Analog In - Explore</vt:lpstr>
      <vt:lpstr>Analog In - Explore</vt:lpstr>
      <vt:lpstr>Analog In - Explore</vt:lpstr>
      <vt:lpstr>Analog In</vt:lpstr>
      <vt:lpstr>Analog In</vt:lpstr>
      <vt:lpstr>Analog In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Linux, everything is a file</dc:title>
  <dc:creator>Yoder, Mark A</dc:creator>
  <cp:lastModifiedBy>Yoder, Mark A</cp:lastModifiedBy>
  <cp:revision>53</cp:revision>
  <cp:lastPrinted>2016-09-08T13:41:09Z</cp:lastPrinted>
  <dcterms:created xsi:type="dcterms:W3CDTF">2011-04-26T16:44:45Z</dcterms:created>
  <dcterms:modified xsi:type="dcterms:W3CDTF">2017-09-07T14:55:45Z</dcterms:modified>
</cp:coreProperties>
</file>