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58" r:id="rId4"/>
    <p:sldId id="260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12192000" cy="53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 baseline="0">
                <a:solidFill>
                  <a:schemeClr val="tx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 baseline="0">
                <a:solidFill>
                  <a:schemeClr val="bg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dirty="0"/>
          </a:p>
        </p:txBody>
      </p:sp>
      <p:sp>
        <p:nvSpPr>
          <p:cNvPr id="19" name="Google Shape;19;p3"/>
          <p:cNvSpPr/>
          <p:nvPr/>
        </p:nvSpPr>
        <p:spPr>
          <a:xfrm>
            <a:off x="4063605" y="5323800"/>
            <a:ext cx="4063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3"/>
          <p:cNvSpPr/>
          <p:nvPr/>
        </p:nvSpPr>
        <p:spPr>
          <a:xfrm>
            <a:off x="8128361" y="5323800"/>
            <a:ext cx="4063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1" y="5323800"/>
            <a:ext cx="4063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E40AB2CE-9F9B-41F8-BD0E-B0A3F16C3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81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11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11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11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E40AB2CE-9F9B-41F8-BD0E-B0A3F16C3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31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69053" y="2112528"/>
            <a:ext cx="9173162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7917661" y="3818126"/>
            <a:ext cx="9624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8879815" y="3818126"/>
            <a:ext cx="9624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-500" y="3818126"/>
            <a:ext cx="962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961900" y="3818126"/>
            <a:ext cx="69556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0084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2280567" y="2882400"/>
            <a:ext cx="7631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Google Shape;25;p4"/>
          <p:cNvSpPr txBox="1"/>
          <p:nvPr/>
        </p:nvSpPr>
        <p:spPr>
          <a:xfrm>
            <a:off x="4791200" y="1575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 dirty="0">
                <a:solidFill>
                  <a:schemeClr val="accent6"/>
                </a:solidFill>
              </a:rPr>
              <a:t>“</a:t>
            </a:r>
            <a:endParaRPr sz="12800" b="1" dirty="0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7631044" y="2132900"/>
            <a:ext cx="22804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/>
          <p:nvPr/>
        </p:nvSpPr>
        <p:spPr>
          <a:xfrm>
            <a:off x="9912236" y="2132900"/>
            <a:ext cx="22804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/>
          <p:nvPr/>
        </p:nvSpPr>
        <p:spPr>
          <a:xfrm>
            <a:off x="0" y="2132900"/>
            <a:ext cx="2280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4"/>
          <p:cNvSpPr/>
          <p:nvPr/>
        </p:nvSpPr>
        <p:spPr>
          <a:xfrm>
            <a:off x="2280567" y="2132900"/>
            <a:ext cx="22804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E40AB2CE-9F9B-41F8-BD0E-B0A3F16C3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3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lin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3A9FAB-A089-4DE2-A1C8-2210A7C2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A17BFA3-9C2D-467D-9132-C4D9D8DFF65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40AB2CE-9F9B-41F8-BD0E-B0A3F16C30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0439066-995D-4429-864D-7F88CD046E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898" y="633845"/>
            <a:ext cx="11458576" cy="5693843"/>
          </a:xfrm>
          <a:prstGeom prst="rect">
            <a:avLst/>
          </a:prstGeom>
        </p:spPr>
        <p:txBody>
          <a:bodyPr/>
          <a:lstStyle>
            <a:lvl1pPr marL="533400" indent="-457200">
              <a:buFont typeface="+mj-lt"/>
              <a:buAutoNum type="arabicPeriod"/>
              <a:defRPr/>
            </a:lvl1pPr>
            <a:lvl2pPr marL="533400" indent="0">
              <a:buClr>
                <a:schemeClr val="accent6"/>
              </a:buClr>
              <a:buFont typeface="+mj-lt"/>
              <a:buNone/>
              <a:defRPr/>
            </a:lvl2pPr>
            <a:lvl3pPr marL="990600" indent="0">
              <a:buClr>
                <a:schemeClr val="accent6"/>
              </a:buClr>
              <a:buFont typeface="+mj-lt"/>
              <a:buNone/>
              <a:defRPr baseline="0">
                <a:solidFill>
                  <a:schemeClr val="tx1"/>
                </a:solidFill>
              </a:defRPr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991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line and d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EA810-B4DA-4548-BA2F-9E52EA98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BFEEE4B-91F3-48CB-A52B-284F9928EE1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40AB2CE-9F9B-41F8-BD0E-B0A3F16C30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文字版面配置區 4">
            <a:extLst>
              <a:ext uri="{FF2B5EF4-FFF2-40B4-BE49-F238E27FC236}">
                <a16:creationId xmlns:a16="http://schemas.microsoft.com/office/drawing/2014/main" id="{7B809C67-6F73-436A-B8A4-FEFDE45082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898" y="633845"/>
            <a:ext cx="11458576" cy="5693843"/>
          </a:xfrm>
          <a:prstGeom prst="rect">
            <a:avLst/>
          </a:prstGeom>
        </p:spPr>
        <p:txBody>
          <a:bodyPr/>
          <a:lstStyle>
            <a:lvl1pPr marL="533400" indent="-457200">
              <a:buFont typeface="+mj-lt"/>
              <a:buAutoNum type="arabicPeriod"/>
              <a:defRPr/>
            </a:lvl1pPr>
            <a:lvl2pPr marL="876300" indent="-342900">
              <a:buClr>
                <a:schemeClr val="accent6"/>
              </a:buClr>
              <a:buFont typeface="Arial" panose="020B0604020202020204" pitchFamily="34" charset="0"/>
              <a:buChar char="•"/>
              <a:defRPr/>
            </a:lvl2pPr>
            <a:lvl3pPr marL="990600" indent="0">
              <a:buClr>
                <a:schemeClr val="accent6"/>
              </a:buClr>
              <a:buFont typeface="+mj-lt"/>
              <a:buNone/>
              <a:defRPr baseline="0">
                <a:solidFill>
                  <a:schemeClr val="tx1"/>
                </a:solidFill>
              </a:defRPr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4700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3A9FAB-A089-4DE2-A1C8-2210A7C2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A17BFA3-9C2D-467D-9132-C4D9D8DFF65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40AB2CE-9F9B-41F8-BD0E-B0A3F16C30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0439066-995D-4429-864D-7F88CD046E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898" y="633845"/>
            <a:ext cx="11458576" cy="5693843"/>
          </a:xfrm>
          <a:prstGeom prst="rect">
            <a:avLst/>
          </a:prstGeom>
        </p:spPr>
        <p:txBody>
          <a:bodyPr/>
          <a:lstStyle>
            <a:lvl1pPr marL="457200" indent="-381000">
              <a:buFont typeface="Wingdings" panose="05000000000000000000" pitchFamily="2" charset="2"/>
              <a:buChar char="p"/>
              <a:defRPr/>
            </a:lvl1pPr>
            <a:lvl2pPr marL="914400" indent="-381000">
              <a:buClr>
                <a:schemeClr val="accent6"/>
              </a:buClr>
              <a:buFont typeface="Arial" panose="020B0604020202020204" pitchFamily="34" charset="0"/>
              <a:buChar char="•"/>
              <a:defRPr/>
            </a:lvl2pPr>
            <a:lvl3pPr marL="1447800" indent="-457200">
              <a:buClr>
                <a:schemeClr val="accent6"/>
              </a:buClr>
              <a:buFont typeface="+mj-lt"/>
              <a:buAutoNum type="arabicPeriod"/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15118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3A9FAB-A089-4DE2-A1C8-2210A7C2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A17BFA3-9C2D-467D-9132-C4D9D8DFF65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40AB2CE-9F9B-41F8-BD0E-B0A3F16C30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0439066-995D-4429-864D-7F88CD046E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897" y="633845"/>
            <a:ext cx="11458577" cy="5693843"/>
          </a:xfrm>
          <a:prstGeom prst="rect">
            <a:avLst/>
          </a:prstGeom>
        </p:spPr>
        <p:txBody>
          <a:bodyPr/>
          <a:lstStyle>
            <a:lvl1pPr marL="457200" indent="-381000">
              <a:buFont typeface="Wingdings" panose="05000000000000000000" pitchFamily="2" charset="2"/>
              <a:buChar char="p"/>
              <a:defRPr/>
            </a:lvl1pPr>
            <a:lvl2pPr marL="990600" indent="-457200">
              <a:buClr>
                <a:schemeClr val="accent6"/>
              </a:buClr>
              <a:buFont typeface="+mj-lt"/>
              <a:buAutoNum type="arabicPeriod"/>
              <a:defRPr/>
            </a:lvl2pPr>
            <a:lvl3pPr marL="990600" indent="0">
              <a:buNone/>
              <a:defRPr/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57458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3A9FAB-A089-4DE2-A1C8-2210A7C2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A17BFA3-9C2D-467D-9132-C4D9D8DFF65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40AB2CE-9F9B-41F8-BD0E-B0A3F16C30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0439066-995D-4429-864D-7F88CD046E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898" y="633845"/>
            <a:ext cx="11458576" cy="2289287"/>
          </a:xfrm>
          <a:prstGeom prst="rect">
            <a:avLst/>
          </a:prstGeom>
        </p:spPr>
        <p:txBody>
          <a:bodyPr/>
          <a:lstStyle>
            <a:lvl1pPr marL="457200" indent="-381000">
              <a:buFont typeface="Wingdings" panose="05000000000000000000" pitchFamily="2" charset="2"/>
              <a:buChar char="p"/>
              <a:defRPr/>
            </a:lvl1pPr>
            <a:lvl2pPr marL="914400" indent="-381000">
              <a:buClr>
                <a:schemeClr val="accent6"/>
              </a:buClr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</p:txBody>
      </p:sp>
      <p:sp>
        <p:nvSpPr>
          <p:cNvPr id="6" name="圖片版面配置區 5">
            <a:extLst>
              <a:ext uri="{FF2B5EF4-FFF2-40B4-BE49-F238E27FC236}">
                <a16:creationId xmlns:a16="http://schemas.microsoft.com/office/drawing/2014/main" id="{9ADCD377-9502-48AA-A16B-60C567B53A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32211" y="3004270"/>
            <a:ext cx="8327577" cy="316193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93223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C24CE9-17F0-4437-9009-C0FCA805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0C57AE3-1383-4A1A-B4BE-F911428EEF3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40AB2CE-9F9B-41F8-BD0E-B0A3F16C30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圖片版面配置區 4">
            <a:extLst>
              <a:ext uri="{FF2B5EF4-FFF2-40B4-BE49-F238E27FC236}">
                <a16:creationId xmlns:a16="http://schemas.microsoft.com/office/drawing/2014/main" id="{8A5055DE-6697-4ABA-B1B0-1C833D913F7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2898" y="639126"/>
            <a:ext cx="11458577" cy="4189529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408548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42898" y="0"/>
            <a:ext cx="11458577" cy="63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42900" y="656742"/>
            <a:ext cx="11458575" cy="5506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E40AB2CE-9F9B-41F8-BD0E-B0A3F16C30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Google Shape;34;p5">
            <a:extLst>
              <a:ext uri="{FF2B5EF4-FFF2-40B4-BE49-F238E27FC236}">
                <a16:creationId xmlns:a16="http://schemas.microsoft.com/office/drawing/2014/main" id="{65EACEC8-C2C4-4B08-8A99-E7EBAB59E2F3}"/>
              </a:ext>
            </a:extLst>
          </p:cNvPr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" name="Google Shape;35;p5">
            <a:extLst>
              <a:ext uri="{FF2B5EF4-FFF2-40B4-BE49-F238E27FC236}">
                <a16:creationId xmlns:a16="http://schemas.microsoft.com/office/drawing/2014/main" id="{01FC1D77-9ED4-4821-AEFD-9404B104BC98}"/>
              </a:ext>
            </a:extLst>
          </p:cNvPr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36;p5">
            <a:extLst>
              <a:ext uri="{FF2B5EF4-FFF2-40B4-BE49-F238E27FC236}">
                <a16:creationId xmlns:a16="http://schemas.microsoft.com/office/drawing/2014/main" id="{5D8E101D-C23E-472B-8025-6F7554CA6468}"/>
              </a:ext>
            </a:extLst>
          </p:cNvPr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37;p5">
            <a:extLst>
              <a:ext uri="{FF2B5EF4-FFF2-40B4-BE49-F238E27FC236}">
                <a16:creationId xmlns:a16="http://schemas.microsoft.com/office/drawing/2014/main" id="{A881B180-9B70-47AE-86C6-2642332EACBE}"/>
              </a:ext>
            </a:extLst>
          </p:cNvPr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34;p5">
            <a:extLst>
              <a:ext uri="{FF2B5EF4-FFF2-40B4-BE49-F238E27FC236}">
                <a16:creationId xmlns:a16="http://schemas.microsoft.com/office/drawing/2014/main" id="{868721FD-AA5E-43E7-80AC-C698F8ABDDD7}"/>
              </a:ext>
            </a:extLst>
          </p:cNvPr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35;p5">
            <a:extLst>
              <a:ext uri="{FF2B5EF4-FFF2-40B4-BE49-F238E27FC236}">
                <a16:creationId xmlns:a16="http://schemas.microsoft.com/office/drawing/2014/main" id="{1D2682F8-814A-49B2-81BD-499F188E1A36}"/>
              </a:ext>
            </a:extLst>
          </p:cNvPr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36;p5">
            <a:extLst>
              <a:ext uri="{FF2B5EF4-FFF2-40B4-BE49-F238E27FC236}">
                <a16:creationId xmlns:a16="http://schemas.microsoft.com/office/drawing/2014/main" id="{1721E16F-A193-498E-BD6B-CE2521E46E6E}"/>
              </a:ext>
            </a:extLst>
          </p:cNvPr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37;p5">
            <a:extLst>
              <a:ext uri="{FF2B5EF4-FFF2-40B4-BE49-F238E27FC236}">
                <a16:creationId xmlns:a16="http://schemas.microsoft.com/office/drawing/2014/main" id="{5B11D320-B754-4B22-B638-1C10D36EF8B8}"/>
              </a:ext>
            </a:extLst>
          </p:cNvPr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62905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054507-2E4E-4F00-94EC-07DDA44A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輸出結果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B438CD-7B23-4F46-B6DF-AD849B4E09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dirty="0"/>
              <a:t>Cup0.Jpg </a:t>
            </a:r>
            <a:r>
              <a:rPr lang="zh-TW" altLang="en-US" dirty="0"/>
              <a:t>及 </a:t>
            </a:r>
            <a:r>
              <a:rPr lang="en-US" altLang="zh-TW" dirty="0"/>
              <a:t>Cup1.Jpg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2DC69F-536D-48D2-AC9C-147F51F81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7" y="1788606"/>
            <a:ext cx="5486400" cy="41148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A31B22-7D7C-4625-A1D6-46598B4C5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35" y="1788606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0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054507-2E4E-4F00-94EC-07DDA44A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輸出結果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B438CD-7B23-4F46-B6DF-AD849B4E09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dirty="0"/>
              <a:t>Pillow0.Jpg </a:t>
            </a:r>
            <a:r>
              <a:rPr lang="zh-TW" altLang="en-US" dirty="0"/>
              <a:t>及 </a:t>
            </a:r>
            <a:r>
              <a:rPr lang="en-US" altLang="zh-TW" dirty="0"/>
              <a:t>Pillow1.Jpg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67525C8-DC31-4F70-BCA6-B20320BE4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5" y="1788606"/>
            <a:ext cx="5486400" cy="41148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9D9F448-E3FD-48BD-890D-BA51EB310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37" y="1788606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2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7BB7F7-8057-4D85-BD21-4B4F6FC58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30A288-0151-4A13-BF5A-A0298E36FF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cv::</a:t>
            </a:r>
            <a:r>
              <a:rPr lang="en-US" altLang="zh-TW" dirty="0" err="1"/>
              <a:t>goodFeaturesToTrack</a:t>
            </a:r>
            <a:r>
              <a:rPr lang="zh-TW" altLang="en-US" dirty="0"/>
              <a:t>選取特徵點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cv::</a:t>
            </a:r>
            <a:r>
              <a:rPr lang="en-US" altLang="zh-TW" dirty="0" err="1"/>
              <a:t>calcOpticalFlowPyrLK</a:t>
            </a:r>
            <a:r>
              <a:rPr lang="zh-TW" altLang="en-US" dirty="0"/>
              <a:t>計算</a:t>
            </a:r>
            <a:r>
              <a:rPr lang="en-US" altLang="zh-TW" dirty="0"/>
              <a:t>Optical</a:t>
            </a:r>
            <a:r>
              <a:rPr lang="zh-TW" altLang="en-US" dirty="0"/>
              <a:t> </a:t>
            </a:r>
            <a:r>
              <a:rPr lang="en-US" altLang="zh-TW" dirty="0"/>
              <a:t>Flow</a:t>
            </a:r>
          </a:p>
          <a:p>
            <a:pPr lvl="1"/>
            <a:r>
              <a:rPr lang="en-US" altLang="zh-TW" dirty="0"/>
              <a:t>cv::</a:t>
            </a:r>
            <a:r>
              <a:rPr lang="en-US" altLang="zh-TW" dirty="0" err="1"/>
              <a:t>calcOpticalFlowPyrLK</a:t>
            </a:r>
            <a:r>
              <a:rPr lang="en-US" altLang="zh-TW" dirty="0"/>
              <a:t> </a:t>
            </a:r>
            <a:r>
              <a:rPr lang="zh-TW" altLang="en-US" dirty="0"/>
              <a:t>這個</a:t>
            </a:r>
            <a:r>
              <a:rPr lang="en-US" altLang="zh-TW" dirty="0"/>
              <a:t>function</a:t>
            </a:r>
            <a:r>
              <a:rPr lang="zh-TW" altLang="en-US" dirty="0"/>
              <a:t>只回傳計算完的特徵點</a:t>
            </a:r>
            <a:r>
              <a:rPr lang="en-US" altLang="zh-TW" dirty="0"/>
              <a:t>(vector of 2D points)</a:t>
            </a:r>
            <a:r>
              <a:rPr lang="zh-TW" altLang="en-US" dirty="0"/>
              <a:t>在</a:t>
            </a:r>
            <a:r>
              <a:rPr lang="en-US" altLang="zh-TW" dirty="0"/>
              <a:t>second image</a:t>
            </a:r>
            <a:r>
              <a:rPr lang="zh-TW" altLang="en-US" dirty="0"/>
              <a:t>上的位置，疊代過程中，每個點的移動位置沒有被紀錄</a:t>
            </a:r>
            <a:endParaRPr lang="en-US" altLang="zh-TW" dirty="0"/>
          </a:p>
          <a:p>
            <a:r>
              <a:rPr lang="zh-TW" altLang="en-US" dirty="0"/>
              <a:t>因此，使用</a:t>
            </a:r>
            <a:r>
              <a:rPr lang="en-US" altLang="zh-TW" dirty="0"/>
              <a:t>while</a:t>
            </a:r>
            <a:r>
              <a:rPr lang="zh-TW" altLang="en-US" dirty="0"/>
              <a:t>迴圈，紀錄每一次疊代過程裡每個點的位置</a:t>
            </a:r>
            <a:endParaRPr lang="en-US" altLang="zh-TW" dirty="0"/>
          </a:p>
          <a:p>
            <a:pPr lvl="1"/>
            <a:r>
              <a:rPr lang="zh-TW" altLang="en-US" dirty="0"/>
              <a:t>比如</a:t>
            </a:r>
            <a:r>
              <a:rPr lang="en-US" altLang="zh-TW" dirty="0"/>
              <a:t>:</a:t>
            </a:r>
            <a:r>
              <a:rPr lang="zh-TW" altLang="en-US" dirty="0"/>
              <a:t> 疊代一次時的位置，疊代兩次時的位置</a:t>
            </a:r>
            <a:r>
              <a:rPr lang="en-US" altLang="zh-TW" dirty="0"/>
              <a:t>…</a:t>
            </a:r>
          </a:p>
          <a:p>
            <a:pPr lvl="1"/>
            <a:r>
              <a:rPr lang="zh-TW" altLang="en-US" dirty="0"/>
              <a:t>將各疊代次數的結果連起來，即可追蹤</a:t>
            </a:r>
            <a:r>
              <a:rPr lang="en-US" altLang="zh-TW" dirty="0"/>
              <a:t>optical flow</a:t>
            </a:r>
            <a:r>
              <a:rPr lang="zh-TW" altLang="en-US" dirty="0"/>
              <a:t>移動過程。</a:t>
            </a:r>
            <a:endParaRPr lang="en-US" altLang="zh-TW" dirty="0"/>
          </a:p>
          <a:p>
            <a:r>
              <a:rPr lang="en-US" altLang="zh-TW" dirty="0"/>
              <a:t>While</a:t>
            </a:r>
            <a:r>
              <a:rPr lang="zh-TW" altLang="en-US" dirty="0"/>
              <a:t>迴圈的中止條件為</a:t>
            </a:r>
            <a:r>
              <a:rPr lang="en-US" altLang="zh-TW" dirty="0" err="1"/>
              <a:t>calcOpticalFlowPyrLK</a:t>
            </a:r>
            <a:r>
              <a:rPr lang="zh-TW" altLang="en-US" dirty="0"/>
              <a:t>回傳的</a:t>
            </a:r>
            <a:r>
              <a:rPr lang="en-US" altLang="zh-TW" dirty="0"/>
              <a:t>2D points</a:t>
            </a:r>
            <a:r>
              <a:rPr lang="zh-TW" altLang="en-US" dirty="0"/>
              <a:t>不再變動</a:t>
            </a:r>
            <a:endParaRPr lang="en-US" altLang="zh-TW" dirty="0"/>
          </a:p>
          <a:p>
            <a:pPr lvl="1"/>
            <a:r>
              <a:rPr lang="zh-TW" altLang="en-US" dirty="0"/>
              <a:t>將這次疊代出的</a:t>
            </a:r>
            <a:r>
              <a:rPr lang="en-US" altLang="zh-TW" dirty="0"/>
              <a:t>2D points</a:t>
            </a:r>
            <a:r>
              <a:rPr lang="zh-TW" altLang="en-US" dirty="0"/>
              <a:t>跟上次疊代位置相減，若值為</a:t>
            </a:r>
            <a:r>
              <a:rPr lang="en-US" altLang="zh-TW" dirty="0"/>
              <a:t>0</a:t>
            </a:r>
            <a:r>
              <a:rPr lang="zh-TW" altLang="en-US" dirty="0"/>
              <a:t>，代表每個點皆不再移動，結束迴圈。</a:t>
            </a:r>
            <a:endParaRPr lang="en-US" altLang="zh-TW" dirty="0"/>
          </a:p>
          <a:p>
            <a:r>
              <a:rPr lang="zh-TW" altLang="en-US" dirty="0"/>
              <a:t>標記一開始產生的特徵點</a:t>
            </a:r>
            <a:r>
              <a:rPr lang="en-US" altLang="zh-TW" dirty="0"/>
              <a:t>(</a:t>
            </a:r>
            <a:r>
              <a:rPr lang="zh-TW" altLang="en-US" dirty="0"/>
              <a:t>藍色</a:t>
            </a:r>
            <a:r>
              <a:rPr lang="en-US" altLang="zh-TW" dirty="0"/>
              <a:t>)</a:t>
            </a:r>
            <a:r>
              <a:rPr lang="zh-TW" altLang="en-US" dirty="0"/>
              <a:t>及最後追蹤到的位置</a:t>
            </a:r>
            <a:r>
              <a:rPr lang="en-US" altLang="zh-TW" dirty="0"/>
              <a:t>(</a:t>
            </a:r>
            <a:r>
              <a:rPr lang="zh-TW" altLang="en-US" dirty="0"/>
              <a:t>黃綠色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465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E2768-E22D-429C-80E1-5B934A47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B7517A-A9F3-4599-80FA-70E20ECB83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dirty="0"/>
              <a:t>Aperture problem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/>
              <a:t>window</a:t>
            </a:r>
            <a:r>
              <a:rPr lang="zh-TW" altLang="en-US" dirty="0"/>
              <a:t> </a:t>
            </a:r>
            <a:r>
              <a:rPr lang="en-US" altLang="zh-TW" dirty="0"/>
              <a:t>size</a:t>
            </a:r>
            <a:r>
              <a:rPr lang="zh-TW" altLang="en-US" dirty="0"/>
              <a:t>太小</a:t>
            </a:r>
            <a:r>
              <a:rPr lang="en-US" altLang="zh-TW" dirty="0"/>
              <a:t>(</a:t>
            </a:r>
            <a:r>
              <a:rPr lang="zh-TW" altLang="en-US" dirty="0"/>
              <a:t>或物品移動太快</a:t>
            </a:r>
            <a:r>
              <a:rPr lang="en-US" altLang="zh-TW" dirty="0"/>
              <a:t>)</a:t>
            </a:r>
            <a:r>
              <a:rPr lang="zh-TW" altLang="en-US" dirty="0"/>
              <a:t>時會出現問題，無法判斷物品具體的移動方向</a:t>
            </a:r>
            <a:endParaRPr lang="en-US" altLang="zh-TW" dirty="0"/>
          </a:p>
          <a:p>
            <a:pPr lvl="1"/>
            <a:r>
              <a:rPr lang="zh-TW" altLang="en-US" dirty="0"/>
              <a:t>此例</a:t>
            </a:r>
            <a:r>
              <a:rPr lang="en-US" altLang="zh-TW" dirty="0"/>
              <a:t>window</a:t>
            </a:r>
            <a:r>
              <a:rPr lang="zh-TW" altLang="en-US" dirty="0"/>
              <a:t> </a:t>
            </a:r>
            <a:r>
              <a:rPr lang="en-US" altLang="zh-TW" dirty="0"/>
              <a:t>size</a:t>
            </a:r>
            <a:r>
              <a:rPr lang="zh-TW" altLang="en-US" dirty="0"/>
              <a:t>為</a:t>
            </a:r>
            <a:r>
              <a:rPr lang="en-US" altLang="zh-TW" dirty="0"/>
              <a:t>5x5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A6B085-4D8B-4F2A-B82A-998AB1383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70" y="2566555"/>
            <a:ext cx="4876800" cy="36576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C8B004F-FF59-45F1-B86C-661DED4E9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532" y="2566555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8965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· SlidesCarnival">
  <a:themeElements>
    <a:clrScheme name="自訂 2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3D07C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tonio · SlidesCarnival" id="{A0881C66-023E-41A4-8781-742701F2F6B8}" vid="{2030343D-CB1C-48B2-8940-966D53B3057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Antonio · SlidesCarnival</Template>
  <TotalTime>62</TotalTime>
  <Words>225</Words>
  <Application>Microsoft Office PowerPoint</Application>
  <PresentationFormat>寬螢幕</PresentationFormat>
  <Paragraphs>17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Lato</vt:lpstr>
      <vt:lpstr>Raleway</vt:lpstr>
      <vt:lpstr>Wingdings</vt:lpstr>
      <vt:lpstr>Antonio · SlidesCarnival</vt:lpstr>
      <vt:lpstr>輸出結果</vt:lpstr>
      <vt:lpstr>輸出結果</vt:lpstr>
      <vt:lpstr>程式說明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草 吉</dc:creator>
  <cp:lastModifiedBy>草 吉</cp:lastModifiedBy>
  <cp:revision>6</cp:revision>
  <dcterms:created xsi:type="dcterms:W3CDTF">2022-01-11T13:14:19Z</dcterms:created>
  <dcterms:modified xsi:type="dcterms:W3CDTF">2022-01-11T14:16:51Z</dcterms:modified>
</cp:coreProperties>
</file>