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0d209753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0d209753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900">
                <a:solidFill>
                  <a:schemeClr val="dk1"/>
                </a:solidFill>
                <a:latin typeface="Verdana"/>
                <a:ea typeface="Verdana"/>
                <a:cs typeface="Verdana"/>
                <a:sym typeface="Verdana"/>
              </a:rPr>
              <a:t>v[] = v[] + c1 * rand() * (pbest[] - present[]) + c2 * rand() * (gbest[] - present[]) (a)</a:t>
            </a:r>
            <a:endParaRPr sz="9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sz="900">
                <a:solidFill>
                  <a:schemeClr val="dk1"/>
                </a:solidFill>
                <a:latin typeface="Verdana"/>
                <a:ea typeface="Verdana"/>
                <a:cs typeface="Verdana"/>
                <a:sym typeface="Verdana"/>
              </a:rPr>
              <a:t>present[] = persent[] + v[] (b)</a:t>
            </a:r>
            <a:endParaRPr sz="900">
              <a:solidFill>
                <a:schemeClr val="dk1"/>
              </a:solidFill>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0cec20c6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0cec20c6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0cec20c6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0cec20c6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0cec20c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0cec20c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0d209753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0d209753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0cec20c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0cec20c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In order to obtain the corrected signal S = Y - U.b, the noise source U and its weighting coefficients b must be known. In this work, the noise source (i.e. EOG) was recorded by separate EOG channels. In order to identify the weighting coefficients b, we assume the signal S (i.e. EEG) and the noise U (i.e. EOG) are independent, then &lt; UTS &gt;¼&lt; UTY &gt;  &lt; UTU &gt; b with = 0 results in b ¼&lt; UTU&gt;1 &lt; UTY &gt;¼ C1 NN CNY with CNN = is the auto-covariance matrix of the EOG channels and CNY = is the cross-covariance between the EEG and EOG channels. Accordingly, the EEG can be corrected by the following equation: S ¼ Y  U b</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This is because the power spectral changes have been well established in the motor-related brain rhythms during execution, imagination or attempt to perform movements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0cec20c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0cec20c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0cec20c6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0cec20c6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0cec20c6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0cec20c6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0d209753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0d209753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0d209753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0d209753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oi.org/10.1016/j.neunet.2019.09.037" TargetMode="External"/><Relationship Id="rId4" Type="http://schemas.openxmlformats.org/officeDocument/2006/relationships/hyperlink" Target="https://doi.org/10.1016/j.neunet.2019.09.037" TargetMode="External"/><Relationship Id="rId5" Type="http://schemas.openxmlformats.org/officeDocument/2006/relationships/hyperlink" Target="http://dx.doi.org/10.1109/TNN.2004.83271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BCI - Motor Imagery Classification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ARCHANA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86175" y="30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Parameter Tuning</a:t>
            </a:r>
            <a:endParaRPr sz="1800"/>
          </a:p>
        </p:txBody>
      </p:sp>
      <p:sp>
        <p:nvSpPr>
          <p:cNvPr id="124" name="Google Shape;124;p22"/>
          <p:cNvSpPr txBox="1"/>
          <p:nvPr>
            <p:ph idx="1" type="body"/>
          </p:nvPr>
        </p:nvSpPr>
        <p:spPr>
          <a:xfrm>
            <a:off x="-81150" y="475875"/>
            <a:ext cx="9960900" cy="47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Firing Threshold</a:t>
            </a:r>
            <a:endParaRPr/>
          </a:p>
          <a:p>
            <a:pPr indent="-342900" lvl="0" marL="457200" rtl="0" algn="l">
              <a:spcBef>
                <a:spcPts val="1600"/>
              </a:spcBef>
              <a:spcAft>
                <a:spcPts val="0"/>
              </a:spcAft>
              <a:buSzPts val="1800"/>
              <a:buChar char="●"/>
            </a:pPr>
            <a:r>
              <a:rPr lang="en-GB"/>
              <a:t>Single threshold</a:t>
            </a:r>
            <a:endParaRPr/>
          </a:p>
          <a:p>
            <a:pPr indent="-342900" lvl="0" marL="457200" rtl="0" algn="l">
              <a:spcBef>
                <a:spcPts val="0"/>
              </a:spcBef>
              <a:spcAft>
                <a:spcPts val="0"/>
              </a:spcAft>
              <a:buSzPts val="1800"/>
              <a:buChar char="●"/>
            </a:pPr>
            <a:r>
              <a:rPr lang="en-GB"/>
              <a:t> Two  thresholds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Weights Optimization</a:t>
            </a:r>
            <a:endParaRPr/>
          </a:p>
          <a:p>
            <a:pPr indent="0" lvl="0" marL="0" rtl="0" algn="l">
              <a:spcBef>
                <a:spcPts val="1600"/>
              </a:spcBef>
              <a:spcAft>
                <a:spcPts val="0"/>
              </a:spcAft>
              <a:buNone/>
            </a:pPr>
            <a:r>
              <a:rPr lang="en-GB"/>
              <a:t>Particle Swarm Optimization</a:t>
            </a:r>
            <a:endParaRPr/>
          </a:p>
          <a:p>
            <a:pPr indent="0" lvl="0" marL="0" rtl="0" algn="l">
              <a:spcBef>
                <a:spcPts val="1600"/>
              </a:spcBef>
              <a:spcAft>
                <a:spcPts val="0"/>
              </a:spcAft>
              <a:buNone/>
            </a:pPr>
            <a:r>
              <a:rPr lang="en-GB" sz="1100"/>
              <a:t>        </a:t>
            </a:r>
            <a:r>
              <a:rPr lang="en-GB" sz="1100"/>
              <a:t>Global,self adjustment tuning</a:t>
            </a:r>
            <a:endParaRPr sz="1100"/>
          </a:p>
          <a:p>
            <a:pPr indent="0" lvl="0" marL="0" rtl="0" algn="l">
              <a:spcBef>
                <a:spcPts val="1600"/>
              </a:spcBef>
              <a:spcAft>
                <a:spcPts val="1600"/>
              </a:spcAft>
              <a:buNone/>
            </a:pPr>
            <a:r>
              <a:t/>
            </a:r>
            <a:endParaRPr/>
          </a:p>
        </p:txBody>
      </p:sp>
      <p:pic>
        <p:nvPicPr>
          <p:cNvPr id="125" name="Google Shape;125;p22"/>
          <p:cNvPicPr preferRelativeResize="0"/>
          <p:nvPr/>
        </p:nvPicPr>
        <p:blipFill>
          <a:blip r:embed="rId3">
            <a:alphaModFix/>
          </a:blip>
          <a:stretch>
            <a:fillRect/>
          </a:stretch>
        </p:blipFill>
        <p:spPr>
          <a:xfrm>
            <a:off x="3199925" y="753575"/>
            <a:ext cx="5450176" cy="1850901"/>
          </a:xfrm>
          <a:prstGeom prst="rect">
            <a:avLst/>
          </a:prstGeom>
          <a:noFill/>
          <a:ln>
            <a:noFill/>
          </a:ln>
        </p:spPr>
      </p:pic>
      <p:pic>
        <p:nvPicPr>
          <p:cNvPr id="126" name="Google Shape;126;p22"/>
          <p:cNvPicPr preferRelativeResize="0"/>
          <p:nvPr/>
        </p:nvPicPr>
        <p:blipFill>
          <a:blip r:embed="rId4">
            <a:alphaModFix/>
          </a:blip>
          <a:stretch>
            <a:fillRect/>
          </a:stretch>
        </p:blipFill>
        <p:spPr>
          <a:xfrm>
            <a:off x="3403225" y="3166300"/>
            <a:ext cx="4781275" cy="1927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GB" sz="1100">
                <a:solidFill>
                  <a:schemeClr val="dk1"/>
                </a:solidFill>
              </a:rPr>
              <a:t>Accuracy values for KNN and SVM with CSP</a:t>
            </a:r>
            <a:r>
              <a:rPr lang="en-GB" sz="1100">
                <a:solidFill>
                  <a:schemeClr val="dk1"/>
                </a:solidFill>
              </a:rPr>
              <a:t>   (averaged across 9 subjects)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KNN(k=9) : 94.3 %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SVM : 86.3 %</a:t>
            </a:r>
            <a:endParaRPr sz="1400">
              <a:solidFill>
                <a:schemeClr val="dk1"/>
              </a:solidFill>
            </a:endParaRPr>
          </a:p>
          <a:p>
            <a:pPr indent="0" lvl="0" marL="0" rtl="0" algn="l">
              <a:spcBef>
                <a:spcPts val="1600"/>
              </a:spcBef>
              <a:spcAft>
                <a:spcPts val="0"/>
              </a:spcAft>
              <a:buNone/>
            </a:pPr>
            <a:r>
              <a:rPr b="1" i="1" lang="en-GB" sz="1100">
                <a:solidFill>
                  <a:schemeClr val="dk1"/>
                </a:solidFill>
              </a:rPr>
              <a:t>Accuracy values for Spiking and SVM (With PSO optimized weights)</a:t>
            </a:r>
            <a:endParaRPr b="1" i="1" sz="1100">
              <a:solidFill>
                <a:schemeClr val="dk1"/>
              </a:solidFill>
            </a:endParaRPr>
          </a:p>
          <a:p>
            <a:pPr indent="0" lvl="0" marL="0" rtl="0" algn="l">
              <a:spcBef>
                <a:spcPts val="0"/>
              </a:spcBef>
              <a:spcAft>
                <a:spcPts val="0"/>
              </a:spcAft>
              <a:buNone/>
            </a:pPr>
            <a:r>
              <a:t/>
            </a:r>
            <a:endParaRPr b="1" i="1" sz="1100">
              <a:solidFill>
                <a:schemeClr val="dk1"/>
              </a:solidFill>
            </a:endParaRPr>
          </a:p>
          <a:p>
            <a:pPr indent="0" lvl="0" marL="0" rtl="0" algn="l">
              <a:spcBef>
                <a:spcPts val="0"/>
              </a:spcBef>
              <a:spcAft>
                <a:spcPts val="0"/>
              </a:spcAft>
              <a:buNone/>
            </a:pPr>
            <a:r>
              <a:rPr lang="en-GB" sz="1400">
                <a:solidFill>
                  <a:schemeClr val="dk1"/>
                </a:solidFill>
              </a:rPr>
              <a:t>SVM : 41.73 %</a:t>
            </a:r>
            <a:endParaRPr sz="1400">
              <a:solidFill>
                <a:schemeClr val="dk1"/>
              </a:solidFill>
            </a:endParaRPr>
          </a:p>
          <a:p>
            <a:pPr indent="0" lvl="0" marL="0" rtl="0" algn="l">
              <a:spcBef>
                <a:spcPts val="0"/>
              </a:spcBef>
              <a:spcAft>
                <a:spcPts val="0"/>
              </a:spcAft>
              <a:buNone/>
            </a:pPr>
            <a:r>
              <a:t/>
            </a:r>
            <a:endParaRPr b="1" i="1" sz="1100">
              <a:solidFill>
                <a:schemeClr val="dk1"/>
              </a:solidFill>
            </a:endParaRPr>
          </a:p>
          <a:p>
            <a:pPr indent="0" lvl="0" marL="0" rtl="0" algn="l">
              <a:spcBef>
                <a:spcPts val="0"/>
              </a:spcBef>
              <a:spcAft>
                <a:spcPts val="0"/>
              </a:spcAft>
              <a:buNone/>
            </a:pPr>
            <a:r>
              <a:t/>
            </a:r>
            <a:endParaRPr b="1" i="1"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Future Work</a:t>
            </a:r>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GB" sz="1400">
                <a:solidFill>
                  <a:schemeClr val="dk1"/>
                </a:solidFill>
              </a:rPr>
              <a:t>Accuracy of the spiking model : better coding of spike trains.(Temporal codes like precisely timed groups of spikes)</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Hyperparameter tuning can be done in PSO as well as SVM. </a:t>
            </a:r>
            <a:endParaRPr sz="1400">
              <a:solidFill>
                <a:schemeClr val="dk1"/>
              </a:solidFill>
            </a:endParaRPr>
          </a:p>
          <a:p>
            <a:pPr indent="0" lvl="0" marL="457200" rtl="0" algn="l">
              <a:spcBef>
                <a:spcPts val="0"/>
              </a:spcBef>
              <a:spcAft>
                <a:spcPts val="0"/>
              </a:spcAft>
              <a:buNone/>
            </a:pPr>
            <a:r>
              <a:t/>
            </a: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04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 &amp; System Model</a:t>
            </a:r>
            <a:endParaRPr/>
          </a:p>
        </p:txBody>
      </p:sp>
      <p:sp>
        <p:nvSpPr>
          <p:cNvPr id="61" name="Google Shape;61;p14"/>
          <p:cNvSpPr txBox="1"/>
          <p:nvPr>
            <p:ph idx="1" type="body"/>
          </p:nvPr>
        </p:nvSpPr>
        <p:spPr>
          <a:xfrm>
            <a:off x="264775" y="101772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sz="1100">
                <a:solidFill>
                  <a:schemeClr val="dk1"/>
                </a:solidFill>
              </a:rPr>
              <a:t>Explore various methods for efficient classification of EEG time series data.</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Model :</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t/>
            </a:r>
            <a:endParaRPr sz="1100">
              <a:solidFill>
                <a:schemeClr val="dk1"/>
              </a:solidFill>
            </a:endParaRPr>
          </a:p>
        </p:txBody>
      </p:sp>
      <p:sp>
        <p:nvSpPr>
          <p:cNvPr id="62" name="Google Shape;62;p14"/>
          <p:cNvSpPr/>
          <p:nvPr/>
        </p:nvSpPr>
        <p:spPr>
          <a:xfrm>
            <a:off x="880275" y="1891525"/>
            <a:ext cx="1622400" cy="79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Pre Processing</a:t>
            </a:r>
            <a:endParaRPr sz="1200"/>
          </a:p>
          <a:p>
            <a:pPr indent="-285750" lvl="0" marL="457200" rtl="0" algn="l">
              <a:spcBef>
                <a:spcPts val="0"/>
              </a:spcBef>
              <a:spcAft>
                <a:spcPts val="0"/>
              </a:spcAft>
              <a:buSzPts val="900"/>
              <a:buChar char="●"/>
            </a:pPr>
            <a:r>
              <a:rPr lang="en-GB" sz="900"/>
              <a:t>artifact removal</a:t>
            </a:r>
            <a:endParaRPr sz="900"/>
          </a:p>
          <a:p>
            <a:pPr indent="0" lvl="0" marL="457200" rtl="0" algn="l">
              <a:spcBef>
                <a:spcPts val="0"/>
              </a:spcBef>
              <a:spcAft>
                <a:spcPts val="0"/>
              </a:spcAft>
              <a:buNone/>
            </a:pPr>
            <a:r>
              <a:t/>
            </a:r>
            <a:endParaRPr sz="900"/>
          </a:p>
        </p:txBody>
      </p:sp>
      <p:sp>
        <p:nvSpPr>
          <p:cNvPr id="63" name="Google Shape;63;p14"/>
          <p:cNvSpPr/>
          <p:nvPr/>
        </p:nvSpPr>
        <p:spPr>
          <a:xfrm>
            <a:off x="3641125" y="1891525"/>
            <a:ext cx="1767900" cy="73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Feature Extraction</a:t>
            </a:r>
            <a:endParaRPr sz="1200"/>
          </a:p>
          <a:p>
            <a:pPr indent="-285750" lvl="0" marL="457200" rtl="0" algn="l">
              <a:spcBef>
                <a:spcPts val="0"/>
              </a:spcBef>
              <a:spcAft>
                <a:spcPts val="0"/>
              </a:spcAft>
              <a:buSzPts val="900"/>
              <a:buChar char="●"/>
            </a:pPr>
            <a:r>
              <a:rPr lang="en-GB" sz="900"/>
              <a:t>PSD</a:t>
            </a:r>
            <a:endParaRPr sz="1200"/>
          </a:p>
          <a:p>
            <a:pPr indent="-285750" lvl="0" marL="457200" rtl="0" algn="l">
              <a:spcBef>
                <a:spcPts val="0"/>
              </a:spcBef>
              <a:spcAft>
                <a:spcPts val="0"/>
              </a:spcAft>
              <a:buSzPts val="900"/>
              <a:buChar char="●"/>
            </a:pPr>
            <a:r>
              <a:rPr lang="en-GB" sz="900"/>
              <a:t>CSP</a:t>
            </a:r>
            <a:endParaRPr sz="900"/>
          </a:p>
          <a:p>
            <a:pPr indent="-285750" lvl="0" marL="457200" rtl="0" algn="l">
              <a:spcBef>
                <a:spcPts val="0"/>
              </a:spcBef>
              <a:spcAft>
                <a:spcPts val="0"/>
              </a:spcAft>
              <a:buSzPts val="900"/>
              <a:buChar char="●"/>
            </a:pPr>
            <a:r>
              <a:rPr lang="en-GB" sz="900"/>
              <a:t>Spiking Model</a:t>
            </a:r>
            <a:endParaRPr sz="900"/>
          </a:p>
        </p:txBody>
      </p:sp>
      <p:sp>
        <p:nvSpPr>
          <p:cNvPr id="64" name="Google Shape;64;p14"/>
          <p:cNvSpPr/>
          <p:nvPr/>
        </p:nvSpPr>
        <p:spPr>
          <a:xfrm>
            <a:off x="6547475" y="1891525"/>
            <a:ext cx="1520400" cy="69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Optimization</a:t>
            </a:r>
            <a:endParaRPr sz="1200"/>
          </a:p>
          <a:p>
            <a:pPr indent="-285750" lvl="0" marL="457200" rtl="0" algn="l">
              <a:spcBef>
                <a:spcPts val="0"/>
              </a:spcBef>
              <a:spcAft>
                <a:spcPts val="0"/>
              </a:spcAft>
              <a:buSzPts val="900"/>
              <a:buChar char="●"/>
            </a:pPr>
            <a:r>
              <a:rPr lang="en-GB" sz="900"/>
              <a:t>PSO</a:t>
            </a:r>
            <a:endParaRPr sz="900"/>
          </a:p>
        </p:txBody>
      </p:sp>
      <p:sp>
        <p:nvSpPr>
          <p:cNvPr id="65" name="Google Shape;65;p14"/>
          <p:cNvSpPr/>
          <p:nvPr/>
        </p:nvSpPr>
        <p:spPr>
          <a:xfrm>
            <a:off x="6547475" y="3206275"/>
            <a:ext cx="1520400" cy="84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Classifier</a:t>
            </a:r>
            <a:endParaRPr sz="1200"/>
          </a:p>
          <a:p>
            <a:pPr indent="-285750" lvl="0" marL="457200" rtl="0" algn="l">
              <a:spcBef>
                <a:spcPts val="0"/>
              </a:spcBef>
              <a:spcAft>
                <a:spcPts val="0"/>
              </a:spcAft>
              <a:buSzPts val="900"/>
              <a:buChar char="●"/>
            </a:pPr>
            <a:r>
              <a:rPr lang="en-GB" sz="900"/>
              <a:t>KNN</a:t>
            </a:r>
            <a:endParaRPr sz="900"/>
          </a:p>
          <a:p>
            <a:pPr indent="-285750" lvl="0" marL="457200" rtl="0" algn="l">
              <a:spcBef>
                <a:spcPts val="0"/>
              </a:spcBef>
              <a:spcAft>
                <a:spcPts val="0"/>
              </a:spcAft>
              <a:buSzPts val="900"/>
              <a:buChar char="●"/>
            </a:pPr>
            <a:r>
              <a:rPr lang="en-GB" sz="900"/>
              <a:t>SVM</a:t>
            </a:r>
            <a:endParaRPr sz="900"/>
          </a:p>
        </p:txBody>
      </p:sp>
      <p:sp>
        <p:nvSpPr>
          <p:cNvPr id="66" name="Google Shape;66;p14"/>
          <p:cNvSpPr/>
          <p:nvPr/>
        </p:nvSpPr>
        <p:spPr>
          <a:xfrm>
            <a:off x="5492700" y="2204275"/>
            <a:ext cx="822300" cy="16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7227575" y="2611750"/>
            <a:ext cx="160200" cy="57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2677250" y="2255350"/>
            <a:ext cx="789300" cy="16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ctrTitle"/>
          </p:nvPr>
        </p:nvSpPr>
        <p:spPr>
          <a:xfrm>
            <a:off x="71625" y="111650"/>
            <a:ext cx="8520600" cy="11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2400"/>
              <a:t>Literary survey</a:t>
            </a:r>
            <a:endParaRPr sz="2400"/>
          </a:p>
        </p:txBody>
      </p:sp>
      <p:sp>
        <p:nvSpPr>
          <p:cNvPr id="74" name="Google Shape;74;p15"/>
          <p:cNvSpPr txBox="1"/>
          <p:nvPr>
            <p:ph idx="1" type="subTitle"/>
          </p:nvPr>
        </p:nvSpPr>
        <p:spPr>
          <a:xfrm>
            <a:off x="311700" y="1360450"/>
            <a:ext cx="8520600" cy="336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900">
                <a:solidFill>
                  <a:schemeClr val="dk1"/>
                </a:solidFill>
              </a:rPr>
              <a:t>Carlos D. Virgilio G., Juan H. Sossa A., Javier M. Antelis, Luis E. Falcón, Spiking Neural Networks applied to the classification of motor tasks in EEG signals, Neural Networks, Volume 122,2020, Pages 130-143, ISSN 0893-6080,</a:t>
            </a:r>
            <a:r>
              <a:rPr lang="en-GB" sz="900">
                <a:solidFill>
                  <a:schemeClr val="dk1"/>
                </a:solidFill>
                <a:uFill>
                  <a:noFill/>
                </a:uFill>
                <a:hlinkClick r:id="rId3">
                  <a:extLst>
                    <a:ext uri="{A12FA001-AC4F-418D-AE19-62706E023703}">
                      <ahyp:hlinkClr val="tx"/>
                    </a:ext>
                  </a:extLst>
                </a:hlinkClick>
              </a:rPr>
              <a:t>htt</a:t>
            </a:r>
            <a:r>
              <a:rPr lang="en-GB" sz="900" u="sng">
                <a:solidFill>
                  <a:schemeClr val="hlink"/>
                </a:solidFill>
                <a:hlinkClick r:id="rId4"/>
              </a:rPr>
              <a:t>ps://doi.org/10.1016/j.neunet.2019.09.037</a:t>
            </a:r>
            <a:endParaRPr sz="900">
              <a:solidFill>
                <a:schemeClr val="dk1"/>
              </a:solidFill>
            </a:endParaRPr>
          </a:p>
          <a:p>
            <a:pPr indent="0" lvl="0" marL="0" marR="0" rtl="0" algn="l">
              <a:lnSpc>
                <a:spcPct val="115000"/>
              </a:lnSpc>
              <a:spcBef>
                <a:spcPts val="1200"/>
              </a:spcBef>
              <a:spcAft>
                <a:spcPts val="0"/>
              </a:spcAft>
              <a:buNone/>
            </a:pPr>
            <a:r>
              <a:rPr lang="en-GB" sz="900">
                <a:solidFill>
                  <a:schemeClr val="dk1"/>
                </a:solidFill>
              </a:rPr>
              <a:t>Izhikevich, E. M. (2004). Which model to use for cortical spiking neurons? IEEE Transactions on Neural Networks, [ISSN: 1045-9227] 15(5), 1063–1070.</a:t>
            </a:r>
            <a:r>
              <a:rPr lang="en-GB" sz="900" u="sng">
                <a:solidFill>
                  <a:schemeClr val="hlink"/>
                </a:solidFill>
                <a:hlinkClick r:id="rId5"/>
              </a:rPr>
              <a:t>http://dx.doi.org/10.1109/TNN.2004.832719</a:t>
            </a:r>
            <a:r>
              <a:rPr lang="en-GB" sz="900">
                <a:solidFill>
                  <a:schemeClr val="dk1"/>
                </a:solidFill>
              </a:rPr>
              <a:t>.</a:t>
            </a:r>
            <a:endParaRPr sz="1100">
              <a:solidFill>
                <a:schemeClr val="dk1"/>
              </a:solidFill>
            </a:endParaRPr>
          </a:p>
          <a:p>
            <a:pPr indent="0" lvl="0" marL="0" rtl="0" algn="l">
              <a:lnSpc>
                <a:spcPct val="115000"/>
              </a:lnSpc>
              <a:spcBef>
                <a:spcPts val="1200"/>
              </a:spcBef>
              <a:spcAft>
                <a:spcPts val="0"/>
              </a:spcAft>
              <a:buNone/>
            </a:pPr>
            <a:r>
              <a:rPr lang="en-GB" sz="900">
                <a:solidFill>
                  <a:schemeClr val="dk1"/>
                </a:solidFill>
              </a:rPr>
              <a:t>Kai Keng Ang, Zheng Yang Chin, Haihong Zhang, and Cuntai Guan, "Filter Bank Common Spatial Pattern (FBCSP) in Brain-Computer Interface," </a:t>
            </a:r>
            <a:r>
              <a:rPr i="1" lang="en-GB" sz="900">
                <a:solidFill>
                  <a:schemeClr val="dk1"/>
                </a:solidFill>
              </a:rPr>
              <a:t>2008 IEEE International Joint Conference on Neural Networks (IEEE World Congress on Computational Intelligence)</a:t>
            </a:r>
            <a:r>
              <a:rPr lang="en-GB" sz="900">
                <a:solidFill>
                  <a:schemeClr val="dk1"/>
                </a:solidFill>
              </a:rPr>
              <a:t>, Hong Kong, 2008, pp. 2390-2397.doi: 10.1109/IJCNN.2008.4634130</a:t>
            </a:r>
            <a:endParaRPr sz="900">
              <a:solidFill>
                <a:schemeClr val="dk1"/>
              </a:solidFill>
            </a:endParaRPr>
          </a:p>
          <a:p>
            <a:pPr indent="0" lvl="0" marL="0" rtl="0" algn="l">
              <a:lnSpc>
                <a:spcPct val="115000"/>
              </a:lnSpc>
              <a:spcBef>
                <a:spcPts val="1200"/>
              </a:spcBef>
              <a:spcAft>
                <a:spcPts val="0"/>
              </a:spcAft>
              <a:buNone/>
            </a:pPr>
            <a:r>
              <a:rPr lang="en-GB" sz="900">
                <a:solidFill>
                  <a:schemeClr val="dk1"/>
                </a:solidFill>
              </a:rPr>
              <a:t>EEG-Based</a:t>
            </a:r>
            <a:r>
              <a:rPr lang="en-GB" sz="1100">
                <a:solidFill>
                  <a:schemeClr val="dk1"/>
                </a:solidFill>
              </a:rPr>
              <a:t> </a:t>
            </a:r>
            <a:r>
              <a:rPr lang="en-GB" sz="900">
                <a:solidFill>
                  <a:schemeClr val="dk1"/>
                </a:solidFill>
              </a:rPr>
              <a:t>Brain-Controlled Mobile Robots:A Survey,IEEE TRANSACTIONS ON HUMAN-MACHINE SYSTEMS, VOL. 43, NO. 2, MARCH 2013</a:t>
            </a:r>
            <a:endParaRPr sz="9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900">
              <a:solidFill>
                <a:schemeClr val="dk1"/>
              </a:solidFill>
            </a:endParaRPr>
          </a:p>
          <a:p>
            <a:pPr indent="0" lvl="0" marL="0" marR="0" rtl="0" algn="l">
              <a:lnSpc>
                <a:spcPct val="115000"/>
              </a:lnSpc>
              <a:spcBef>
                <a:spcPts val="1200"/>
              </a:spcBef>
              <a:spcAft>
                <a:spcPts val="0"/>
              </a:spcAft>
              <a:buNone/>
            </a:pPr>
            <a:r>
              <a:t/>
            </a:r>
            <a:endParaRPr sz="9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 Processing</a:t>
            </a:r>
            <a:endParaRPr/>
          </a:p>
        </p:txBody>
      </p:sp>
      <p:sp>
        <p:nvSpPr>
          <p:cNvPr id="80" name="Google Shape;80;p16"/>
          <p:cNvSpPr txBox="1"/>
          <p:nvPr>
            <p:ph idx="1" type="body"/>
          </p:nvPr>
        </p:nvSpPr>
        <p:spPr>
          <a:xfrm>
            <a:off x="311700" y="1152475"/>
            <a:ext cx="8520600" cy="40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Artifact Removal</a:t>
            </a:r>
            <a:endParaRPr/>
          </a:p>
          <a:p>
            <a:pPr indent="-298450" lvl="0" marL="457200" marR="0" rtl="0" algn="l">
              <a:lnSpc>
                <a:spcPct val="115000"/>
              </a:lnSpc>
              <a:spcBef>
                <a:spcPts val="1600"/>
              </a:spcBef>
              <a:spcAft>
                <a:spcPts val="0"/>
              </a:spcAft>
              <a:buSzPts val="1100"/>
              <a:buChar char="●"/>
            </a:pPr>
            <a:r>
              <a:rPr lang="en-GB" sz="1100">
                <a:solidFill>
                  <a:schemeClr val="dk1"/>
                </a:solidFill>
              </a:rPr>
              <a:t>Regress EOG</a:t>
            </a:r>
            <a:endParaRPr sz="1100">
              <a:solidFill>
                <a:schemeClr val="dk1"/>
              </a:solidFill>
            </a:endParaRPr>
          </a:p>
          <a:p>
            <a:pPr indent="0" lvl="0" marL="457200" marR="0" rtl="0" algn="l">
              <a:lnSpc>
                <a:spcPct val="115000"/>
              </a:lnSpc>
              <a:spcBef>
                <a:spcPts val="0"/>
              </a:spcBef>
              <a:spcAft>
                <a:spcPts val="0"/>
              </a:spcAft>
              <a:buNone/>
            </a:pPr>
            <a:r>
              <a:t/>
            </a:r>
            <a:endParaRPr sz="11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None/>
            </a:pPr>
            <a:r>
              <a:rPr lang="en-GB" sz="2800">
                <a:solidFill>
                  <a:schemeClr val="dk1"/>
                </a:solidFill>
              </a:rPr>
              <a:t>Feature Extraction</a:t>
            </a:r>
            <a:endParaRPr sz="2800">
              <a:solidFill>
                <a:schemeClr val="dk1"/>
              </a:solidFill>
            </a:endParaRPr>
          </a:p>
          <a:p>
            <a:pPr indent="0" lvl="0" marL="457200" marR="0" rtl="0" algn="l">
              <a:lnSpc>
                <a:spcPct val="115000"/>
              </a:lnSpc>
              <a:spcBef>
                <a:spcPts val="0"/>
              </a:spcBef>
              <a:spcAft>
                <a:spcPts val="0"/>
              </a:spcAft>
              <a:buNone/>
            </a:pPr>
            <a:r>
              <a:t/>
            </a:r>
            <a:endParaRPr sz="1100">
              <a:solidFill>
                <a:schemeClr val="dk1"/>
              </a:solidFill>
            </a:endParaRPr>
          </a:p>
          <a:p>
            <a:pPr indent="0" lvl="0" marL="457200" marR="0" rtl="0" algn="l">
              <a:lnSpc>
                <a:spcPct val="115000"/>
              </a:lnSpc>
              <a:spcBef>
                <a:spcPts val="0"/>
              </a:spcBef>
              <a:spcAft>
                <a:spcPts val="0"/>
              </a:spcAft>
              <a:buNone/>
            </a:pPr>
            <a:r>
              <a:t/>
            </a:r>
            <a:endParaRPr sz="1100">
              <a:solidFill>
                <a:schemeClr val="dk1"/>
              </a:solidFill>
            </a:endParaRPr>
          </a:p>
          <a:p>
            <a:pPr indent="0" lvl="0" marL="0" marR="0" rtl="0" algn="l">
              <a:lnSpc>
                <a:spcPct val="115000"/>
              </a:lnSpc>
              <a:spcBef>
                <a:spcPts val="0"/>
              </a:spcBef>
              <a:spcAft>
                <a:spcPts val="0"/>
              </a:spcAft>
              <a:buNone/>
            </a:pPr>
            <a:r>
              <a:rPr lang="en-GB"/>
              <a:t>Power</a:t>
            </a:r>
            <a:r>
              <a:rPr lang="en-GB" sz="1100">
                <a:solidFill>
                  <a:schemeClr val="dk1"/>
                </a:solidFill>
              </a:rPr>
              <a:t> </a:t>
            </a:r>
            <a:r>
              <a:rPr lang="en-GB"/>
              <a:t>Spectrum</a:t>
            </a:r>
            <a:endParaRPr/>
          </a:p>
          <a:p>
            <a:pPr indent="-298450" lvl="0" marL="457200" rtl="0" algn="l">
              <a:spcBef>
                <a:spcPts val="1600"/>
              </a:spcBef>
              <a:spcAft>
                <a:spcPts val="0"/>
              </a:spcAft>
              <a:buSzPts val="1100"/>
              <a:buChar char="●"/>
            </a:pPr>
            <a:r>
              <a:rPr lang="en-GB" sz="1100">
                <a:solidFill>
                  <a:schemeClr val="dk1"/>
                </a:solidFill>
              </a:rPr>
              <a:t>BandPower(Power Spectrum)</a:t>
            </a: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8-30 Hz band filter</a:t>
            </a:r>
            <a:endParaRPr sz="1100">
              <a:solidFill>
                <a:schemeClr val="dk1"/>
              </a:solidFill>
            </a:endParaRPr>
          </a:p>
        </p:txBody>
      </p:sp>
      <p:pic>
        <p:nvPicPr>
          <p:cNvPr id="81" name="Google Shape;81;p16"/>
          <p:cNvPicPr preferRelativeResize="0"/>
          <p:nvPr/>
        </p:nvPicPr>
        <p:blipFill>
          <a:blip r:embed="rId3">
            <a:alphaModFix/>
          </a:blip>
          <a:stretch>
            <a:fillRect/>
          </a:stretch>
        </p:blipFill>
        <p:spPr>
          <a:xfrm>
            <a:off x="3056375" y="1188175"/>
            <a:ext cx="2715775" cy="1751475"/>
          </a:xfrm>
          <a:prstGeom prst="rect">
            <a:avLst/>
          </a:prstGeom>
          <a:noFill/>
          <a:ln>
            <a:noFill/>
          </a:ln>
        </p:spPr>
      </p:pic>
      <p:pic>
        <p:nvPicPr>
          <p:cNvPr id="82" name="Google Shape;82;p16"/>
          <p:cNvPicPr preferRelativeResize="0"/>
          <p:nvPr/>
        </p:nvPicPr>
        <p:blipFill>
          <a:blip r:embed="rId4">
            <a:alphaModFix/>
          </a:blip>
          <a:stretch>
            <a:fillRect/>
          </a:stretch>
        </p:blipFill>
        <p:spPr>
          <a:xfrm>
            <a:off x="6151875" y="1234575"/>
            <a:ext cx="2837524" cy="1618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 Extraction..</a:t>
            </a:r>
            <a:endParaRPr/>
          </a:p>
        </p:txBody>
      </p:sp>
      <p:sp>
        <p:nvSpPr>
          <p:cNvPr id="88" name="Google Shape;88;p17"/>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CSP</a:t>
            </a:r>
            <a:endParaRPr/>
          </a:p>
          <a:p>
            <a:pPr indent="-298450" lvl="0" marL="457200" rtl="0" algn="l">
              <a:spcBef>
                <a:spcPts val="1600"/>
              </a:spcBef>
              <a:spcAft>
                <a:spcPts val="0"/>
              </a:spcAft>
              <a:buClr>
                <a:schemeClr val="dk1"/>
              </a:buClr>
              <a:buSzPts val="1100"/>
              <a:buChar char="●"/>
            </a:pPr>
            <a:r>
              <a:rPr lang="en-GB" sz="1100">
                <a:solidFill>
                  <a:schemeClr val="dk1"/>
                </a:solidFill>
              </a:rPr>
              <a:t>Orthogonalizes the points of two classes</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One vs Rest</a:t>
            </a:r>
            <a:endParaRPr sz="1100">
              <a:solidFill>
                <a:schemeClr val="dk1"/>
              </a:solidFill>
            </a:endParaRPr>
          </a:p>
          <a:p>
            <a:pPr indent="0" lvl="0" marL="91440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GB"/>
              <a:t>Izhikevich Neuron Model</a:t>
            </a:r>
            <a:endParaRPr/>
          </a:p>
          <a:p>
            <a:pPr indent="-298450" lvl="0" marL="457200" rtl="0" algn="l">
              <a:spcBef>
                <a:spcPts val="1600"/>
              </a:spcBef>
              <a:spcAft>
                <a:spcPts val="0"/>
              </a:spcAft>
              <a:buClr>
                <a:schemeClr val="dk1"/>
              </a:buClr>
              <a:buSzPts val="1100"/>
              <a:buChar char="●"/>
            </a:pPr>
            <a:r>
              <a:rPr lang="en-GB" sz="1100">
                <a:solidFill>
                  <a:schemeClr val="dk1"/>
                </a:solidFill>
              </a:rPr>
              <a:t>Good in terms of computational complexity as well as biological similarity.</a:t>
            </a:r>
            <a:endParaRPr sz="1100">
              <a:solidFill>
                <a:schemeClr val="dk1"/>
              </a:solidFill>
            </a:endParaRPr>
          </a:p>
          <a:p>
            <a:pPr indent="-298450" lvl="0" marL="457200" rtl="0" algn="l">
              <a:spcBef>
                <a:spcPts val="0"/>
              </a:spcBef>
              <a:spcAft>
                <a:spcPts val="0"/>
              </a:spcAft>
              <a:buClr>
                <a:schemeClr val="dk1"/>
              </a:buClr>
              <a:buSzPts val="1100"/>
              <a:buChar char="●"/>
            </a:pPr>
            <a:r>
              <a:t/>
            </a:r>
            <a:endParaRPr sz="1100">
              <a:solidFill>
                <a:schemeClr val="dk1"/>
              </a:solidFill>
            </a:endParaRPr>
          </a:p>
        </p:txBody>
      </p:sp>
      <p:pic>
        <p:nvPicPr>
          <p:cNvPr id="89" name="Google Shape;89;p17"/>
          <p:cNvPicPr preferRelativeResize="0"/>
          <p:nvPr/>
        </p:nvPicPr>
        <p:blipFill>
          <a:blip r:embed="rId3">
            <a:alphaModFix/>
          </a:blip>
          <a:stretch>
            <a:fillRect/>
          </a:stretch>
        </p:blipFill>
        <p:spPr>
          <a:xfrm>
            <a:off x="1025400" y="3011500"/>
            <a:ext cx="4314525" cy="1313125"/>
          </a:xfrm>
          <a:prstGeom prst="rect">
            <a:avLst/>
          </a:prstGeom>
          <a:noFill/>
          <a:ln>
            <a:noFill/>
          </a:ln>
        </p:spPr>
      </p:pic>
      <p:sp>
        <p:nvSpPr>
          <p:cNvPr id="90" name="Google Shape;90;p17"/>
          <p:cNvSpPr txBox="1"/>
          <p:nvPr/>
        </p:nvSpPr>
        <p:spPr>
          <a:xfrm>
            <a:off x="1177800" y="31639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000">
                <a:solidFill>
                  <a:schemeClr val="dk1"/>
                </a:solidFill>
                <a:latin typeface="Calibri"/>
                <a:ea typeface="Calibri"/>
                <a:cs typeface="Calibri"/>
                <a:sym typeface="Calibri"/>
              </a:rPr>
              <a:t>v-membrane potential, u-recovery variable</a:t>
            </a:r>
            <a:endParaRPr sz="1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479050" y="779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Why Spiking Neuron model?</a:t>
            </a:r>
            <a:endParaRPr/>
          </a:p>
          <a:p>
            <a:pPr indent="0" lvl="0" marL="0" rtl="0" algn="l">
              <a:spcBef>
                <a:spcPts val="0"/>
              </a:spcBef>
              <a:spcAft>
                <a:spcPts val="0"/>
              </a:spcAft>
              <a:buNone/>
            </a:pPr>
            <a:r>
              <a:t/>
            </a:r>
            <a:endParaRPr/>
          </a:p>
        </p:txBody>
      </p:sp>
      <p:sp>
        <p:nvSpPr>
          <p:cNvPr id="96" name="Google Shape;96;p18"/>
          <p:cNvSpPr txBox="1"/>
          <p:nvPr>
            <p:ph idx="1" type="body"/>
          </p:nvPr>
        </p:nvSpPr>
        <p:spPr>
          <a:xfrm>
            <a:off x="384450" y="1625350"/>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n-GB" sz="1400">
                <a:solidFill>
                  <a:schemeClr val="dk1"/>
                </a:solidFill>
              </a:rPr>
              <a:t>In traditional neural network models, we do not consider the temporal features in the trails.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GB" sz="1400">
                <a:solidFill>
                  <a:schemeClr val="dk1"/>
                </a:solidFill>
              </a:rPr>
              <a:t>Biologically,Neuron fires as a consequence of the membrane potential crossing a threshold.</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GB" sz="1400">
                <a:solidFill>
                  <a:schemeClr val="dk1"/>
                </a:solidFill>
              </a:rPr>
              <a:t>Firing of the neuron is modeled as a differential equation.</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Spike Train Analysis</a:t>
            </a:r>
            <a:endParaRPr/>
          </a:p>
        </p:txBody>
      </p:sp>
      <p:sp>
        <p:nvSpPr>
          <p:cNvPr id="102" name="Google Shape;102;p19"/>
          <p:cNvSpPr txBox="1"/>
          <p:nvPr>
            <p:ph idx="1" type="body"/>
          </p:nvPr>
        </p:nvSpPr>
        <p:spPr>
          <a:xfrm>
            <a:off x="311700" y="1152475"/>
            <a:ext cx="8520600" cy="40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rPr>
              <a:t>Input : Weighted sum of the features</a:t>
            </a:r>
            <a:endParaRPr sz="1400">
              <a:solidFill>
                <a:schemeClr val="dk1"/>
              </a:solidFill>
            </a:endParaRPr>
          </a:p>
          <a:p>
            <a:pPr indent="0" lvl="0" marL="0" rtl="0" algn="l">
              <a:spcBef>
                <a:spcPts val="0"/>
              </a:spcBef>
              <a:spcAft>
                <a:spcPts val="0"/>
              </a:spcAft>
              <a:buNone/>
            </a:pPr>
            <a:r>
              <a:rPr lang="en-GB" sz="1400">
                <a:solidFill>
                  <a:schemeClr val="dk1"/>
                </a:solidFill>
              </a:rPr>
              <a:t>Output : Spike train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b="1" lang="en-GB" sz="1200">
                <a:solidFill>
                  <a:schemeClr val="dk1"/>
                </a:solidFill>
              </a:rPr>
              <a:t>Coding of Spikes</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Number of Spike</a:t>
            </a:r>
            <a:r>
              <a:rPr lang="en-GB" sz="1100">
                <a:solidFill>
                  <a:schemeClr val="dk1"/>
                </a:solidFill>
              </a:rPr>
              <a:t>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GB"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GB" sz="1100">
                <a:solidFill>
                  <a:schemeClr val="dk1"/>
                </a:solidFill>
              </a:rPr>
              <a:t>	</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rPr b="1" lang="en-GB" sz="900">
                <a:solidFill>
                  <a:schemeClr val="dk1"/>
                </a:solidFill>
              </a:rPr>
              <a:t>Event=Tongue, Trail 1.                                                       Event=foot, Trail 1.</a:t>
            </a:r>
            <a:endParaRPr b="1" sz="900">
              <a:solidFill>
                <a:schemeClr val="dk1"/>
              </a:solidFill>
            </a:endParaRPr>
          </a:p>
          <a:p>
            <a:pPr indent="0" lvl="0" marL="0" rtl="0" algn="l">
              <a:spcBef>
                <a:spcPts val="0"/>
              </a:spcBef>
              <a:spcAft>
                <a:spcPts val="0"/>
              </a:spcAft>
              <a:buNone/>
            </a:pPr>
            <a:r>
              <a:t/>
            </a:r>
            <a:endParaRPr b="1" sz="9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b="1" sz="1100">
              <a:solidFill>
                <a:schemeClr val="dk1"/>
              </a:solidFill>
            </a:endParaRPr>
          </a:p>
        </p:txBody>
      </p:sp>
      <p:pic>
        <p:nvPicPr>
          <p:cNvPr id="103" name="Google Shape;103;p19"/>
          <p:cNvPicPr preferRelativeResize="0"/>
          <p:nvPr/>
        </p:nvPicPr>
        <p:blipFill>
          <a:blip r:embed="rId3">
            <a:alphaModFix/>
          </a:blip>
          <a:stretch>
            <a:fillRect/>
          </a:stretch>
        </p:blipFill>
        <p:spPr>
          <a:xfrm>
            <a:off x="3848550" y="217500"/>
            <a:ext cx="4983751" cy="2015949"/>
          </a:xfrm>
          <a:prstGeom prst="rect">
            <a:avLst/>
          </a:prstGeom>
          <a:noFill/>
          <a:ln>
            <a:noFill/>
          </a:ln>
        </p:spPr>
      </p:pic>
      <p:pic>
        <p:nvPicPr>
          <p:cNvPr id="104" name="Google Shape;104;p19"/>
          <p:cNvPicPr preferRelativeResize="0"/>
          <p:nvPr/>
        </p:nvPicPr>
        <p:blipFill>
          <a:blip r:embed="rId4">
            <a:alphaModFix/>
          </a:blip>
          <a:stretch>
            <a:fillRect/>
          </a:stretch>
        </p:blipFill>
        <p:spPr>
          <a:xfrm>
            <a:off x="311700" y="2571750"/>
            <a:ext cx="2108450" cy="1644550"/>
          </a:xfrm>
          <a:prstGeom prst="rect">
            <a:avLst/>
          </a:prstGeom>
          <a:noFill/>
          <a:ln>
            <a:noFill/>
          </a:ln>
        </p:spPr>
      </p:pic>
      <p:pic>
        <p:nvPicPr>
          <p:cNvPr id="105" name="Google Shape;105;p19"/>
          <p:cNvPicPr preferRelativeResize="0"/>
          <p:nvPr/>
        </p:nvPicPr>
        <p:blipFill>
          <a:blip r:embed="rId5">
            <a:alphaModFix/>
          </a:blip>
          <a:stretch>
            <a:fillRect/>
          </a:stretch>
        </p:blipFill>
        <p:spPr>
          <a:xfrm>
            <a:off x="2758173" y="2571750"/>
            <a:ext cx="2108450" cy="1644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0"/>
            <a:ext cx="85206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rPr>
              <a:t>Spike frequency in time intervals</a:t>
            </a:r>
            <a:endParaRPr b="1">
              <a:solidFill>
                <a:schemeClr val="dk1"/>
              </a:solidFill>
            </a:endParaRPr>
          </a:p>
          <a:p>
            <a:pPr indent="0" lvl="0" marL="0" rtl="0" algn="l">
              <a:spcBef>
                <a:spcPts val="0"/>
              </a:spcBef>
              <a:spcAft>
                <a:spcPts val="1600"/>
              </a:spcAft>
              <a:buNone/>
            </a:pPr>
            <a:r>
              <a:t/>
            </a:r>
            <a:endParaRPr/>
          </a:p>
        </p:txBody>
      </p:sp>
      <p:pic>
        <p:nvPicPr>
          <p:cNvPr id="111" name="Google Shape;111;p20"/>
          <p:cNvPicPr preferRelativeResize="0"/>
          <p:nvPr/>
        </p:nvPicPr>
        <p:blipFill>
          <a:blip r:embed="rId3">
            <a:alphaModFix/>
          </a:blip>
          <a:stretch>
            <a:fillRect/>
          </a:stretch>
        </p:blipFill>
        <p:spPr>
          <a:xfrm>
            <a:off x="383300" y="334650"/>
            <a:ext cx="8135851" cy="2364425"/>
          </a:xfrm>
          <a:prstGeom prst="rect">
            <a:avLst/>
          </a:prstGeom>
          <a:noFill/>
          <a:ln>
            <a:noFill/>
          </a:ln>
        </p:spPr>
      </p:pic>
      <p:pic>
        <p:nvPicPr>
          <p:cNvPr id="112" name="Google Shape;112;p20"/>
          <p:cNvPicPr preferRelativeResize="0"/>
          <p:nvPr/>
        </p:nvPicPr>
        <p:blipFill>
          <a:blip r:embed="rId4">
            <a:alphaModFix/>
          </a:blip>
          <a:stretch>
            <a:fillRect/>
          </a:stretch>
        </p:blipFill>
        <p:spPr>
          <a:xfrm>
            <a:off x="431850" y="2764125"/>
            <a:ext cx="8280299" cy="23047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idx="1" type="body"/>
          </p:nvPr>
        </p:nvSpPr>
        <p:spPr>
          <a:xfrm>
            <a:off x="311700" y="392850"/>
            <a:ext cx="8520600" cy="41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First Spike arrival time</a:t>
            </a:r>
            <a:endParaRPr b="1"/>
          </a:p>
          <a:p>
            <a:pPr indent="0" lvl="0" marL="0" rtl="0" algn="l">
              <a:spcBef>
                <a:spcPts val="1600"/>
              </a:spcBef>
              <a:spcAft>
                <a:spcPts val="1600"/>
              </a:spcAft>
              <a:buNone/>
            </a:pPr>
            <a:r>
              <a:t/>
            </a:r>
            <a:endParaRPr sz="1400"/>
          </a:p>
        </p:txBody>
      </p:sp>
      <p:pic>
        <p:nvPicPr>
          <p:cNvPr id="118" name="Google Shape;118;p21"/>
          <p:cNvPicPr preferRelativeResize="0"/>
          <p:nvPr/>
        </p:nvPicPr>
        <p:blipFill>
          <a:blip r:embed="rId3">
            <a:alphaModFix/>
          </a:blip>
          <a:stretch>
            <a:fillRect/>
          </a:stretch>
        </p:blipFill>
        <p:spPr>
          <a:xfrm>
            <a:off x="349200" y="762775"/>
            <a:ext cx="7093225" cy="4053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