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0d20975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0d20975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b160a702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b160a702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b160a702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b160a702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b160a702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b160a702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b160a702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160a702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b160a702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160a702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0d20975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d20975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160a702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160a702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160a702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160a702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0cec20c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0cec20c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0cec20c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cec20c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0cec20c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0cec20c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b160a702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160a702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0d20975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d20975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0cec20c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cec20c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0cec20c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0cec20c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0cec20c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cec20c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0cec20c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cec20c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b160a702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160a702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0d20975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0d20975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i.org/10.1016/j.neunet.2019.09.037" TargetMode="External"/><Relationship Id="rId4" Type="http://schemas.openxmlformats.org/officeDocument/2006/relationships/hyperlink" Target="https://doi.org/10.1016/j.neunet.2019.09.037" TargetMode="External"/><Relationship Id="rId5" Type="http://schemas.openxmlformats.org/officeDocument/2006/relationships/hyperlink" Target="http://dx.doi.org/10.1109/TNN.2004.8327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BCI - Motor Imagery Classification</a:t>
            </a:r>
            <a:endParaRPr/>
          </a:p>
        </p:txBody>
      </p:sp>
      <p:sp>
        <p:nvSpPr>
          <p:cNvPr id="55" name="Google Shape;55;p13"/>
          <p:cNvSpPr txBox="1"/>
          <p:nvPr>
            <p:ph idx="1" type="subTitle"/>
          </p:nvPr>
        </p:nvSpPr>
        <p:spPr>
          <a:xfrm>
            <a:off x="1633500" y="3897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D.S.ARCHANA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392850"/>
            <a:ext cx="8520600" cy="41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First Spike arrival time</a:t>
            </a:r>
            <a:endParaRPr b="1"/>
          </a:p>
          <a:p>
            <a:pPr indent="0" lvl="0" marL="0" rtl="0" algn="l">
              <a:spcBef>
                <a:spcPts val="1600"/>
              </a:spcBef>
              <a:spcAft>
                <a:spcPts val="1600"/>
              </a:spcAft>
              <a:buNone/>
            </a:pPr>
            <a:r>
              <a:t/>
            </a:r>
            <a:endParaRPr sz="1400"/>
          </a:p>
        </p:txBody>
      </p:sp>
      <p:pic>
        <p:nvPicPr>
          <p:cNvPr id="126" name="Google Shape;126;p22"/>
          <p:cNvPicPr preferRelativeResize="0"/>
          <p:nvPr/>
        </p:nvPicPr>
        <p:blipFill>
          <a:blip r:embed="rId3">
            <a:alphaModFix/>
          </a:blip>
          <a:stretch>
            <a:fillRect/>
          </a:stretch>
        </p:blipFill>
        <p:spPr>
          <a:xfrm>
            <a:off x="349200" y="762775"/>
            <a:ext cx="7093225" cy="405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coding schemes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t>Group spikes timings - maximum accuracy 52%</a:t>
            </a:r>
            <a:endParaRPr/>
          </a:p>
          <a:p>
            <a:pPr indent="-342900" lvl="0" marL="457200" rtl="0" algn="l">
              <a:lnSpc>
                <a:spcPct val="100000"/>
              </a:lnSpc>
              <a:spcBef>
                <a:spcPts val="0"/>
              </a:spcBef>
              <a:spcAft>
                <a:spcPts val="0"/>
              </a:spcAft>
              <a:buSzPts val="1800"/>
              <a:buChar char="●"/>
            </a:pPr>
            <a:r>
              <a:rPr lang="en-GB"/>
              <a:t>Complete spike trains - maximum accuracy 40%</a:t>
            </a:r>
            <a:endParaRPr/>
          </a:p>
          <a:p>
            <a:pPr indent="-342900" lvl="0" marL="457200" rtl="0" algn="l">
              <a:lnSpc>
                <a:spcPct val="100000"/>
              </a:lnSpc>
              <a:spcBef>
                <a:spcPts val="0"/>
              </a:spcBef>
              <a:spcAft>
                <a:spcPts val="0"/>
              </a:spcAft>
              <a:buSzPts val="1800"/>
              <a:buChar char="●"/>
            </a:pPr>
            <a:r>
              <a:rPr lang="en-GB"/>
              <a:t>First spike timing- maximum accuracy 29%</a:t>
            </a:r>
            <a:endParaRPr/>
          </a:p>
          <a:p>
            <a:pPr indent="0" lvl="0" marL="45720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sz="2800">
                <a:solidFill>
                  <a:schemeClr val="dk1"/>
                </a:solidFill>
              </a:rPr>
              <a:t>Parameter Tuning </a:t>
            </a:r>
            <a:endParaRPr sz="2800">
              <a:solidFill>
                <a:schemeClr val="dk1"/>
              </a:solidFill>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Firing Threshold</a:t>
            </a:r>
            <a:endParaRPr/>
          </a:p>
          <a:p>
            <a:pPr indent="-342900" lvl="0" marL="457200" rtl="0" algn="l">
              <a:spcBef>
                <a:spcPts val="1600"/>
              </a:spcBef>
              <a:spcAft>
                <a:spcPts val="0"/>
              </a:spcAft>
              <a:buSzPts val="1800"/>
              <a:buChar char="●"/>
            </a:pPr>
            <a:r>
              <a:rPr lang="en-GB"/>
              <a:t>Single threshold</a:t>
            </a:r>
            <a:endParaRPr/>
          </a:p>
          <a:p>
            <a:pPr indent="-342900" lvl="0" marL="457200" rtl="0" algn="l">
              <a:spcBef>
                <a:spcPts val="0"/>
              </a:spcBef>
              <a:spcAft>
                <a:spcPts val="0"/>
              </a:spcAft>
              <a:buSzPts val="1800"/>
              <a:buChar char="●"/>
            </a:pPr>
            <a:r>
              <a:rPr lang="en-GB"/>
              <a:t> Two  thresholds</a:t>
            </a:r>
            <a:endParaRPr/>
          </a:p>
          <a:p>
            <a:pPr indent="0" lvl="0" marL="0" rtl="0" algn="l">
              <a:lnSpc>
                <a:spcPct val="100000"/>
              </a:lnSpc>
              <a:spcBef>
                <a:spcPts val="1600"/>
              </a:spcBef>
              <a:spcAft>
                <a:spcPts val="0"/>
              </a:spcAft>
              <a:buNone/>
            </a:pPr>
            <a:r>
              <a:t/>
            </a:r>
            <a:endParaRPr/>
          </a:p>
          <a:p>
            <a:pPr indent="0" lvl="0" marL="0" rtl="0" algn="l">
              <a:spcBef>
                <a:spcPts val="0"/>
              </a:spcBef>
              <a:spcAft>
                <a:spcPts val="1600"/>
              </a:spcAft>
              <a:buNone/>
            </a:pPr>
            <a:r>
              <a:t/>
            </a:r>
            <a:endParaRPr/>
          </a:p>
        </p:txBody>
      </p:sp>
      <p:pic>
        <p:nvPicPr>
          <p:cNvPr id="133" name="Google Shape;133;p23"/>
          <p:cNvPicPr preferRelativeResize="0"/>
          <p:nvPr/>
        </p:nvPicPr>
        <p:blipFill>
          <a:blip r:embed="rId3">
            <a:alphaModFix/>
          </a:blip>
          <a:stretch>
            <a:fillRect/>
          </a:stretch>
        </p:blipFill>
        <p:spPr>
          <a:xfrm>
            <a:off x="3382125" y="2717975"/>
            <a:ext cx="5450176" cy="1850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KNN</a:t>
            </a:r>
            <a:endParaRPr/>
          </a:p>
          <a:p>
            <a:pPr indent="-342900" lvl="0" marL="457200" rtl="0" algn="l">
              <a:spcBef>
                <a:spcPts val="0"/>
              </a:spcBef>
              <a:spcAft>
                <a:spcPts val="0"/>
              </a:spcAft>
              <a:buSzPts val="1800"/>
              <a:buChar char="●"/>
            </a:pPr>
            <a:r>
              <a:rPr lang="en-GB"/>
              <a:t>SVM</a:t>
            </a:r>
            <a:endParaRPr/>
          </a:p>
          <a:p>
            <a:pPr indent="-342900" lvl="0" marL="457200" rtl="0" algn="l">
              <a:spcBef>
                <a:spcPts val="0"/>
              </a:spcBef>
              <a:spcAft>
                <a:spcPts val="0"/>
              </a:spcAft>
              <a:buSzPts val="1800"/>
              <a:buChar char="●"/>
            </a:pPr>
            <a:r>
              <a:rPr lang="en-GB"/>
              <a:t>Spiking Neuron model</a:t>
            </a:r>
            <a:endParaRPr/>
          </a:p>
          <a:p>
            <a:pPr indent="-317500" lvl="1" marL="914400" rtl="0" algn="l">
              <a:spcBef>
                <a:spcPts val="0"/>
              </a:spcBef>
              <a:spcAft>
                <a:spcPts val="0"/>
              </a:spcAft>
              <a:buSzPts val="1400"/>
              <a:buChar char="○"/>
            </a:pPr>
            <a:r>
              <a:rPr lang="en-GB"/>
              <a:t>T</a:t>
            </a:r>
            <a:r>
              <a:rPr lang="en-GB"/>
              <a:t>raining : PSO and Differential Evolution </a:t>
            </a:r>
            <a:endParaRPr/>
          </a:p>
          <a:p>
            <a:pPr indent="-317500" lvl="1" marL="914400" rtl="0" algn="l">
              <a:spcBef>
                <a:spcPts val="0"/>
              </a:spcBef>
              <a:spcAft>
                <a:spcPts val="0"/>
              </a:spcAft>
              <a:buSzPts val="1400"/>
              <a:buChar char="○"/>
            </a:pPr>
            <a:r>
              <a:rPr lang="en-GB"/>
              <a:t>Fitness/Objective function: SVM accuracy &amp; simpler fitness function</a:t>
            </a:r>
            <a:endParaRPr/>
          </a:p>
          <a:p>
            <a:pPr indent="0" lvl="0" marL="0" rtl="0" algn="l">
              <a:spcBef>
                <a:spcPts val="1600"/>
              </a:spcBef>
              <a:spcAft>
                <a:spcPts val="1600"/>
              </a:spcAft>
              <a:buNone/>
            </a:pP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141550" y="7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Spiking Neuron model</a:t>
            </a:r>
            <a:endParaRPr/>
          </a:p>
        </p:txBody>
      </p:sp>
      <p:pic>
        <p:nvPicPr>
          <p:cNvPr id="145" name="Google Shape;145;p25"/>
          <p:cNvPicPr preferRelativeResize="0"/>
          <p:nvPr/>
        </p:nvPicPr>
        <p:blipFill>
          <a:blip r:embed="rId3">
            <a:alphaModFix/>
          </a:blip>
          <a:stretch>
            <a:fillRect/>
          </a:stretch>
        </p:blipFill>
        <p:spPr>
          <a:xfrm>
            <a:off x="472000" y="644175"/>
            <a:ext cx="7185775" cy="444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Fitness Functions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SVM accuracy </a:t>
            </a:r>
            <a:endParaRPr/>
          </a:p>
          <a:p>
            <a:pPr indent="-317500" lvl="1" marL="914400" rtl="0" algn="l">
              <a:spcBef>
                <a:spcPts val="0"/>
              </a:spcBef>
              <a:spcAft>
                <a:spcPts val="0"/>
              </a:spcAft>
              <a:buSzPts val="1400"/>
              <a:buChar char="○"/>
            </a:pPr>
            <a:r>
              <a:rPr lang="en-GB"/>
              <a:t>Computationally intensive and takes long time</a:t>
            </a:r>
            <a:endParaRPr/>
          </a:p>
          <a:p>
            <a:pPr indent="-317500" lvl="1" marL="914400" rtl="0" algn="l">
              <a:spcBef>
                <a:spcPts val="0"/>
              </a:spcBef>
              <a:spcAft>
                <a:spcPts val="0"/>
              </a:spcAft>
              <a:buSzPts val="1400"/>
              <a:buChar char="○"/>
            </a:pPr>
            <a:r>
              <a:rPr lang="en-GB"/>
              <a:t>Maximum accuracy 53.49%</a:t>
            </a:r>
            <a:endParaRPr/>
          </a:p>
          <a:p>
            <a:pPr indent="-342900" lvl="0" marL="457200" rtl="0" algn="l">
              <a:spcBef>
                <a:spcPts val="0"/>
              </a:spcBef>
              <a:spcAft>
                <a:spcPts val="0"/>
              </a:spcAft>
              <a:buSzPts val="1800"/>
              <a:buChar char="●"/>
            </a:pPr>
            <a:r>
              <a:rPr lang="en-GB"/>
              <a:t>Simpler fitness function</a:t>
            </a:r>
            <a:endParaRPr/>
          </a:p>
          <a:p>
            <a:pPr indent="-317500" lvl="1" marL="914400" rtl="0" algn="l">
              <a:spcBef>
                <a:spcPts val="0"/>
              </a:spcBef>
              <a:spcAft>
                <a:spcPts val="0"/>
              </a:spcAft>
              <a:buSzPts val="1400"/>
              <a:buChar char="○"/>
            </a:pPr>
            <a:r>
              <a:rPr lang="en-GB"/>
              <a:t>Quicker and requires less computation</a:t>
            </a:r>
            <a:endParaRPr/>
          </a:p>
          <a:p>
            <a:pPr indent="0" lvl="0" marL="914400" rtl="0" algn="l">
              <a:spcBef>
                <a:spcPts val="1600"/>
              </a:spcBef>
              <a:spcAft>
                <a:spcPts val="0"/>
              </a:spcAft>
              <a:buNone/>
            </a:pPr>
            <a:r>
              <a:t/>
            </a:r>
            <a:endParaRPr/>
          </a:p>
          <a:p>
            <a:pPr indent="-317500" lvl="1" marL="914400" marR="0" rtl="0" algn="l">
              <a:lnSpc>
                <a:spcPct val="115000"/>
              </a:lnSpc>
              <a:spcBef>
                <a:spcPts val="1600"/>
              </a:spcBef>
              <a:spcAft>
                <a:spcPts val="0"/>
              </a:spcAft>
              <a:buSzPts val="1400"/>
              <a:buChar char="○"/>
            </a:pPr>
            <a:r>
              <a:rPr lang="en-GB"/>
              <a:t>AFR -mean firing rate</a:t>
            </a:r>
            <a:endParaRPr/>
          </a:p>
          <a:p>
            <a:pPr indent="-317500" lvl="1" marL="914400" marR="0" rtl="0" algn="l">
              <a:lnSpc>
                <a:spcPct val="115000"/>
              </a:lnSpc>
              <a:spcBef>
                <a:spcPts val="0"/>
              </a:spcBef>
              <a:spcAft>
                <a:spcPts val="0"/>
              </a:spcAft>
              <a:buSzPts val="1400"/>
              <a:buChar char="○"/>
            </a:pPr>
            <a:r>
              <a:rPr lang="en-GB"/>
              <a:t>SDFR -standard deviation of firing rate.  </a:t>
            </a:r>
            <a:endParaRPr/>
          </a:p>
          <a:p>
            <a:pPr indent="-317500" lvl="1" marL="914400" marR="0" rtl="0" algn="l">
              <a:lnSpc>
                <a:spcPct val="115000"/>
              </a:lnSpc>
              <a:spcBef>
                <a:spcPts val="0"/>
              </a:spcBef>
              <a:spcAft>
                <a:spcPts val="0"/>
              </a:spcAft>
              <a:buSzPts val="1400"/>
              <a:buChar char="○"/>
            </a:pPr>
            <a:r>
              <a:rPr lang="en-GB"/>
              <a:t>K - number of classes </a:t>
            </a:r>
            <a:endParaRPr/>
          </a:p>
          <a:p>
            <a:pPr indent="-317500" lvl="1" marL="914400" marR="0" rtl="0" algn="l">
              <a:lnSpc>
                <a:spcPct val="115000"/>
              </a:lnSpc>
              <a:spcBef>
                <a:spcPts val="0"/>
              </a:spcBef>
              <a:spcAft>
                <a:spcPts val="0"/>
              </a:spcAft>
              <a:buSzPts val="1400"/>
              <a:buChar char="○"/>
            </a:pPr>
            <a:r>
              <a:rPr lang="en-GB"/>
              <a:t>dist(AFR) -  summation of the euclidean distances among the average firing rate of each class.</a:t>
            </a:r>
            <a:endParaRPr/>
          </a:p>
          <a:p>
            <a:pPr indent="0" lvl="0" marL="914400" rtl="0" algn="l">
              <a:spcBef>
                <a:spcPts val="160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1005700" y="2571750"/>
            <a:ext cx="4338951" cy="47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Training spiking model</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PSO</a:t>
            </a:r>
            <a:endParaRPr/>
          </a:p>
          <a:p>
            <a:pPr indent="-342900" lvl="0" marL="457200" rtl="0" algn="l">
              <a:spcBef>
                <a:spcPts val="1600"/>
              </a:spcBef>
              <a:spcAft>
                <a:spcPts val="0"/>
              </a:spcAft>
              <a:buSzPts val="1800"/>
              <a:buChar char="●"/>
            </a:pPr>
            <a:r>
              <a:rPr lang="en-GB"/>
              <a:t>Use global and local best values after each iteration to proceed with search</a:t>
            </a:r>
            <a:endParaRPr/>
          </a:p>
          <a:p>
            <a:pPr indent="0" lvl="0" marL="0" rtl="0" algn="l">
              <a:spcBef>
                <a:spcPts val="1600"/>
              </a:spcBef>
              <a:spcAft>
                <a:spcPts val="0"/>
              </a:spcAft>
              <a:buNone/>
            </a:pPr>
            <a:r>
              <a:rPr lang="en-GB"/>
              <a:t>DE</a:t>
            </a:r>
            <a:endParaRPr/>
          </a:p>
          <a:p>
            <a:pPr indent="-342900" lvl="0" marL="457200" rtl="0" algn="l">
              <a:spcBef>
                <a:spcPts val="1600"/>
              </a:spcBef>
              <a:spcAft>
                <a:spcPts val="0"/>
              </a:spcAft>
              <a:buSzPts val="1800"/>
              <a:buChar char="●"/>
            </a:pPr>
            <a:r>
              <a:rPr lang="en-GB"/>
              <a:t>Evolve candidate solutions randomly and replace based on fitness function</a:t>
            </a:r>
            <a:endParaRPr/>
          </a:p>
          <a:p>
            <a:pPr indent="-342900" lvl="0" marL="457200" rtl="0" algn="l">
              <a:spcBef>
                <a:spcPts val="0"/>
              </a:spcBef>
              <a:spcAft>
                <a:spcPts val="0"/>
              </a:spcAft>
              <a:buSzPts val="1800"/>
              <a:buChar char="●"/>
            </a:pPr>
            <a:r>
              <a:rPr lang="en-GB"/>
              <a:t>Computationally less intensive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81150" y="36375"/>
            <a:ext cx="99609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2100">
                <a:solidFill>
                  <a:schemeClr val="dk1"/>
                </a:solidFill>
              </a:rPr>
              <a:t>P</a:t>
            </a:r>
            <a:r>
              <a:rPr lang="en-GB" sz="2100">
                <a:solidFill>
                  <a:schemeClr val="dk1"/>
                </a:solidFill>
              </a:rPr>
              <a:t>arameter tuning PSO</a:t>
            </a:r>
            <a:endParaRPr sz="2100">
              <a:solidFill>
                <a:schemeClr val="dk1"/>
              </a:solidFill>
            </a:endParaRPr>
          </a:p>
          <a:p>
            <a:pPr indent="0" lvl="0" marL="0" rtl="0" algn="l">
              <a:spcBef>
                <a:spcPts val="0"/>
              </a:spcBef>
              <a:spcAft>
                <a:spcPts val="0"/>
              </a:spcAft>
              <a:buNone/>
            </a:pPr>
            <a:r>
              <a:t/>
            </a:r>
            <a:endParaRPr sz="2500"/>
          </a:p>
          <a:p>
            <a:pPr indent="0" lvl="0" marL="0" rtl="0" algn="l">
              <a:spcBef>
                <a:spcPts val="1600"/>
              </a:spcBef>
              <a:spcAft>
                <a:spcPts val="0"/>
              </a:spcAft>
              <a:buNone/>
            </a:pPr>
            <a:r>
              <a:rPr lang="en-GB"/>
              <a:t>Global &amp; self adjustment </a:t>
            </a:r>
            <a:endParaRPr/>
          </a:p>
          <a:p>
            <a:pPr indent="-342900" lvl="0" marL="457200" rtl="0" algn="l">
              <a:spcBef>
                <a:spcPts val="1600"/>
              </a:spcBef>
              <a:spcAft>
                <a:spcPts val="0"/>
              </a:spcAft>
              <a:buSzPts val="1800"/>
              <a:buChar char="●"/>
            </a:pPr>
            <a:r>
              <a:rPr lang="en-GB"/>
              <a:t>  Global adjustment =4 </a:t>
            </a:r>
            <a:endParaRPr/>
          </a:p>
          <a:p>
            <a:pPr indent="-342900" lvl="0" marL="457200" rtl="0" algn="l">
              <a:spcBef>
                <a:spcPts val="0"/>
              </a:spcBef>
              <a:spcAft>
                <a:spcPts val="0"/>
              </a:spcAft>
              <a:buSzPts val="1800"/>
              <a:buChar char="●"/>
            </a:pPr>
            <a:r>
              <a:rPr lang="en-GB"/>
              <a:t>  Local adjustment=6 </a:t>
            </a:r>
            <a:endParaRPr/>
          </a:p>
        </p:txBody>
      </p:sp>
      <p:pic>
        <p:nvPicPr>
          <p:cNvPr id="164" name="Google Shape;164;p28"/>
          <p:cNvPicPr preferRelativeResize="0"/>
          <p:nvPr/>
        </p:nvPicPr>
        <p:blipFill>
          <a:blip r:embed="rId3">
            <a:alphaModFix/>
          </a:blip>
          <a:stretch>
            <a:fillRect/>
          </a:stretch>
        </p:blipFill>
        <p:spPr>
          <a:xfrm>
            <a:off x="3216425" y="1312900"/>
            <a:ext cx="4781275" cy="1927225"/>
          </a:xfrm>
          <a:prstGeom prst="rect">
            <a:avLst/>
          </a:prstGeom>
          <a:noFill/>
          <a:ln>
            <a:noFill/>
          </a:ln>
        </p:spPr>
      </p:pic>
      <p:sp>
        <p:nvSpPr>
          <p:cNvPr id="165" name="Google Shape;165;p28"/>
          <p:cNvSpPr txBox="1"/>
          <p:nvPr/>
        </p:nvSpPr>
        <p:spPr>
          <a:xfrm>
            <a:off x="0" y="0"/>
            <a:ext cx="3000000" cy="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196775" y="103650"/>
            <a:ext cx="8520600" cy="483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Swarm size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Iterations</a:t>
            </a:r>
            <a:endParaRPr/>
          </a:p>
          <a:p>
            <a:pPr indent="0" lvl="0" marL="0" rtl="0" algn="l">
              <a:spcBef>
                <a:spcPts val="1600"/>
              </a:spcBef>
              <a:spcAft>
                <a:spcPts val="1600"/>
              </a:spcAft>
              <a:buNone/>
            </a:pPr>
            <a:r>
              <a:t/>
            </a:r>
            <a:endParaRPr/>
          </a:p>
        </p:txBody>
      </p:sp>
      <p:pic>
        <p:nvPicPr>
          <p:cNvPr id="171" name="Google Shape;171;p29"/>
          <p:cNvPicPr preferRelativeResize="0"/>
          <p:nvPr/>
        </p:nvPicPr>
        <p:blipFill>
          <a:blip r:embed="rId3">
            <a:alphaModFix/>
          </a:blip>
          <a:stretch>
            <a:fillRect/>
          </a:stretch>
        </p:blipFill>
        <p:spPr>
          <a:xfrm>
            <a:off x="2226925" y="103650"/>
            <a:ext cx="6701550" cy="2270375"/>
          </a:xfrm>
          <a:prstGeom prst="rect">
            <a:avLst/>
          </a:prstGeom>
          <a:noFill/>
          <a:ln>
            <a:noFill/>
          </a:ln>
        </p:spPr>
      </p:pic>
      <p:pic>
        <p:nvPicPr>
          <p:cNvPr id="172" name="Google Shape;172;p29"/>
          <p:cNvPicPr preferRelativeResize="0"/>
          <p:nvPr/>
        </p:nvPicPr>
        <p:blipFill>
          <a:blip r:embed="rId4">
            <a:alphaModFix/>
          </a:blip>
          <a:stretch>
            <a:fillRect/>
          </a:stretch>
        </p:blipFill>
        <p:spPr>
          <a:xfrm>
            <a:off x="2115550" y="2571750"/>
            <a:ext cx="6812925" cy="227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Parameter Tuning DE</a:t>
            </a:r>
            <a:endParaRPr/>
          </a:p>
        </p:txBody>
      </p:sp>
      <p:sp>
        <p:nvSpPr>
          <p:cNvPr id="178" name="Google Shape;178;p3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GB" sz="1600"/>
              <a:t>NP- number of parameters to </a:t>
            </a:r>
            <a:endParaRPr sz="1600"/>
          </a:p>
          <a:p>
            <a:pPr indent="0" lvl="0" marL="457200" rtl="0" algn="l">
              <a:spcBef>
                <a:spcPts val="1600"/>
              </a:spcBef>
              <a:spcAft>
                <a:spcPts val="0"/>
              </a:spcAft>
              <a:buNone/>
            </a:pPr>
            <a:r>
              <a:rPr lang="en-GB" sz="1600"/>
              <a:t>evaluate randomly.</a:t>
            </a:r>
            <a:endParaRPr sz="1600"/>
          </a:p>
          <a:p>
            <a:pPr indent="-330200" lvl="0" marL="457200" rtl="0" algn="l">
              <a:spcBef>
                <a:spcPts val="1600"/>
              </a:spcBef>
              <a:spcAft>
                <a:spcPts val="0"/>
              </a:spcAft>
              <a:buSzPts val="1600"/>
              <a:buChar char="●"/>
            </a:pPr>
            <a:r>
              <a:rPr lang="en-GB" sz="1600"/>
              <a:t>Iterations</a:t>
            </a:r>
            <a:endParaRPr sz="1600"/>
          </a:p>
        </p:txBody>
      </p:sp>
      <p:pic>
        <p:nvPicPr>
          <p:cNvPr id="179" name="Google Shape;179;p30"/>
          <p:cNvPicPr preferRelativeResize="0"/>
          <p:nvPr/>
        </p:nvPicPr>
        <p:blipFill>
          <a:blip r:embed="rId3">
            <a:alphaModFix/>
          </a:blip>
          <a:stretch>
            <a:fillRect/>
          </a:stretch>
        </p:blipFill>
        <p:spPr>
          <a:xfrm>
            <a:off x="1422375" y="2758525"/>
            <a:ext cx="7721624" cy="2198200"/>
          </a:xfrm>
          <a:prstGeom prst="rect">
            <a:avLst/>
          </a:prstGeom>
          <a:noFill/>
          <a:ln>
            <a:noFill/>
          </a:ln>
        </p:spPr>
      </p:pic>
      <p:pic>
        <p:nvPicPr>
          <p:cNvPr id="180" name="Google Shape;180;p30"/>
          <p:cNvPicPr preferRelativeResize="0"/>
          <p:nvPr/>
        </p:nvPicPr>
        <p:blipFill>
          <a:blip r:embed="rId4">
            <a:alphaModFix/>
          </a:blip>
          <a:stretch>
            <a:fillRect/>
          </a:stretch>
        </p:blipFill>
        <p:spPr>
          <a:xfrm>
            <a:off x="3893200" y="560325"/>
            <a:ext cx="5115100" cy="219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pic>
        <p:nvPicPr>
          <p:cNvPr id="186" name="Google Shape;186;p31"/>
          <p:cNvPicPr preferRelativeResize="0"/>
          <p:nvPr/>
        </p:nvPicPr>
        <p:blipFill>
          <a:blip r:embed="rId3">
            <a:alphaModFix/>
          </a:blip>
          <a:stretch>
            <a:fillRect/>
          </a:stretch>
        </p:blipFill>
        <p:spPr>
          <a:xfrm>
            <a:off x="152400" y="1170125"/>
            <a:ext cx="8839202" cy="27501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Problem Statement &amp; System Model</a:t>
            </a:r>
            <a:endParaRPr sz="3000"/>
          </a:p>
        </p:txBody>
      </p:sp>
      <p:sp>
        <p:nvSpPr>
          <p:cNvPr id="61" name="Google Shape;61;p14"/>
          <p:cNvSpPr txBox="1"/>
          <p:nvPr>
            <p:ph idx="1" type="body"/>
          </p:nvPr>
        </p:nvSpPr>
        <p:spPr>
          <a:xfrm>
            <a:off x="264775"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Explore various methods for efficient classification of EEG time series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Model :</a:t>
            </a:r>
            <a:endParaRPr>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sp>
        <p:nvSpPr>
          <p:cNvPr id="62" name="Google Shape;62;p14"/>
          <p:cNvSpPr/>
          <p:nvPr/>
        </p:nvSpPr>
        <p:spPr>
          <a:xfrm>
            <a:off x="880275" y="1891525"/>
            <a:ext cx="1622400" cy="7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Pre Processing</a:t>
            </a:r>
            <a:endParaRPr sz="1200"/>
          </a:p>
          <a:p>
            <a:pPr indent="-285750" lvl="0" marL="457200" rtl="0" algn="l">
              <a:spcBef>
                <a:spcPts val="0"/>
              </a:spcBef>
              <a:spcAft>
                <a:spcPts val="0"/>
              </a:spcAft>
              <a:buSzPts val="900"/>
              <a:buChar char="●"/>
            </a:pPr>
            <a:r>
              <a:rPr lang="en-GB" sz="900"/>
              <a:t>artifact removal</a:t>
            </a:r>
            <a:endParaRPr sz="900"/>
          </a:p>
          <a:p>
            <a:pPr indent="-285750" lvl="0" marL="457200" rtl="0" algn="l">
              <a:spcBef>
                <a:spcPts val="0"/>
              </a:spcBef>
              <a:spcAft>
                <a:spcPts val="0"/>
              </a:spcAft>
              <a:buSzPts val="900"/>
              <a:buChar char="●"/>
            </a:pPr>
            <a:r>
              <a:rPr lang="en-GB" sz="900"/>
              <a:t>Filtering</a:t>
            </a:r>
            <a:endParaRPr sz="900"/>
          </a:p>
          <a:p>
            <a:pPr indent="-285750" lvl="0" marL="457200" rtl="0" algn="l">
              <a:spcBef>
                <a:spcPts val="0"/>
              </a:spcBef>
              <a:spcAft>
                <a:spcPts val="0"/>
              </a:spcAft>
              <a:buSzPts val="900"/>
              <a:buChar char="●"/>
            </a:pPr>
            <a:r>
              <a:rPr lang="en-GB" sz="900"/>
              <a:t>ICA</a:t>
            </a:r>
            <a:endParaRPr sz="900"/>
          </a:p>
          <a:p>
            <a:pPr indent="0" lvl="0" marL="457200" rtl="0" algn="l">
              <a:spcBef>
                <a:spcPts val="0"/>
              </a:spcBef>
              <a:spcAft>
                <a:spcPts val="0"/>
              </a:spcAft>
              <a:buNone/>
            </a:pPr>
            <a:r>
              <a:t/>
            </a:r>
            <a:endParaRPr sz="900"/>
          </a:p>
        </p:txBody>
      </p:sp>
      <p:sp>
        <p:nvSpPr>
          <p:cNvPr id="63" name="Google Shape;63;p14"/>
          <p:cNvSpPr/>
          <p:nvPr/>
        </p:nvSpPr>
        <p:spPr>
          <a:xfrm>
            <a:off x="3641125" y="1891525"/>
            <a:ext cx="1767900" cy="73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Feature Extraction</a:t>
            </a:r>
            <a:endParaRPr sz="1200"/>
          </a:p>
          <a:p>
            <a:pPr indent="-285750" lvl="0" marL="457200" rtl="0" algn="l">
              <a:spcBef>
                <a:spcPts val="0"/>
              </a:spcBef>
              <a:spcAft>
                <a:spcPts val="0"/>
              </a:spcAft>
              <a:buSzPts val="900"/>
              <a:buChar char="●"/>
            </a:pPr>
            <a:r>
              <a:rPr lang="en-GB" sz="900"/>
              <a:t>CSP</a:t>
            </a:r>
            <a:endParaRPr sz="900"/>
          </a:p>
          <a:p>
            <a:pPr indent="-285750" lvl="0" marL="457200" rtl="0" algn="l">
              <a:spcBef>
                <a:spcPts val="0"/>
              </a:spcBef>
              <a:spcAft>
                <a:spcPts val="0"/>
              </a:spcAft>
              <a:buSzPts val="900"/>
              <a:buChar char="●"/>
            </a:pPr>
            <a:r>
              <a:rPr lang="en-GB" sz="900"/>
              <a:t>Spiking Model</a:t>
            </a:r>
            <a:endParaRPr sz="900"/>
          </a:p>
        </p:txBody>
      </p:sp>
      <p:sp>
        <p:nvSpPr>
          <p:cNvPr id="64" name="Google Shape;64;p14"/>
          <p:cNvSpPr/>
          <p:nvPr/>
        </p:nvSpPr>
        <p:spPr>
          <a:xfrm>
            <a:off x="6547475" y="1916050"/>
            <a:ext cx="1767900" cy="8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Optimization of weights for spiking model</a:t>
            </a:r>
            <a:endParaRPr sz="1200"/>
          </a:p>
          <a:p>
            <a:pPr indent="-285750" lvl="0" marL="457200" rtl="0" algn="l">
              <a:spcBef>
                <a:spcPts val="0"/>
              </a:spcBef>
              <a:spcAft>
                <a:spcPts val="0"/>
              </a:spcAft>
              <a:buSzPts val="900"/>
              <a:buChar char="●"/>
            </a:pPr>
            <a:r>
              <a:rPr lang="en-GB" sz="900"/>
              <a:t>PSO</a:t>
            </a:r>
            <a:endParaRPr sz="900"/>
          </a:p>
          <a:p>
            <a:pPr indent="-285750" lvl="0" marL="457200" rtl="0" algn="l">
              <a:spcBef>
                <a:spcPts val="0"/>
              </a:spcBef>
              <a:spcAft>
                <a:spcPts val="0"/>
              </a:spcAft>
              <a:buSzPts val="900"/>
              <a:buChar char="●"/>
            </a:pPr>
            <a:r>
              <a:rPr lang="en-GB" sz="900"/>
              <a:t>DE</a:t>
            </a:r>
            <a:endParaRPr sz="900"/>
          </a:p>
        </p:txBody>
      </p:sp>
      <p:sp>
        <p:nvSpPr>
          <p:cNvPr id="65" name="Google Shape;65;p14"/>
          <p:cNvSpPr/>
          <p:nvPr/>
        </p:nvSpPr>
        <p:spPr>
          <a:xfrm>
            <a:off x="6547475" y="3407425"/>
            <a:ext cx="1900500" cy="8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Classifier</a:t>
            </a:r>
            <a:endParaRPr sz="1200"/>
          </a:p>
          <a:p>
            <a:pPr indent="-285750" lvl="0" marL="457200" rtl="0" algn="l">
              <a:spcBef>
                <a:spcPts val="0"/>
              </a:spcBef>
              <a:spcAft>
                <a:spcPts val="0"/>
              </a:spcAft>
              <a:buSzPts val="900"/>
              <a:buChar char="●"/>
            </a:pPr>
            <a:r>
              <a:rPr lang="en-GB" sz="900"/>
              <a:t>KNN</a:t>
            </a:r>
            <a:endParaRPr sz="900"/>
          </a:p>
          <a:p>
            <a:pPr indent="-285750" lvl="0" marL="457200" rtl="0" algn="l">
              <a:spcBef>
                <a:spcPts val="0"/>
              </a:spcBef>
              <a:spcAft>
                <a:spcPts val="0"/>
              </a:spcAft>
              <a:buSzPts val="900"/>
              <a:buChar char="●"/>
            </a:pPr>
            <a:r>
              <a:rPr lang="en-GB" sz="900"/>
              <a:t>SVM</a:t>
            </a:r>
            <a:endParaRPr sz="900"/>
          </a:p>
          <a:p>
            <a:pPr indent="-285750" lvl="0" marL="457200" rtl="0" algn="l">
              <a:spcBef>
                <a:spcPts val="0"/>
              </a:spcBef>
              <a:spcAft>
                <a:spcPts val="0"/>
              </a:spcAft>
              <a:buSzPts val="900"/>
              <a:buChar char="●"/>
            </a:pPr>
            <a:r>
              <a:rPr lang="en-GB" sz="900"/>
              <a:t>Spiking Neuron</a:t>
            </a:r>
            <a:endParaRPr sz="900"/>
          </a:p>
        </p:txBody>
      </p:sp>
      <p:sp>
        <p:nvSpPr>
          <p:cNvPr id="66" name="Google Shape;66;p14"/>
          <p:cNvSpPr/>
          <p:nvPr/>
        </p:nvSpPr>
        <p:spPr>
          <a:xfrm>
            <a:off x="5492700" y="2204275"/>
            <a:ext cx="822300" cy="16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7417625" y="2798388"/>
            <a:ext cx="1602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677250" y="2255350"/>
            <a:ext cx="789300" cy="16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Scope</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t>Improve fitness function.</a:t>
            </a:r>
            <a:endParaRPr/>
          </a:p>
          <a:p>
            <a:pPr indent="-342900" lvl="0" marL="457200" rtl="0" algn="l">
              <a:lnSpc>
                <a:spcPct val="100000"/>
              </a:lnSpc>
              <a:spcBef>
                <a:spcPts val="0"/>
              </a:spcBef>
              <a:spcAft>
                <a:spcPts val="0"/>
              </a:spcAft>
              <a:buSzPts val="1800"/>
              <a:buChar char="●"/>
            </a:pPr>
            <a:r>
              <a:rPr lang="en-GB"/>
              <a:t>Different coding of features in spiking model.</a:t>
            </a:r>
            <a:endParaRPr/>
          </a:p>
          <a:p>
            <a:pPr indent="-342900" lvl="0" marL="457200" rtl="0" algn="l">
              <a:lnSpc>
                <a:spcPct val="100000"/>
              </a:lnSpc>
              <a:spcBef>
                <a:spcPts val="0"/>
              </a:spcBef>
              <a:spcAft>
                <a:spcPts val="0"/>
              </a:spcAft>
              <a:buSzPts val="1800"/>
              <a:buChar char="●"/>
            </a:pPr>
            <a:r>
              <a:rPr lang="en-GB"/>
              <a:t>Use Spiking neural network instead of single spiking neuron.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311700" y="1968325"/>
            <a:ext cx="8520600" cy="873300"/>
          </a:xfrm>
          <a:prstGeom prst="rect">
            <a:avLst/>
          </a:prstGeom>
        </p:spPr>
        <p:txBody>
          <a:bodyPr anchorCtr="0" anchor="t" bIns="91425" lIns="91425" spcFirstLastPara="1" rIns="91425" wrap="square" tIns="91425">
            <a:noAutofit/>
          </a:bodyPr>
          <a:lstStyle/>
          <a:p>
            <a:pPr indent="0" lvl="0" marL="3200400" rtl="0" algn="l">
              <a:spcBef>
                <a:spcPts val="0"/>
              </a:spcBef>
              <a:spcAft>
                <a:spcPts val="1600"/>
              </a:spcAft>
              <a:buNone/>
            </a:pPr>
            <a:r>
              <a:rPr b="1" lang="en-GB" sz="2400"/>
              <a:t>Thank You!!!</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71625" y="111650"/>
            <a:ext cx="8520600" cy="11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Literary survey</a:t>
            </a:r>
            <a:endParaRPr sz="3000"/>
          </a:p>
        </p:txBody>
      </p:sp>
      <p:sp>
        <p:nvSpPr>
          <p:cNvPr id="74" name="Google Shape;74;p15"/>
          <p:cNvSpPr txBox="1"/>
          <p:nvPr>
            <p:ph idx="1" type="subTitle"/>
          </p:nvPr>
        </p:nvSpPr>
        <p:spPr>
          <a:xfrm>
            <a:off x="311700" y="1360450"/>
            <a:ext cx="8520600" cy="336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rPr>
              <a:t>Carlos D. Virgilio G., Juan H. Sossa A., Javier M. Antelis, Luis E. Falcón, Spiking Neural Networks applied to the classification of motor tasks in EEG signals, Neural Networks, Volume 122,2020, Pages 130-143, ISSN 0893-6080,</a:t>
            </a:r>
            <a:r>
              <a:rPr lang="en-GB" sz="900">
                <a:solidFill>
                  <a:schemeClr val="dk1"/>
                </a:solidFill>
                <a:uFill>
                  <a:noFill/>
                </a:uFill>
                <a:hlinkClick r:id="rId3">
                  <a:extLst>
                    <a:ext uri="{A12FA001-AC4F-418D-AE19-62706E023703}">
                      <ahyp:hlinkClr val="tx"/>
                    </a:ext>
                  </a:extLst>
                </a:hlinkClick>
              </a:rPr>
              <a:t>htt</a:t>
            </a:r>
            <a:r>
              <a:rPr lang="en-GB" sz="900" u="sng">
                <a:solidFill>
                  <a:schemeClr val="hlink"/>
                </a:solidFill>
                <a:hlinkClick r:id="rId4"/>
              </a:rPr>
              <a:t>ps://doi.org/10.1016/j.neunet.2019.09.037</a:t>
            </a:r>
            <a:endParaRPr sz="900">
              <a:solidFill>
                <a:schemeClr val="dk1"/>
              </a:solidFill>
            </a:endParaRPr>
          </a:p>
          <a:p>
            <a:pPr indent="0" lvl="0" marL="0" marR="0" rtl="0" algn="l">
              <a:lnSpc>
                <a:spcPct val="115000"/>
              </a:lnSpc>
              <a:spcBef>
                <a:spcPts val="1200"/>
              </a:spcBef>
              <a:spcAft>
                <a:spcPts val="0"/>
              </a:spcAft>
              <a:buNone/>
            </a:pPr>
            <a:r>
              <a:rPr lang="en-GB" sz="900">
                <a:solidFill>
                  <a:schemeClr val="dk1"/>
                </a:solidFill>
              </a:rPr>
              <a:t>Izhikevich, E. M. (2004). Which model to use for cortical spiking neurons? IEEE Transactions on Neural Networks, [ISSN: 1045-9227] 15(5), 1063–1070.</a:t>
            </a:r>
            <a:r>
              <a:rPr lang="en-GB" sz="900" u="sng">
                <a:solidFill>
                  <a:schemeClr val="hlink"/>
                </a:solidFill>
                <a:hlinkClick r:id="rId5"/>
              </a:rPr>
              <a:t>http://dx.doi.org/10.1109/TNN.2004.832719</a:t>
            </a:r>
            <a:r>
              <a:rPr lang="en-GB" sz="900">
                <a:solidFill>
                  <a:schemeClr val="dk1"/>
                </a:solidFill>
              </a:rPr>
              <a:t>.</a:t>
            </a:r>
            <a:endParaRPr sz="1100">
              <a:solidFill>
                <a:schemeClr val="dk1"/>
              </a:solidFill>
            </a:endParaRPr>
          </a:p>
          <a:p>
            <a:pPr indent="0" lvl="0" marL="0" rtl="0" algn="l">
              <a:lnSpc>
                <a:spcPct val="115000"/>
              </a:lnSpc>
              <a:spcBef>
                <a:spcPts val="1200"/>
              </a:spcBef>
              <a:spcAft>
                <a:spcPts val="0"/>
              </a:spcAft>
              <a:buNone/>
            </a:pPr>
            <a:r>
              <a:rPr lang="en-GB" sz="900">
                <a:solidFill>
                  <a:schemeClr val="dk1"/>
                </a:solidFill>
              </a:rPr>
              <a:t>Kai Keng Ang, Zheng Yang Chin, Haihong Zhang, and Cuntai Guan, "Filter Bank Common Spatial Pattern (FBCSP) in Brain-Computer Interface," </a:t>
            </a:r>
            <a:r>
              <a:rPr i="1" lang="en-GB" sz="900">
                <a:solidFill>
                  <a:schemeClr val="dk1"/>
                </a:solidFill>
              </a:rPr>
              <a:t>2008 IEEE International Joint Conference on Neural Networks (IEEE World Congress on Computational Intelligence)</a:t>
            </a:r>
            <a:r>
              <a:rPr lang="en-GB" sz="900">
                <a:solidFill>
                  <a:schemeClr val="dk1"/>
                </a:solidFill>
              </a:rPr>
              <a:t>, Hong Kong, 2008, pp. 2390-2397.doi: 10.1109/IJCNN.2008.4634130</a:t>
            </a:r>
            <a:endParaRPr sz="900">
              <a:solidFill>
                <a:schemeClr val="dk1"/>
              </a:solidFill>
            </a:endParaRPr>
          </a:p>
          <a:p>
            <a:pPr indent="0" lvl="0" marL="0" rtl="0" algn="l">
              <a:lnSpc>
                <a:spcPct val="115000"/>
              </a:lnSpc>
              <a:spcBef>
                <a:spcPts val="1200"/>
              </a:spcBef>
              <a:spcAft>
                <a:spcPts val="0"/>
              </a:spcAft>
              <a:buNone/>
            </a:pPr>
            <a:r>
              <a:rPr lang="en-GB" sz="900">
                <a:solidFill>
                  <a:schemeClr val="dk1"/>
                </a:solidFill>
              </a:rPr>
              <a:t>EEG-Based</a:t>
            </a:r>
            <a:r>
              <a:rPr lang="en-GB" sz="1100">
                <a:solidFill>
                  <a:schemeClr val="dk1"/>
                </a:solidFill>
              </a:rPr>
              <a:t> </a:t>
            </a:r>
            <a:r>
              <a:rPr lang="en-GB" sz="900">
                <a:solidFill>
                  <a:schemeClr val="dk1"/>
                </a:solidFill>
              </a:rPr>
              <a:t>Brain-Controlled Mobile Robots:A Survey,IEEE TRANSACTIONS ON HUMAN-MACHINE SYSTEMS, VOL. 43, NO. 2, MARCH 2013</a:t>
            </a:r>
            <a:endParaRPr sz="900">
              <a:solidFill>
                <a:schemeClr val="dk1"/>
              </a:solidFill>
            </a:endParaRPr>
          </a:p>
          <a:p>
            <a:pPr indent="0" lvl="0" marL="0" marR="0" rtl="0" algn="l">
              <a:lnSpc>
                <a:spcPct val="115000"/>
              </a:lnSpc>
              <a:spcBef>
                <a:spcPts val="1200"/>
              </a:spcBef>
              <a:spcAft>
                <a:spcPts val="0"/>
              </a:spcAft>
              <a:buNone/>
            </a:pPr>
            <a:r>
              <a:rPr lang="en-GB" sz="900">
                <a:solidFill>
                  <a:schemeClr val="dk1"/>
                </a:solidFill>
              </a:rPr>
              <a:t>Vazquez, Roberto. “Izhikevich Neuron Model and its Application in Pattern Recognition.” Aust. J. Intell. Inf. Process. Syst. 11 (2010): n. pag.</a:t>
            </a:r>
            <a:endParaRPr sz="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 Processing</a:t>
            </a:r>
            <a:endParaRPr/>
          </a:p>
        </p:txBody>
      </p:sp>
      <p:sp>
        <p:nvSpPr>
          <p:cNvPr id="80" name="Google Shape;80;p16"/>
          <p:cNvSpPr txBox="1"/>
          <p:nvPr>
            <p:ph idx="1" type="body"/>
          </p:nvPr>
        </p:nvSpPr>
        <p:spPr>
          <a:xfrm>
            <a:off x="311700" y="1152475"/>
            <a:ext cx="8520600" cy="40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Artifact Removal</a:t>
            </a:r>
            <a:endParaRPr/>
          </a:p>
          <a:p>
            <a:pPr indent="-298450" lvl="0" marL="457200" marR="0" rtl="0" algn="l">
              <a:lnSpc>
                <a:spcPct val="115000"/>
              </a:lnSpc>
              <a:spcBef>
                <a:spcPts val="1600"/>
              </a:spcBef>
              <a:spcAft>
                <a:spcPts val="0"/>
              </a:spcAft>
              <a:buSzPts val="1100"/>
              <a:buChar char="●"/>
            </a:pPr>
            <a:r>
              <a:rPr lang="en-GB" sz="1100">
                <a:solidFill>
                  <a:schemeClr val="dk1"/>
                </a:solidFill>
              </a:rPr>
              <a:t>Regress EOG</a:t>
            </a:r>
            <a:endParaRPr sz="1100">
              <a:solidFill>
                <a:schemeClr val="dk1"/>
              </a:solidFill>
            </a:endParaRPr>
          </a:p>
          <a:p>
            <a:pPr indent="0" lvl="0" marL="457200" marR="0" rtl="0" algn="l">
              <a:lnSpc>
                <a:spcPct val="115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1100">
              <a:solidFill>
                <a:schemeClr val="dk1"/>
              </a:solidFill>
            </a:endParaRPr>
          </a:p>
          <a:p>
            <a:pPr indent="0" lvl="0" marL="0" marR="0" rtl="0" algn="l">
              <a:lnSpc>
                <a:spcPct val="115000"/>
              </a:lnSpc>
              <a:spcBef>
                <a:spcPts val="0"/>
              </a:spcBef>
              <a:spcAft>
                <a:spcPts val="0"/>
              </a:spcAft>
              <a:buNone/>
            </a:pPr>
            <a:r>
              <a:rPr lang="en-GB"/>
              <a:t>Filtering</a:t>
            </a:r>
            <a:r>
              <a:rPr lang="en-GB" sz="1100">
                <a:solidFill>
                  <a:schemeClr val="dk1"/>
                </a:solidFill>
              </a:rPr>
              <a:t> </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GB" sz="1100">
                <a:solidFill>
                  <a:schemeClr val="dk1"/>
                </a:solidFill>
              </a:rPr>
              <a:t>8-30 Hz band filter ( Alpha and beta bands which have main motor imagery signals)</a:t>
            </a:r>
            <a:endParaRPr sz="1100">
              <a:solidFill>
                <a:schemeClr val="dk1"/>
              </a:solidFill>
            </a:endParaRPr>
          </a:p>
          <a:p>
            <a:pPr indent="0" lvl="0" marL="45720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GB"/>
              <a:t>ICA</a:t>
            </a:r>
            <a:r>
              <a:rPr lang="en-GB" sz="1100">
                <a:solidFill>
                  <a:schemeClr val="dk1"/>
                </a:solidFill>
              </a:rPr>
              <a:t> - dimensionality reduction</a:t>
            </a:r>
            <a:endParaRPr sz="1100">
              <a:solidFill>
                <a:schemeClr val="dk1"/>
              </a:solidFill>
            </a:endParaRPr>
          </a:p>
          <a:p>
            <a:pPr indent="-298450" lvl="0" marL="457200" marR="0" rtl="0" algn="l">
              <a:lnSpc>
                <a:spcPct val="115000"/>
              </a:lnSpc>
              <a:spcBef>
                <a:spcPts val="0"/>
              </a:spcBef>
              <a:spcAft>
                <a:spcPts val="0"/>
              </a:spcAft>
              <a:buClr>
                <a:schemeClr val="dk1"/>
              </a:buClr>
              <a:buSzPts val="1100"/>
              <a:buChar char="●"/>
            </a:pPr>
            <a:r>
              <a:rPr lang="en-GB" sz="1100">
                <a:solidFill>
                  <a:schemeClr val="dk1"/>
                </a:solidFill>
              </a:rPr>
              <a:t>22 channels reduced to 13 channels.</a:t>
            </a:r>
            <a:endParaRPr sz="1100">
              <a:solidFill>
                <a:schemeClr val="dk1"/>
              </a:solidFill>
            </a:endParaRPr>
          </a:p>
        </p:txBody>
      </p:sp>
      <p:pic>
        <p:nvPicPr>
          <p:cNvPr id="81" name="Google Shape;81;p16"/>
          <p:cNvPicPr preferRelativeResize="0"/>
          <p:nvPr/>
        </p:nvPicPr>
        <p:blipFill>
          <a:blip r:embed="rId3">
            <a:alphaModFix/>
          </a:blip>
          <a:stretch>
            <a:fillRect/>
          </a:stretch>
        </p:blipFill>
        <p:spPr>
          <a:xfrm>
            <a:off x="3056375" y="1188175"/>
            <a:ext cx="2715775" cy="1751475"/>
          </a:xfrm>
          <a:prstGeom prst="rect">
            <a:avLst/>
          </a:prstGeom>
          <a:noFill/>
          <a:ln>
            <a:noFill/>
          </a:ln>
        </p:spPr>
      </p:pic>
      <p:pic>
        <p:nvPicPr>
          <p:cNvPr id="82" name="Google Shape;82;p16"/>
          <p:cNvPicPr preferRelativeResize="0"/>
          <p:nvPr/>
        </p:nvPicPr>
        <p:blipFill>
          <a:blip r:embed="rId4">
            <a:alphaModFix/>
          </a:blip>
          <a:stretch>
            <a:fillRect/>
          </a:stretch>
        </p:blipFill>
        <p:spPr>
          <a:xfrm>
            <a:off x="6151875" y="1234575"/>
            <a:ext cx="2837524" cy="1618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Extraction</a:t>
            </a:r>
            <a:endParaRPr/>
          </a:p>
        </p:txBody>
      </p:sp>
      <p:sp>
        <p:nvSpPr>
          <p:cNvPr id="88" name="Google Shape;88;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CSP</a:t>
            </a:r>
            <a:endParaRPr/>
          </a:p>
          <a:p>
            <a:pPr indent="-317500" lvl="0" marL="457200" rtl="0" algn="l">
              <a:spcBef>
                <a:spcPts val="1600"/>
              </a:spcBef>
              <a:spcAft>
                <a:spcPts val="0"/>
              </a:spcAft>
              <a:buClr>
                <a:schemeClr val="dk1"/>
              </a:buClr>
              <a:buSzPts val="1400"/>
              <a:buChar char="●"/>
            </a:pPr>
            <a:r>
              <a:rPr lang="en-GB" sz="1400">
                <a:solidFill>
                  <a:schemeClr val="dk1"/>
                </a:solidFill>
              </a:rPr>
              <a:t>Orthogonalizes the points of two classes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One vs Rest</a:t>
            </a:r>
            <a:endParaRPr sz="1400">
              <a:solidFill>
                <a:schemeClr val="dk1"/>
              </a:solidFill>
            </a:endParaRPr>
          </a:p>
          <a:p>
            <a:pPr indent="0" lvl="0" marL="9144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a:t>Izhikevich Neuron Model</a:t>
            </a:r>
            <a:endParaRPr/>
          </a:p>
          <a:p>
            <a:pPr indent="-317500" lvl="0" marL="457200" rtl="0" algn="l">
              <a:spcBef>
                <a:spcPts val="1600"/>
              </a:spcBef>
              <a:spcAft>
                <a:spcPts val="0"/>
              </a:spcAft>
              <a:buClr>
                <a:schemeClr val="dk1"/>
              </a:buClr>
              <a:buSzPts val="1400"/>
              <a:buChar char="●"/>
            </a:pPr>
            <a:r>
              <a:rPr lang="en-GB" sz="1400">
                <a:solidFill>
                  <a:schemeClr val="dk1"/>
                </a:solidFill>
              </a:rPr>
              <a:t>Good in terms of computational complexity as well as biological similarity.</a:t>
            </a:r>
            <a:endParaRPr sz="1400">
              <a:solidFill>
                <a:schemeClr val="dk1"/>
              </a:solidFill>
            </a:endParaRPr>
          </a:p>
          <a:p>
            <a:pPr indent="0" lvl="0" marL="1371600" rtl="0" algn="l">
              <a:spcBef>
                <a:spcPts val="0"/>
              </a:spcBef>
              <a:spcAft>
                <a:spcPts val="0"/>
              </a:spcAft>
              <a:buNone/>
            </a:pPr>
            <a:r>
              <a:t/>
            </a:r>
            <a:endParaRPr sz="1100">
              <a:solidFill>
                <a:schemeClr val="dk1"/>
              </a:solidFill>
            </a:endParaRPr>
          </a:p>
        </p:txBody>
      </p:sp>
      <p:pic>
        <p:nvPicPr>
          <p:cNvPr id="89" name="Google Shape;89;p17"/>
          <p:cNvPicPr preferRelativeResize="0"/>
          <p:nvPr/>
        </p:nvPicPr>
        <p:blipFill>
          <a:blip r:embed="rId3">
            <a:alphaModFix/>
          </a:blip>
          <a:stretch>
            <a:fillRect/>
          </a:stretch>
        </p:blipFill>
        <p:spPr>
          <a:xfrm>
            <a:off x="1025400" y="3350675"/>
            <a:ext cx="4314525" cy="1313125"/>
          </a:xfrm>
          <a:prstGeom prst="rect">
            <a:avLst/>
          </a:prstGeom>
          <a:noFill/>
          <a:ln>
            <a:noFill/>
          </a:ln>
        </p:spPr>
      </p:pic>
      <p:sp>
        <p:nvSpPr>
          <p:cNvPr id="90" name="Google Shape;90;p17"/>
          <p:cNvSpPr txBox="1"/>
          <p:nvPr/>
        </p:nvSpPr>
        <p:spPr>
          <a:xfrm>
            <a:off x="1177800" y="33506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000">
                <a:solidFill>
                  <a:schemeClr val="dk1"/>
                </a:solidFill>
                <a:latin typeface="Calibri"/>
                <a:ea typeface="Calibri"/>
                <a:cs typeface="Calibri"/>
                <a:sym typeface="Calibri"/>
              </a:rPr>
              <a:t>v-membrane potential, u-recovery variable</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79050" y="77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Spiking Neuron model?</a:t>
            </a:r>
            <a:endParaRPr/>
          </a:p>
          <a:p>
            <a:pPr indent="0" lvl="0" marL="0" rtl="0" algn="l">
              <a:spcBef>
                <a:spcPts val="0"/>
              </a:spcBef>
              <a:spcAft>
                <a:spcPts val="0"/>
              </a:spcAft>
              <a:buNone/>
            </a:pPr>
            <a:r>
              <a:t/>
            </a:r>
            <a:endParaRPr/>
          </a:p>
        </p:txBody>
      </p:sp>
      <p:sp>
        <p:nvSpPr>
          <p:cNvPr id="96" name="Google Shape;96;p18"/>
          <p:cNvSpPr txBox="1"/>
          <p:nvPr>
            <p:ph idx="1" type="body"/>
          </p:nvPr>
        </p:nvSpPr>
        <p:spPr>
          <a:xfrm>
            <a:off x="398800" y="2214400"/>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GB" sz="1400">
                <a:solidFill>
                  <a:schemeClr val="dk1"/>
                </a:solidFill>
              </a:rPr>
              <a:t>In traditional neural network models, we do not consider the temporal features in the trails.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chemeClr val="dk1"/>
                </a:solidFill>
              </a:rPr>
              <a:t>Spiking model capture temporal information.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chemeClr val="dk1"/>
                </a:solidFill>
              </a:rPr>
              <a:t>Biologically,Neuron fires as a consequence of the membrane potential crossing a threshold.</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chemeClr val="dk1"/>
                </a:solidFill>
              </a:rPr>
              <a:t>Firing of the neuron is modeled as a differential equation.</a:t>
            </a:r>
            <a:endParaRPr sz="1400">
              <a:solidFill>
                <a:schemeClr val="dk1"/>
              </a:solidFill>
            </a:endParaRPr>
          </a:p>
        </p:txBody>
      </p:sp>
      <p:pic>
        <p:nvPicPr>
          <p:cNvPr id="97" name="Google Shape;97;p18"/>
          <p:cNvPicPr preferRelativeResize="0"/>
          <p:nvPr/>
        </p:nvPicPr>
        <p:blipFill>
          <a:blip r:embed="rId3">
            <a:alphaModFix/>
          </a:blip>
          <a:stretch>
            <a:fillRect/>
          </a:stretch>
        </p:blipFill>
        <p:spPr>
          <a:xfrm>
            <a:off x="5460849" y="584712"/>
            <a:ext cx="3120201" cy="142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Spiking Model Architecture</a:t>
            </a:r>
            <a:endParaRPr/>
          </a:p>
        </p:txBody>
      </p:sp>
      <p:sp>
        <p:nvSpPr>
          <p:cNvPr id="103" name="Google Shape;103;p19"/>
          <p:cNvSpPr txBox="1"/>
          <p:nvPr>
            <p:ph idx="1" type="body"/>
          </p:nvPr>
        </p:nvSpPr>
        <p:spPr>
          <a:xfrm>
            <a:off x="311700" y="1152475"/>
            <a:ext cx="8520600" cy="4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Input : Weighted sum of the features</a:t>
            </a:r>
            <a:endParaRPr sz="1400">
              <a:solidFill>
                <a:schemeClr val="dk1"/>
              </a:solidFill>
            </a:endParaRPr>
          </a:p>
          <a:p>
            <a:pPr indent="0" lvl="0" marL="0" rtl="0" algn="l">
              <a:spcBef>
                <a:spcPts val="0"/>
              </a:spcBef>
              <a:spcAft>
                <a:spcPts val="0"/>
              </a:spcAft>
              <a:buNone/>
            </a:pPr>
            <a:r>
              <a:rPr lang="en-GB" sz="1400">
                <a:solidFill>
                  <a:schemeClr val="dk1"/>
                </a:solidFill>
              </a:rPr>
              <a:t>Output : Spike train 										</a:t>
            </a:r>
            <a:r>
              <a:rPr lang="en-GB" sz="1400">
                <a:solidFill>
                  <a:schemeClr val="dk1"/>
                </a:solidFill>
              </a:rPr>
              <a:t>Sample output spike train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GB" sz="11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GB" sz="9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pic>
        <p:nvPicPr>
          <p:cNvPr id="104" name="Google Shape;104;p19"/>
          <p:cNvPicPr preferRelativeResize="0"/>
          <p:nvPr/>
        </p:nvPicPr>
        <p:blipFill>
          <a:blip r:embed="rId3">
            <a:alphaModFix/>
          </a:blip>
          <a:stretch>
            <a:fillRect/>
          </a:stretch>
        </p:blipFill>
        <p:spPr>
          <a:xfrm>
            <a:off x="5933700" y="2153475"/>
            <a:ext cx="3310875" cy="2272275"/>
          </a:xfrm>
          <a:prstGeom prst="rect">
            <a:avLst/>
          </a:prstGeom>
          <a:noFill/>
          <a:ln>
            <a:noFill/>
          </a:ln>
        </p:spPr>
      </p:pic>
      <p:pic>
        <p:nvPicPr>
          <p:cNvPr id="105" name="Google Shape;105;p19"/>
          <p:cNvPicPr preferRelativeResize="0"/>
          <p:nvPr/>
        </p:nvPicPr>
        <p:blipFill>
          <a:blip r:embed="rId4">
            <a:alphaModFix/>
          </a:blip>
          <a:stretch>
            <a:fillRect/>
          </a:stretch>
        </p:blipFill>
        <p:spPr>
          <a:xfrm>
            <a:off x="0" y="1063200"/>
            <a:ext cx="5804400" cy="347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Extraction- Spike train coding</a:t>
            </a:r>
            <a:endParaRPr/>
          </a:p>
        </p:txBody>
      </p:sp>
      <p:sp>
        <p:nvSpPr>
          <p:cNvPr id="111" name="Google Shape;111;p20"/>
          <p:cNvSpPr txBox="1"/>
          <p:nvPr>
            <p:ph idx="1" type="body"/>
          </p:nvPr>
        </p:nvSpPr>
        <p:spPr>
          <a:xfrm>
            <a:off x="172400" y="1152475"/>
            <a:ext cx="8659800" cy="390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Firing rate/spike count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b="1" lang="en-GB" sz="900">
                <a:solidFill>
                  <a:schemeClr val="dk1"/>
                </a:solidFill>
              </a:rPr>
              <a:t>Event=Tongue, Trail 1, firing rate= 5.                                                       			Event=foot, Trail 1, firing rate=5</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a:p>
            <a:pPr indent="0" lvl="0" marL="45720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311700" y="1749475"/>
            <a:ext cx="4185275" cy="1644550"/>
          </a:xfrm>
          <a:prstGeom prst="rect">
            <a:avLst/>
          </a:prstGeom>
          <a:noFill/>
          <a:ln>
            <a:noFill/>
          </a:ln>
        </p:spPr>
      </p:pic>
      <p:pic>
        <p:nvPicPr>
          <p:cNvPr id="113" name="Google Shape;113;p20"/>
          <p:cNvPicPr preferRelativeResize="0"/>
          <p:nvPr/>
        </p:nvPicPr>
        <p:blipFill>
          <a:blip r:embed="rId4">
            <a:alphaModFix/>
          </a:blip>
          <a:stretch>
            <a:fillRect/>
          </a:stretch>
        </p:blipFill>
        <p:spPr>
          <a:xfrm>
            <a:off x="5114426" y="1677650"/>
            <a:ext cx="3936999" cy="164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GB"/>
              <a:t>Spike frequency in time intervals</a:t>
            </a:r>
            <a:endParaRPr/>
          </a:p>
          <a:p>
            <a:pPr indent="0" lvl="0" marL="0" rtl="0" algn="l">
              <a:spcBef>
                <a:spcPts val="0"/>
              </a:spcBef>
              <a:spcAft>
                <a:spcPts val="1600"/>
              </a:spcAft>
              <a:buNone/>
            </a:pPr>
            <a:r>
              <a:t/>
            </a:r>
            <a:endParaRPr/>
          </a:p>
        </p:txBody>
      </p:sp>
      <p:pic>
        <p:nvPicPr>
          <p:cNvPr id="119" name="Google Shape;119;p21"/>
          <p:cNvPicPr preferRelativeResize="0"/>
          <p:nvPr/>
        </p:nvPicPr>
        <p:blipFill>
          <a:blip r:embed="rId3">
            <a:alphaModFix/>
          </a:blip>
          <a:stretch>
            <a:fillRect/>
          </a:stretch>
        </p:blipFill>
        <p:spPr>
          <a:xfrm>
            <a:off x="431850" y="392125"/>
            <a:ext cx="8135851" cy="2364425"/>
          </a:xfrm>
          <a:prstGeom prst="rect">
            <a:avLst/>
          </a:prstGeom>
          <a:noFill/>
          <a:ln>
            <a:noFill/>
          </a:ln>
        </p:spPr>
      </p:pic>
      <p:pic>
        <p:nvPicPr>
          <p:cNvPr id="120" name="Google Shape;120;p21"/>
          <p:cNvPicPr preferRelativeResize="0"/>
          <p:nvPr/>
        </p:nvPicPr>
        <p:blipFill>
          <a:blip r:embed="rId4">
            <a:alphaModFix/>
          </a:blip>
          <a:stretch>
            <a:fillRect/>
          </a:stretch>
        </p:blipFill>
        <p:spPr>
          <a:xfrm>
            <a:off x="359625" y="2950900"/>
            <a:ext cx="8280299" cy="2304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