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5" r:id="rId6"/>
    <p:sldId id="269" r:id="rId7"/>
    <p:sldId id="271" r:id="rId8"/>
    <p:sldId id="260" r:id="rId9"/>
    <p:sldId id="274" r:id="rId10"/>
    <p:sldId id="265" r:id="rId11"/>
    <p:sldId id="262" r:id="rId12"/>
    <p:sldId id="264" r:id="rId13"/>
    <p:sldId id="261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Augustin" initials="MA" lastIdx="3" clrIdx="0">
    <p:extLst>
      <p:ext uri="{19B8F6BF-5375-455C-9EA6-DF929625EA0E}">
        <p15:presenceInfo xmlns:p15="http://schemas.microsoft.com/office/powerpoint/2012/main" userId="Moritz Aug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400" d="100"/>
          <a:sy n="400" d="100"/>
        </p:scale>
        <p:origin x="-10296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98ED-BE59-4C38-9AD1-6182341E661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13A3-8E91-4299-BFCE-06C3C6711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6336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Sound event detection with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23211"/>
            <a:ext cx="6858000" cy="1655762"/>
          </a:xfrm>
        </p:spPr>
        <p:txBody>
          <a:bodyPr/>
          <a:lstStyle/>
          <a:p>
            <a:r>
              <a:rPr lang="en-US" sz="3200" dirty="0"/>
              <a:t>Moritz Augustin</a:t>
            </a:r>
          </a:p>
          <a:p>
            <a:endParaRPr lang="en-US" dirty="0"/>
          </a:p>
          <a:p>
            <a:r>
              <a:rPr lang="en-US" dirty="0"/>
              <a:t>NI Group Meeting, 13</a:t>
            </a:r>
            <a:r>
              <a:rPr lang="en-US" baseline="30000" dirty="0"/>
              <a:t>th</a:t>
            </a:r>
            <a:r>
              <a:rPr lang="en-US" dirty="0"/>
              <a:t> July 2018</a:t>
            </a:r>
          </a:p>
        </p:txBody>
      </p:sp>
    </p:spTree>
    <p:extLst>
      <p:ext uri="{BB962C8B-B14F-4D97-AF65-F5344CB8AC3E}">
        <p14:creationId xmlns:p14="http://schemas.microsoft.com/office/powerpoint/2010/main" val="379688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8404991" cy="1325563"/>
          </a:xfrm>
        </p:spPr>
        <p:txBody>
          <a:bodyPr/>
          <a:lstStyle/>
          <a:p>
            <a:r>
              <a:rPr lang="en-US" dirty="0"/>
              <a:t>Model 3: 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dirty="0"/>
              <a:t>Motivate verbally: simple RNN cannot learn long term relationships due to vanishing gradient</a:t>
            </a:r>
          </a:p>
          <a:p>
            <a:r>
              <a:rPr lang="de-DE" dirty="0"/>
              <a:t>Inclusive: state transitions, no peepholes (name it) </a:t>
            </a:r>
          </a:p>
          <a:p>
            <a:r>
              <a:rPr lang="de-DE" dirty="0"/>
              <a:t>i.e. Vanilla LSTM</a:t>
            </a:r>
          </a:p>
          <a:p>
            <a:r>
              <a:rPr lang="de-DE" dirty="0"/>
              <a:t>Alternative: 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(Recurrent)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dirty="0"/>
              <a:t>Early stopping</a:t>
            </a:r>
          </a:p>
          <a:p>
            <a:r>
              <a:rPr lang="de-DE" dirty="0"/>
              <a:t>Inseatd of weight decay/L1 we use dropout... Dropout &amp; CuDNN</a:t>
            </a:r>
          </a:p>
          <a:p>
            <a:pPr lvl="1"/>
            <a:r>
              <a:rPr lang="de-DE"/>
              <a:t>Give weight matrix based recurrent variational dropout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9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dirty="0"/>
              <a:t>Mention scene subsampling &amp; partial CV here, use fig but not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2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dirty="0"/>
              <a:t>Too limited Computational resources (despite Youssef‘s effort / NVIDIA‘s donations / math cluster‘s some GPUs)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300390"/>
          </a:xfrm>
        </p:spPr>
        <p:txBody>
          <a:bodyPr>
            <a:normAutofit/>
          </a:bodyPr>
          <a:lstStyle/>
          <a:p>
            <a:r>
              <a:rPr lang="en-US" sz="2000" dirty="0" err="1"/>
              <a:t>Two!Ears</a:t>
            </a:r>
            <a:r>
              <a:rPr lang="en-US" sz="2000" dirty="0"/>
              <a:t> EU project</a:t>
            </a:r>
          </a:p>
          <a:p>
            <a:pPr lvl="1"/>
            <a:r>
              <a:rPr lang="en-US" sz="1800" dirty="0"/>
              <a:t>sound event database: </a:t>
            </a:r>
            <a:r>
              <a:rPr lang="en-US" sz="1800" i="1" dirty="0"/>
              <a:t>NIGENS</a:t>
            </a:r>
            <a:r>
              <a:rPr lang="en-US" sz="1800" dirty="0"/>
              <a:t> anechoic </a:t>
            </a:r>
            <a:r>
              <a:rPr lang="en-US" sz="1800" dirty="0" err="1"/>
              <a:t>earsignals</a:t>
            </a:r>
            <a:endParaRPr lang="en-US" sz="1800" dirty="0"/>
          </a:p>
          <a:p>
            <a:pPr lvl="1"/>
            <a:r>
              <a:rPr lang="en-US" sz="1800" dirty="0"/>
              <a:t>binaural simulator software: scene mixtures varying noise &amp; sources</a:t>
            </a:r>
          </a:p>
          <a:p>
            <a:pPr lvl="1"/>
            <a:r>
              <a:rPr lang="en-US" sz="1800" dirty="0"/>
              <a:t>system expertise: Ivo</a:t>
            </a:r>
          </a:p>
          <a:p>
            <a:r>
              <a:rPr lang="en-US" sz="2000" dirty="0"/>
              <a:t>Methods relied on</a:t>
            </a:r>
          </a:p>
          <a:p>
            <a:pPr lvl="1"/>
            <a:r>
              <a:rPr lang="en-US" sz="1800" dirty="0"/>
              <a:t>linear feedforward models: logistic regression</a:t>
            </a:r>
          </a:p>
          <a:p>
            <a:pPr lvl="1"/>
            <a:r>
              <a:rPr lang="en-US" sz="1800" dirty="0"/>
              <a:t>engineered features that contained all temporal information</a:t>
            </a:r>
          </a:p>
          <a:p>
            <a:r>
              <a:rPr lang="en-US" sz="2000" dirty="0"/>
              <a:t>Extension in progress: nonlinear &amp; temporal models</a:t>
            </a:r>
          </a:p>
          <a:p>
            <a:pPr lvl="1"/>
            <a:r>
              <a:rPr lang="en-US" sz="1800" dirty="0"/>
              <a:t>deep neural networks</a:t>
            </a:r>
          </a:p>
          <a:p>
            <a:pPr lvl="2"/>
            <a:r>
              <a:rPr lang="en-US" sz="1800" dirty="0"/>
              <a:t>recurrent networks: long short-term memory</a:t>
            </a:r>
          </a:p>
          <a:p>
            <a:pPr lvl="2"/>
            <a:r>
              <a:rPr lang="en-US" sz="1800" dirty="0"/>
              <a:t>feedforward (convolutional) neural networks</a:t>
            </a:r>
          </a:p>
          <a:p>
            <a:pPr lvl="1"/>
            <a:r>
              <a:rPr lang="en-US" sz="1800" dirty="0"/>
              <a:t>can be directly applied to features with fine temporal resolution</a:t>
            </a:r>
          </a:p>
          <a:p>
            <a:pPr lvl="1"/>
            <a:r>
              <a:rPr lang="en-US" sz="1800" dirty="0"/>
              <a:t>representations learnt via supervised training</a:t>
            </a:r>
          </a:p>
          <a:p>
            <a:pPr lvl="1"/>
            <a:r>
              <a:rPr lang="de-DE" sz="1800" dirty="0"/>
              <a:t>expectation: improved generalization performance over baseline model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52849" y="1387763"/>
            <a:ext cx="483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N</a:t>
            </a:r>
            <a:r>
              <a:rPr lang="en-US" sz="1200" dirty="0">
                <a:solidFill>
                  <a:schemeClr val="accent1"/>
                </a:solidFill>
              </a:rPr>
              <a:t>eural </a:t>
            </a:r>
            <a:r>
              <a:rPr lang="en-US" sz="1200" u="sng" dirty="0">
                <a:solidFill>
                  <a:schemeClr val="accent1"/>
                </a:solidFill>
              </a:rPr>
              <a:t>I</a:t>
            </a:r>
            <a:r>
              <a:rPr lang="en-US" sz="1200" dirty="0">
                <a:solidFill>
                  <a:schemeClr val="accent1"/>
                </a:solidFill>
              </a:rPr>
              <a:t>nformation Processing Group </a:t>
            </a:r>
            <a:r>
              <a:rPr lang="en-US" sz="1200" u="sng" dirty="0">
                <a:solidFill>
                  <a:schemeClr val="accent1"/>
                </a:solidFill>
              </a:rPr>
              <a:t>Gen</a:t>
            </a:r>
            <a:r>
              <a:rPr lang="en-US" sz="1200" dirty="0">
                <a:solidFill>
                  <a:schemeClr val="accent1"/>
                </a:solidFill>
              </a:rPr>
              <a:t>eral </a:t>
            </a:r>
            <a:r>
              <a:rPr lang="en-US" sz="1200" u="sng" dirty="0">
                <a:solidFill>
                  <a:schemeClr val="accent1"/>
                </a:solidFill>
              </a:rPr>
              <a:t>S</a:t>
            </a:r>
            <a:r>
              <a:rPr lang="en-US" sz="1200" dirty="0">
                <a:solidFill>
                  <a:schemeClr val="accent1"/>
                </a:solidFill>
              </a:rPr>
              <a:t>ounds Database </a:t>
            </a:r>
            <a:r>
              <a:rPr lang="en-US" sz="1200" dirty="0" err="1">
                <a:solidFill>
                  <a:schemeClr val="accent1"/>
                </a:solidFill>
              </a:rPr>
              <a:t>Earsignals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8915" y="2872635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Trowitzsch</a:t>
            </a:r>
            <a:r>
              <a:rPr lang="en-US" sz="1200" dirty="0">
                <a:solidFill>
                  <a:schemeClr val="accent1"/>
                </a:solidFill>
              </a:rPr>
              <a:t>, Mohr, </a:t>
            </a:r>
            <a:r>
              <a:rPr lang="en-US" sz="1200" dirty="0" err="1">
                <a:solidFill>
                  <a:schemeClr val="accent1"/>
                </a:solidFill>
              </a:rPr>
              <a:t>Kashef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Obermayer</a:t>
            </a:r>
            <a:r>
              <a:rPr lang="en-US" sz="1200" dirty="0">
                <a:solidFill>
                  <a:schemeClr val="accent1"/>
                </a:solidFill>
              </a:rPr>
              <a:t> 2017,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IEEE Audio Speech Language Process.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587" y="4576325"/>
            <a:ext cx="259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Alessandro Schneider, Bachelor 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1002" y="4299326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Changbin</a:t>
            </a:r>
            <a:r>
              <a:rPr lang="en-US" sz="1200" dirty="0">
                <a:solidFill>
                  <a:schemeClr val="accent1"/>
                </a:solidFill>
              </a:rPr>
              <a:t> Lu, Master 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4799" y="4082754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Heiner </a:t>
            </a:r>
            <a:r>
              <a:rPr lang="en-US" sz="1200" dirty="0" err="1">
                <a:solidFill>
                  <a:schemeClr val="accent1"/>
                </a:solidFill>
              </a:rPr>
              <a:t>Spie</a:t>
            </a:r>
            <a:r>
              <a:rPr lang="de-DE" sz="1200" dirty="0">
                <a:solidFill>
                  <a:schemeClr val="accent1"/>
                </a:solidFill>
              </a:rPr>
              <a:t>ß</a:t>
            </a:r>
            <a:r>
              <a:rPr lang="en-US" sz="1200" dirty="0">
                <a:solidFill>
                  <a:schemeClr val="accent1"/>
                </a:solidFill>
              </a:rPr>
              <a:t>, NI project</a:t>
            </a:r>
          </a:p>
        </p:txBody>
      </p:sp>
    </p:spTree>
    <p:extLst>
      <p:ext uri="{BB962C8B-B14F-4D97-AF65-F5344CB8AC3E}">
        <p14:creationId xmlns:p14="http://schemas.microsoft.com/office/powerpoint/2010/main" val="119063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/>
              <a:t>Data: Isolated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68" y="1242299"/>
            <a:ext cx="2335267" cy="102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NIGENS: database with </a:t>
            </a:r>
            <a:r>
              <a:rPr lang="de-DE" sz="1600" b="1" dirty="0">
                <a:solidFill>
                  <a:schemeClr val="accent6"/>
                </a:solidFill>
              </a:rPr>
              <a:t>human-labeled (on/offsets)</a:t>
            </a:r>
            <a:r>
              <a:rPr lang="de-DE" sz="1600" dirty="0"/>
              <a:t> stereo recordings (3m head-source distance)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84294"/>
              </p:ext>
            </p:extLst>
          </p:nvPr>
        </p:nvGraphicFramePr>
        <p:xfrm>
          <a:off x="4149287" y="946802"/>
          <a:ext cx="493776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378">
                <a:tc>
                  <a:txBody>
                    <a:bodyPr/>
                    <a:lstStyle/>
                    <a:p>
                      <a:r>
                        <a:rPr lang="de-DE" sz="1400" dirty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Waves (count)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min-max (sec)</a:t>
                      </a:r>
                      <a:endParaRPr lang="en-US" sz="1400" dirty="0"/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Total time 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(min)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Alarm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0.9 – 64.6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Baby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1.7 - 123.4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Crash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1.7 – 48.3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Dog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0.2 – 49.4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Engine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4.0 - 132.7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Scream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76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0.5 – 94.5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FemaleSpeech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1.2 – 5.1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2.4 – 162.1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Footsteps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3.0 – 33.0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Knock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0.6 – 14.4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MaleSpeech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1.5 – 5.0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Phone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1.0 - 65.0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Piano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2.3 – 196.0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600" b="1" dirty="0"/>
                        <a:t>Total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714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0.2 – 196.0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194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i="1" dirty="0"/>
                        <a:t>General </a:t>
                      </a:r>
                      <a:r>
                        <a:rPr lang="de-DE" sz="1400" i="0" dirty="0"/>
                        <a:t>class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303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0.2 – 180.6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92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510" y="6313628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Trowitzsch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Taghia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Kashef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Obermayer</a:t>
            </a:r>
            <a:r>
              <a:rPr lang="en-US" sz="1200" dirty="0">
                <a:solidFill>
                  <a:schemeClr val="accent1"/>
                </a:solidFill>
              </a:rPr>
              <a:t> 2016, 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 err="1">
                <a:solidFill>
                  <a:schemeClr val="accent1"/>
                </a:solidFill>
              </a:rPr>
              <a:t>Zenodo</a:t>
            </a:r>
            <a:r>
              <a:rPr lang="en-US" sz="1200" dirty="0">
                <a:solidFill>
                  <a:schemeClr val="accent1"/>
                </a:solidFill>
              </a:rPr>
              <a:t>: https://zenodo.org/record/168042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9368" y="2416670"/>
            <a:ext cx="2335267" cy="1395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Examples </a:t>
            </a:r>
            <a:r>
              <a:rPr lang="de-DE" sz="1600" dirty="0">
                <a:solidFill>
                  <a:srgbClr val="FFC000"/>
                </a:solidFill>
              </a:rPr>
              <a:t>(</a:t>
            </a:r>
            <a:r>
              <a:rPr lang="de-DE" sz="1600" dirty="0">
                <a:solidFill>
                  <a:srgbClr val="FF0000"/>
                </a:solidFill>
              </a:rPr>
              <a:t>choose 3 example sounds compatible to mixture below (start with mixture first)</a:t>
            </a:r>
            <a:r>
              <a:rPr lang="de-DE" sz="1600" dirty="0">
                <a:solidFill>
                  <a:srgbClr val="FFC000"/>
                </a:solidFill>
              </a:rPr>
              <a:t> and playback them either via vlc/link/embed here s.t. pdf works?)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4151" y="4100793"/>
            <a:ext cx="2335267" cy="213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FF0000"/>
                </a:solidFill>
              </a:rPr>
              <a:t>Add waveform </a:t>
            </a:r>
            <a:r>
              <a:rPr lang="de-DE" sz="1600" u="sng" dirty="0">
                <a:solidFill>
                  <a:srgbClr val="FF0000"/>
                </a:solidFill>
              </a:rPr>
              <a:t>and</a:t>
            </a:r>
            <a:r>
              <a:rPr lang="de-DE" sz="1600" dirty="0">
                <a:solidFill>
                  <a:srgbClr val="FF0000"/>
                </a:solidFill>
              </a:rPr>
              <a:t> labels for the 3 examples: should be one labelthrough (e.g. Piano/Caravan.wav) and one with breaks (e.g. Footsteps/*)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b="1" dirty="0">
                <a:solidFill>
                  <a:srgbClr val="FF0000"/>
                </a:solidFill>
              </a:rPr>
              <a:t>examples should match to the chosen example mixture on the next slide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09418" y="4225159"/>
            <a:ext cx="887141" cy="17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109419" y="4897981"/>
            <a:ext cx="933120" cy="8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186" y="236483"/>
            <a:ext cx="72600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EDITED BY HEINER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5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155588"/>
            <a:ext cx="4400551" cy="3897260"/>
          </a:xfrm>
        </p:spPr>
        <p:txBody>
          <a:bodyPr>
            <a:normAutofit/>
          </a:bodyPr>
          <a:lstStyle/>
          <a:p>
            <a:r>
              <a:rPr lang="de-DE" sz="1600" dirty="0"/>
              <a:t>Sound mixtures via binaural simulator</a:t>
            </a:r>
          </a:p>
          <a:p>
            <a:r>
              <a:rPr lang="de-DE" sz="1600" dirty="0"/>
              <a:t>Master source with </a:t>
            </a:r>
            <a:r>
              <a:rPr lang="de-DE" sz="1600" b="1" dirty="0"/>
              <a:t>one </a:t>
            </a:r>
            <a:r>
              <a:rPr lang="de-DE" sz="1600" dirty="0"/>
              <a:t>(</a:t>
            </a:r>
            <a:r>
              <a:rPr lang="de-DE" sz="1600" dirty="0" err="1"/>
              <a:t>of</a:t>
            </a:r>
            <a:r>
              <a:rPr lang="de-DE" sz="1600" dirty="0"/>
              <a:t> 714) waves </a:t>
            </a:r>
            <a:br>
              <a:rPr lang="de-DE" sz="1600" dirty="0"/>
            </a:br>
            <a:r>
              <a:rPr lang="de-DE" sz="1600" dirty="0"/>
              <a:t>(e.g. TelephoneElectron+6037_36_3)</a:t>
            </a:r>
          </a:p>
          <a:p>
            <a:r>
              <a:rPr lang="de-DE" sz="1600" dirty="0"/>
              <a:t>0-3 distractor sources: random waves from </a:t>
            </a:r>
            <a:br>
              <a:rPr lang="de-DE" sz="1600" dirty="0"/>
            </a:br>
            <a:r>
              <a:rPr lang="de-DE" sz="1600" dirty="0"/>
              <a:t>any class (incl. general &amp; master)</a:t>
            </a:r>
          </a:p>
          <a:p>
            <a:r>
              <a:rPr lang="de-DE" sz="1600" dirty="0"/>
              <a:t>Min 30s (repeating short master waves)</a:t>
            </a:r>
          </a:p>
          <a:p>
            <a:r>
              <a:rPr lang="de-DE" sz="1600" u="sng" dirty="0"/>
              <a:t>Scene</a:t>
            </a:r>
            <a:r>
              <a:rPr lang="de-DE" sz="1600" dirty="0"/>
              <a:t>: Fixed scene params (#src, azimuth, SNR)</a:t>
            </a:r>
          </a:p>
          <a:p>
            <a:r>
              <a:rPr lang="de-DE" sz="1600" u="sng" dirty="0"/>
              <a:t>Scene instance</a:t>
            </a:r>
            <a:r>
              <a:rPr lang="de-DE" sz="1600" dirty="0"/>
              <a:t>: Scene with fixed waves</a:t>
            </a:r>
            <a:br>
              <a:rPr lang="de-DE" sz="1600" dirty="0"/>
            </a:br>
            <a:r>
              <a:rPr lang="de-DE" sz="1600" dirty="0">
                <a:solidFill>
                  <a:srgbClr val="FF0000"/>
                </a:solidFill>
              </a:rPr>
              <a:t>(create the wave of the chosen mixture mathcing the example sounds from the previous slide)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8455" y="1325563"/>
            <a:ext cx="1805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Fig 1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186" y="236483"/>
            <a:ext cx="72600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EDITED BY HEINER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186" y="236483"/>
            <a:ext cx="72600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EDITED BY HEINER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FBA67F-F163-2F48-A0AA-D81FEAE8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18" y="2353596"/>
            <a:ext cx="5907178" cy="11103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681BF4-FA11-3747-B2E1-5A98E540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78" y="1005461"/>
            <a:ext cx="6450952" cy="11729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C4218EC-C4DD-9445-92D6-E61CD2D15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20" y="3350097"/>
            <a:ext cx="5915854" cy="179557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8BD4520-DF11-0D44-A257-DE8408C63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46" y="5169615"/>
            <a:ext cx="5881156" cy="168280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86D4034A-295C-BE42-B292-94DFE42A6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24" y="1345038"/>
            <a:ext cx="997578" cy="489882"/>
          </a:xfrm>
          <a:prstGeom prst="rect">
            <a:avLst/>
          </a:prstGeom>
        </p:spPr>
      </p:pic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55BDCF3-0FF0-D64E-A6DA-46119129E0D2}"/>
              </a:ext>
            </a:extLst>
          </p:cNvPr>
          <p:cNvCxnSpPr/>
          <p:nvPr/>
        </p:nvCxnSpPr>
        <p:spPr>
          <a:xfrm>
            <a:off x="5200024" y="1834920"/>
            <a:ext cx="384801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454B3737-7636-4841-B2A9-BD7018A08B2C}"/>
              </a:ext>
            </a:extLst>
          </p:cNvPr>
          <p:cNvCxnSpPr/>
          <p:nvPr/>
        </p:nvCxnSpPr>
        <p:spPr>
          <a:xfrm flipH="1">
            <a:off x="5610225" y="1834920"/>
            <a:ext cx="587377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Validation &amp;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9910" y="1640873"/>
            <a:ext cx="1805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Figs 5 &amp; 6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236483"/>
            <a:ext cx="72600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EDITED BY HEINER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3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dirty="0"/>
              <a:t>Should be used also vom convnet and MLP =&gt; comparability</a:t>
            </a:r>
          </a:p>
          <a:p>
            <a:r>
              <a:rPr lang="de-DE" dirty="0"/>
              <a:t>Data standardization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236483"/>
            <a:ext cx="72600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EDITED BY HEINER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40828DA-DC81-A343-BDC1-B33C51BD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86" y="1679405"/>
            <a:ext cx="4968654" cy="25306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8E8E5AB-FE1C-9640-9946-619F0056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72" y="4284528"/>
            <a:ext cx="6110519" cy="25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Model 1: Multilayer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8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Model 2: Convolutional 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9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</Words>
  <Application>Microsoft Macintosh PowerPoint</Application>
  <PresentationFormat>Bildschirmpräsentation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Sound event detection with neural networks</vt:lpstr>
      <vt:lpstr>Introduction</vt:lpstr>
      <vt:lpstr>Data: Isolated Sounds</vt:lpstr>
      <vt:lpstr>Data: Scenes</vt:lpstr>
      <vt:lpstr>Data: Features</vt:lpstr>
      <vt:lpstr>Data: Validation &amp; Testing</vt:lpstr>
      <vt:lpstr>Data: Implementation</vt:lpstr>
      <vt:lpstr>Model 1: Multilayer Perceptron</vt:lpstr>
      <vt:lpstr>Model 2: Convolutional neural net</vt:lpstr>
      <vt:lpstr>Model 3: Long short-term memory</vt:lpstr>
      <vt:lpstr>(Recurrent) Regularization</vt:lpstr>
      <vt:lpstr>Hyperparameter Optimization</vt:lpstr>
      <vt:lpstr>Preliminary Results</vt:lpstr>
      <vt:lpstr>Issues</vt:lpstr>
      <vt:lpstr>Outlook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sound event detection</dc:title>
  <dc:creator>Moritz Augustin</dc:creator>
  <cp:lastModifiedBy>TU-Pseudonym 4080338886901467</cp:lastModifiedBy>
  <cp:revision>64</cp:revision>
  <dcterms:created xsi:type="dcterms:W3CDTF">2018-06-21T15:08:04Z</dcterms:created>
  <dcterms:modified xsi:type="dcterms:W3CDTF">2018-07-11T17:08:38Z</dcterms:modified>
</cp:coreProperties>
</file>